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648" r:id="rId1"/>
  </p:sldMasterIdLst>
  <p:notesMasterIdLst>
    <p:notesMasterId r:id="rId48"/>
  </p:notesMasterIdLst>
  <p:sldIdLst>
    <p:sldId id="256" r:id="rId2"/>
    <p:sldId id="259" r:id="rId3"/>
    <p:sldId id="261" r:id="rId4"/>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260" r:id="rId4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00"/>
    <a:srgbClr val="007033"/>
    <a:srgbClr val="E39A39"/>
    <a:srgbClr val="FE9202"/>
    <a:srgbClr val="990099"/>
    <a:srgbClr val="CC0099"/>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3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4B091C3-04CE-457E-8FC1-427A9CB190D7}" type="datetimeFigureOut">
              <a:rPr lang="en-US"/>
              <a:pPr>
                <a:defRPr/>
              </a:pPr>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5E34FB3-D8F1-4470-A2F6-35313A5F0405}" type="slidenum">
              <a:rPr lang="en-US"/>
              <a:pPr>
                <a:defRPr/>
              </a:pPr>
              <a:t>‹#›</a:t>
            </a:fld>
            <a:endParaRPr lang="en-US"/>
          </a:p>
        </p:txBody>
      </p:sp>
    </p:spTree>
    <p:extLst>
      <p:ext uri="{BB962C8B-B14F-4D97-AF65-F5344CB8AC3E}">
        <p14:creationId xmlns:p14="http://schemas.microsoft.com/office/powerpoint/2010/main" val="11410202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bg-BG"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DCA34B-1F5A-4F5D-A9B7-1E8D2E874F05}" type="slidenum">
              <a:rPr lang="en-US"/>
              <a:pPr fontAlgn="base">
                <a:spcBef>
                  <a:spcPct val="0"/>
                </a:spcBef>
                <a:spcAft>
                  <a:spcPct val="0"/>
                </a:spcAft>
              </a:pPr>
              <a:t>46</a:t>
            </a:fld>
            <a:endParaRPr lang="en-US"/>
          </a:p>
        </p:txBody>
      </p:sp>
    </p:spTree>
    <p:extLst>
      <p:ext uri="{BB962C8B-B14F-4D97-AF65-F5344CB8AC3E}">
        <p14:creationId xmlns:p14="http://schemas.microsoft.com/office/powerpoint/2010/main" val="1281256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7080" y="1350110"/>
            <a:ext cx="7787954" cy="152705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07080" y="2877160"/>
            <a:ext cx="7787955" cy="1068935"/>
          </a:xfrm>
        </p:spPr>
        <p:txBody>
          <a:bodyPr>
            <a:normAutofit/>
          </a:bodyPr>
          <a:lstStyle>
            <a:lvl1pPr marL="0" indent="0" algn="r">
              <a:buNone/>
              <a:defRPr sz="2800" b="0" i="0">
                <a:solidFill>
                  <a:srgbClr val="1D3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lvl1pPr>
              <a:defRPr/>
            </a:lvl1pPr>
          </a:lstStyle>
          <a:p>
            <a:pPr>
              <a:defRPr/>
            </a:pPr>
            <a:fld id="{D792F277-39E6-4BAA-8B7E-D66688BD01A8}" type="datetimeFigureOut">
              <a:rPr lang="en-US"/>
              <a:pPr>
                <a:defRPr/>
              </a:pPr>
              <a:t>1/14/2019</a:t>
            </a:fld>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52CE3-1985-4A9F-9418-81ED1B4695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A40A01-965D-4C89-B6C3-CD281235C6DA}" type="datetimeFigureOut">
              <a:rPr lang="en-US"/>
              <a:pPr>
                <a:defRPr/>
              </a:pPr>
              <a:t>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3A85F5-3F8C-49A5-9C13-FCDC20BD01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8B3E7C-76EC-43A4-9097-C47E8C834C3C}" type="datetimeFigureOut">
              <a:rPr lang="en-US"/>
              <a:pPr>
                <a:defRPr/>
              </a:pPr>
              <a:t>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910FD9-9494-494C-87B0-4CA672EF3C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E:\websites\free-power-point-templates\2012\logos.png"/>
          <p:cNvPicPr>
            <a:picLocks noChangeAspect="1" noChangeArrowheads="1"/>
          </p:cNvPicPr>
          <p:nvPr userDrawn="1"/>
        </p:nvPicPr>
        <p:blipFill>
          <a:blip r:embed="rId2"/>
          <a:srcRect/>
          <a:stretch>
            <a:fillRect/>
          </a:stretch>
        </p:blipFill>
        <p:spPr bwMode="auto">
          <a:xfrm>
            <a:off x="3917950" y="2325688"/>
            <a:ext cx="1463675" cy="527050"/>
          </a:xfrm>
          <a:prstGeom prst="rect">
            <a:avLst/>
          </a:prstGeom>
          <a:noFill/>
          <a:ln w="9525">
            <a:noFill/>
            <a:miter lim="800000"/>
            <a:headEnd/>
            <a:tailEnd/>
          </a:ln>
        </p:spPr>
      </p:pic>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C1A3FE-BE79-48F4-B1F8-AD0D6CC12FC3}" type="datetimeFigureOut">
              <a:rPr lang="en-US"/>
              <a:pPr>
                <a:defRPr/>
              </a:pPr>
              <a:t>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D22BA0-3335-47BC-88E6-2AF7724328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8"/>
          </a:xfrm>
        </p:spPr>
        <p:txBody>
          <a:bodyPr/>
          <a:lstStyle>
            <a:lvl1pPr algn="l">
              <a:defRPr sz="2800">
                <a:solidFill>
                  <a:srgbClr val="1D3A00"/>
                </a:solidFill>
              </a:defRPr>
            </a:lvl1pPr>
            <a:lvl2pPr algn="l">
              <a:defRPr>
                <a:solidFill>
                  <a:srgbClr val="1D3A00"/>
                </a:solidFill>
              </a:defRPr>
            </a:lvl2pPr>
            <a:lvl3pPr algn="l">
              <a:defRPr>
                <a:solidFill>
                  <a:srgbClr val="1D3A00"/>
                </a:solidFill>
              </a:defRPr>
            </a:lvl3pPr>
            <a:lvl4pPr algn="l">
              <a:defRPr>
                <a:solidFill>
                  <a:srgbClr val="1D3A00"/>
                </a:solidFill>
              </a:defRPr>
            </a:lvl4pPr>
            <a:lvl5pPr algn="l">
              <a:defRPr>
                <a:solidFill>
                  <a:srgbClr val="1D3A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9D50F3A-63EC-4385-B138-C54DCA9798AD}" type="datetimeFigureOut">
              <a:rPr lang="en-US"/>
              <a:pPr>
                <a:defRPr/>
              </a:pPr>
              <a:t>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AA770E-5FF6-432B-9BAE-4C93F55647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108200" cy="572644"/>
          </a:xfrm>
        </p:spPr>
        <p:txBody>
          <a:bodyPr>
            <a:normAutofit/>
          </a:bodyPr>
          <a:lstStyle>
            <a:lvl1pPr algn="l">
              <a:defRPr sz="3600">
                <a:solidFill>
                  <a:srgbClr val="E39A3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044700"/>
            <a:ext cx="6108200" cy="3663766"/>
          </a:xfrm>
        </p:spPr>
        <p:txBody>
          <a:bodyPr/>
          <a:lstStyle>
            <a:lvl1pPr>
              <a:defRPr sz="2800">
                <a:solidFill>
                  <a:srgbClr val="1D3A00"/>
                </a:solidFill>
              </a:defRPr>
            </a:lvl1pPr>
            <a:lvl2pPr>
              <a:defRPr>
                <a:solidFill>
                  <a:srgbClr val="1D3A00"/>
                </a:solidFill>
              </a:defRPr>
            </a:lvl2pPr>
            <a:lvl3pPr>
              <a:defRPr>
                <a:solidFill>
                  <a:srgbClr val="1D3A00"/>
                </a:solidFill>
              </a:defRPr>
            </a:lvl3pPr>
            <a:lvl4pPr>
              <a:defRPr>
                <a:solidFill>
                  <a:srgbClr val="1D3A00"/>
                </a:solidFill>
              </a:defRPr>
            </a:lvl4pPr>
            <a:lvl5pPr>
              <a:defRPr>
                <a:solidFill>
                  <a:srgbClr val="1D3A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EB40777-5B76-41CC-BCDD-2D0E8A08944E}" type="datetimeFigureOut">
              <a:rPr lang="en-US"/>
              <a:pPr>
                <a:defRPr/>
              </a:pPr>
              <a:t>1/14/2019</a:t>
            </a:fld>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789A1-6E3B-42AD-9BAE-8B9CB31CC1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00DF32-AB40-4AEE-BD9A-88976E9E1A47}" type="datetimeFigureOut">
              <a:rPr lang="en-US"/>
              <a:pPr>
                <a:defRPr/>
              </a:pPr>
              <a:t>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05D694-F45B-464D-978D-E7A3EF7A6A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F1269-3085-4661-87DF-C38B604A7BE4}" type="datetimeFigureOut">
              <a:rPr lang="en-US"/>
              <a:pPr>
                <a:defRPr/>
              </a:pPr>
              <a:t>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A747B2-3EE2-48B7-9717-F29F59CA30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7940659"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4"/>
            <a:ext cx="4040188" cy="479822"/>
          </a:xfrm>
        </p:spPr>
        <p:txBody>
          <a:bodyPr anchor="b"/>
          <a:lstStyle>
            <a:lvl1pPr marL="0" indent="0" algn="ctr">
              <a:buNone/>
              <a:defRPr sz="2400" b="1">
                <a:solidFill>
                  <a:srgbClr val="1D3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rgbClr val="1D3A00"/>
                </a:solidFill>
              </a:defRPr>
            </a:lvl1pPr>
            <a:lvl2pPr algn="ctr">
              <a:defRPr sz="2000">
                <a:solidFill>
                  <a:srgbClr val="1D3A00"/>
                </a:solidFill>
              </a:defRPr>
            </a:lvl2pPr>
            <a:lvl3pPr algn="ctr">
              <a:defRPr sz="1800">
                <a:solidFill>
                  <a:srgbClr val="1D3A00"/>
                </a:solidFill>
              </a:defRPr>
            </a:lvl3pPr>
            <a:lvl4pPr algn="ctr">
              <a:defRPr sz="1600">
                <a:solidFill>
                  <a:srgbClr val="1D3A00"/>
                </a:solidFill>
              </a:defRPr>
            </a:lvl4pPr>
            <a:lvl5pPr algn="ctr">
              <a:defRPr sz="1600">
                <a:solidFill>
                  <a:srgbClr val="1D3A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4"/>
            <a:ext cx="4041775" cy="479822"/>
          </a:xfrm>
        </p:spPr>
        <p:txBody>
          <a:bodyPr anchor="b"/>
          <a:lstStyle>
            <a:lvl1pPr marL="0" indent="0" algn="ctr">
              <a:buNone/>
              <a:defRPr sz="2400" b="1">
                <a:solidFill>
                  <a:srgbClr val="1D3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rgbClr val="1D3A00"/>
                </a:solidFill>
              </a:defRPr>
            </a:lvl1pPr>
            <a:lvl2pPr algn="ctr">
              <a:defRPr sz="2000">
                <a:solidFill>
                  <a:srgbClr val="1D3A00"/>
                </a:solidFill>
              </a:defRPr>
            </a:lvl2pPr>
            <a:lvl3pPr algn="ctr">
              <a:defRPr sz="1800">
                <a:solidFill>
                  <a:srgbClr val="1D3A00"/>
                </a:solidFill>
              </a:defRPr>
            </a:lvl3pPr>
            <a:lvl4pPr algn="ctr">
              <a:defRPr sz="1600">
                <a:solidFill>
                  <a:srgbClr val="1D3A00"/>
                </a:solidFill>
              </a:defRPr>
            </a:lvl4pPr>
            <a:lvl5pPr algn="ctr">
              <a:defRPr sz="1600">
                <a:solidFill>
                  <a:srgbClr val="1D3A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766397FA-95BE-4CA5-8E21-4BCB54EE954B}" type="datetimeFigureOut">
              <a:rPr lang="en-US"/>
              <a:pPr>
                <a:defRPr/>
              </a:pPr>
              <a:t>1/14/2019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444468-143D-4A46-9BFC-5B93B518EE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5514E5-C0EC-4815-A499-D6FB070D13BD}" type="datetimeFigureOut">
              <a:rPr lang="en-US"/>
              <a:pPr>
                <a:defRPr/>
              </a:pPr>
              <a:t>1/14/2019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2C8CE9-CAF8-42F5-A372-DB5AB2CB74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A0A8CC-FC7B-4FD9-8229-A9DDC13224C5}" type="datetimeFigureOut">
              <a:rPr lang="en-US"/>
              <a:pPr>
                <a:defRPr/>
              </a:pPr>
              <a:t>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BA3B3D-DBE3-4C7D-B75A-4B308A3DC9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1087B2-B733-4CE8-AE9D-24B87602165B}" type="datetimeFigureOut">
              <a:rPr lang="en-US"/>
              <a:pPr>
                <a:defRPr/>
              </a:pPr>
              <a:t>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BA3D2F-4C16-476B-8E79-2D8B08E8C2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365C636-3C2D-49B5-9764-1AAB73742A9E}" type="datetimeFigureOut">
              <a:rPr lang="en-US"/>
              <a:pPr>
                <a:defRPr/>
              </a:pPr>
              <a:t>1/14/2019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2A11F9-F845-468F-9675-AAEE6E87EC65}" type="slidenum">
              <a:rPr lang="en-US"/>
              <a:pPr>
                <a:defRPr/>
              </a:pPr>
              <a:t>‹#›</a:t>
            </a:fld>
            <a:endParaRPr lang="en-US"/>
          </a:p>
        </p:txBody>
      </p:sp>
      <p:sp>
        <p:nvSpPr>
          <p:cNvPr id="7" name="TextBox 6">
            <a:extLst>
              <a:ext uri="{FF2B5EF4-FFF2-40B4-BE49-F238E27FC236}"/>
            </a:extLst>
          </p:cNvPr>
          <p:cNvSpPr txBox="1"/>
          <p:nvPr userDrawn="1"/>
        </p:nvSpPr>
        <p:spPr>
          <a:xfrm>
            <a:off x="-9525" y="5213350"/>
            <a:ext cx="8389938" cy="523875"/>
          </a:xfrm>
          <a:prstGeom prst="rect">
            <a:avLst/>
          </a:prstGeom>
          <a:noFill/>
        </p:spPr>
        <p:txBody>
          <a:bodyPr>
            <a:spAutoFit/>
          </a:bodyPr>
          <a:lstStyle/>
          <a:p>
            <a:pPr fontAlgn="auto">
              <a:spcBef>
                <a:spcPts val="0"/>
              </a:spcBef>
              <a:spcAft>
                <a:spcPts val="0"/>
              </a:spcAft>
              <a:defRPr/>
            </a:pPr>
            <a:r>
              <a:rPr lang="en-US" sz="1400">
                <a:solidFill>
                  <a:schemeClr val="bg1">
                    <a:lumMod val="65000"/>
                  </a:schemeClr>
                </a:solidFill>
                <a:latin typeface="+mn-lt"/>
              </a:rPr>
              <a:t>This presentation uses a free template provided by FPPT.com</a:t>
            </a:r>
          </a:p>
          <a:p>
            <a:pPr fontAlgn="auto">
              <a:spcBef>
                <a:spcPts val="0"/>
              </a:spcBef>
              <a:spcAft>
                <a:spcPts val="0"/>
              </a:spcAft>
              <a:defRPr/>
            </a:pPr>
            <a:r>
              <a:rPr lang="en-US" sz="1400">
                <a:solidFill>
                  <a:schemeClr val="bg1">
                    <a:lumMod val="65000"/>
                  </a:schemeClr>
                </a:solidFill>
                <a:latin typeface="+mn-lt"/>
              </a:rPr>
              <a:t>www.free-power-point-templates.com</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pX7nhlxmJAI&amp;t=2" TargetMode="External"/><Relationship Id="rId2" Type="http://schemas.openxmlformats.org/officeDocument/2006/relationships/hyperlink" Target="https://www.youtube.com/watch?v=-yFYWpsnT54" TargetMode="External"/><Relationship Id="rId1" Type="http://schemas.openxmlformats.org/officeDocument/2006/relationships/slideLayout" Target="../slideLayouts/slideLayout2.xml"/><Relationship Id="rId4" Type="http://schemas.openxmlformats.org/officeDocument/2006/relationships/hyperlink" Target="https://www.youtube.com/watch?v=__rq_vJCi7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apis://Base=NORM&amp;DocCode=4346&amp;ToPar=Art4&#1072;&amp;Type=20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www.mig-p-r.org/" TargetMode="External"/><Relationship Id="rId4" Type="http://schemas.openxmlformats.org/officeDocument/2006/relationships/hyperlink" Target="mailto:trakijskorodopskata.yaka@abv.b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725" y="1431905"/>
            <a:ext cx="7788275" cy="1527175"/>
          </a:xfrm>
        </p:spPr>
        <p:txBody>
          <a:bodyPr rtlCol="0">
            <a:normAutofit/>
          </a:bodyPr>
          <a:lstStyle/>
          <a:p>
            <a:pPr fontAlgn="auto">
              <a:spcAft>
                <a:spcPts val="0"/>
              </a:spcAft>
              <a:defRPr/>
            </a:pPr>
            <a:r>
              <a:rPr lang="bg-BG" sz="2000" b="1" dirty="0">
                <a:latin typeface="Bookman Old Style" panose="02050604050505020204" pitchFamily="18" charset="0"/>
              </a:rPr>
              <a:t>МЕРКИ КЪМ СТРАТЕГИЯТА ЗА </a:t>
            </a:r>
            <a:r>
              <a:rPr lang="en-US" sz="2000" b="1" dirty="0" smtClean="0">
                <a:latin typeface="Bookman Old Style" panose="02050604050505020204" pitchFamily="18" charset="0"/>
              </a:rPr>
              <a:t/>
            </a:r>
            <a:br>
              <a:rPr lang="en-US" sz="2000" b="1" dirty="0" smtClean="0">
                <a:latin typeface="Bookman Old Style" panose="02050604050505020204" pitchFamily="18" charset="0"/>
              </a:rPr>
            </a:br>
            <a:r>
              <a:rPr lang="bg-BG" sz="2000" b="1" dirty="0" smtClean="0">
                <a:latin typeface="Bookman Old Style" panose="02050604050505020204" pitchFamily="18" charset="0"/>
              </a:rPr>
              <a:t>МЕСТНО </a:t>
            </a:r>
            <a:r>
              <a:rPr lang="bg-BG" sz="2000" b="1" dirty="0">
                <a:latin typeface="Bookman Old Style" panose="02050604050505020204" pitchFamily="18" charset="0"/>
              </a:rPr>
              <a:t>РАЗВИТИЕ </a:t>
            </a:r>
            <a:r>
              <a:rPr lang="en-US" sz="2000" b="1" dirty="0" smtClean="0">
                <a:latin typeface="Bookman Old Style" panose="02050604050505020204" pitchFamily="18" charset="0"/>
              </a:rPr>
              <a:t/>
            </a:r>
            <a:br>
              <a:rPr lang="en-US" sz="2000" b="1" dirty="0" smtClean="0">
                <a:latin typeface="Bookman Old Style" panose="02050604050505020204" pitchFamily="18" charset="0"/>
              </a:rPr>
            </a:br>
            <a:r>
              <a:rPr lang="bg-BG" sz="2000" b="1" dirty="0" smtClean="0">
                <a:latin typeface="Bookman Old Style" panose="02050604050505020204" pitchFamily="18" charset="0"/>
              </a:rPr>
              <a:t>НА </a:t>
            </a:r>
            <a:r>
              <a:rPr lang="bg-BG" sz="2000" b="1" dirty="0">
                <a:latin typeface="Bookman Old Style" panose="02050604050505020204" pitchFamily="18" charset="0"/>
              </a:rPr>
              <a:t>СДРУЖЕНИЕ </a:t>
            </a:r>
            <a:r>
              <a:rPr lang="en-US" sz="2000" b="1" dirty="0" smtClean="0">
                <a:latin typeface="Bookman Old Style" panose="02050604050505020204" pitchFamily="18" charset="0"/>
              </a:rPr>
              <a:t/>
            </a:r>
            <a:br>
              <a:rPr lang="en-US" sz="2000" b="1" dirty="0" smtClean="0">
                <a:latin typeface="Bookman Old Style" panose="02050604050505020204" pitchFamily="18" charset="0"/>
              </a:rPr>
            </a:br>
            <a:r>
              <a:rPr lang="bg-BG" sz="2000" b="1" dirty="0" smtClean="0">
                <a:latin typeface="Bookman Old Style" panose="02050604050505020204" pitchFamily="18" charset="0"/>
              </a:rPr>
              <a:t>„</a:t>
            </a:r>
            <a:r>
              <a:rPr lang="bg-BG" sz="2000" b="1" dirty="0">
                <a:latin typeface="Bookman Old Style" panose="02050604050505020204" pitchFamily="18" charset="0"/>
              </a:rPr>
              <a:t>МИГ ПЕРУЩИЦА – РОДОПИ“</a:t>
            </a:r>
            <a:endParaRPr lang="en-US"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69" y="125472"/>
            <a:ext cx="8299269" cy="92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463" y="1133533"/>
            <a:ext cx="7010400" cy="29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7894"/>
            <a:ext cx="5819861" cy="11639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Условия</a:t>
            </a:r>
            <a:r>
              <a:rPr lang="en-US" sz="1800" b="1" dirty="0">
                <a:effectLst/>
              </a:rPr>
              <a:t> </a:t>
            </a:r>
            <a:r>
              <a:rPr lang="en-US" sz="1800" b="1" dirty="0" err="1">
                <a:effectLst/>
              </a:rPr>
              <a:t>за</a:t>
            </a:r>
            <a:r>
              <a:rPr lang="en-US" sz="1800" b="1" dirty="0">
                <a:effectLst/>
              </a:rPr>
              <a:t> </a:t>
            </a:r>
            <a:r>
              <a:rPr lang="en-US" sz="1800" b="1" dirty="0" err="1">
                <a:effectLst/>
              </a:rPr>
              <a:t>допустимост</a:t>
            </a:r>
            <a:r>
              <a:rPr lang="en-US" sz="1800" b="1" dirty="0">
                <a:effectLst/>
              </a:rPr>
              <a:t> </a:t>
            </a:r>
            <a:r>
              <a:rPr lang="en-US" sz="1800" b="1" dirty="0" err="1">
                <a:effectLst/>
              </a:rPr>
              <a:t>на</a:t>
            </a:r>
            <a:r>
              <a:rPr lang="en-US" sz="1800" b="1" dirty="0">
                <a:effectLst/>
              </a:rPr>
              <a:t> </a:t>
            </a:r>
            <a:r>
              <a:rPr lang="en-US" sz="1800" b="1" dirty="0" err="1">
                <a:effectLst/>
              </a:rPr>
              <a:t>дейностите</a:t>
            </a:r>
            <a:r>
              <a:rPr lang="en-US" sz="1800" b="1" dirty="0">
                <a:effectLst/>
              </a:rPr>
              <a:t>:</a:t>
            </a:r>
            <a:r>
              <a:rPr lang="en-US" sz="1800" dirty="0">
                <a:effectLst/>
              </a:rPr>
              <a:t/>
            </a:r>
            <a:br>
              <a:rPr lang="en-US" sz="1800" dirty="0">
                <a:effectLst/>
              </a:rPr>
            </a:b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a:buFont typeface="Wingdings" panose="05000000000000000000" pitchFamily="2" charset="2"/>
              <a:buChar char="Ø"/>
            </a:pPr>
            <a:r>
              <a:rPr lang="en-US" sz="1200" dirty="0" err="1"/>
              <a:t>Допустими</a:t>
            </a:r>
            <a:r>
              <a:rPr lang="en-US" sz="1200" dirty="0"/>
              <a:t> </a:t>
            </a:r>
            <a:r>
              <a:rPr lang="en-US" sz="1200" dirty="0" err="1"/>
              <a:t>за</a:t>
            </a:r>
            <a:r>
              <a:rPr lang="en-US" sz="1200" dirty="0"/>
              <a:t> </a:t>
            </a:r>
            <a:r>
              <a:rPr lang="en-US" sz="1200" dirty="0" err="1"/>
              <a:t>подпомагане</a:t>
            </a:r>
            <a:r>
              <a:rPr lang="en-US" sz="1200" dirty="0"/>
              <a:t> </a:t>
            </a:r>
            <a:r>
              <a:rPr lang="en-US" sz="1200" dirty="0" err="1"/>
              <a:t>са</a:t>
            </a:r>
            <a:r>
              <a:rPr lang="en-US" sz="1200" dirty="0"/>
              <a:t> </a:t>
            </a:r>
            <a:r>
              <a:rPr lang="en-US" sz="1200" dirty="0" err="1"/>
              <a:t>дейности</a:t>
            </a:r>
            <a:r>
              <a:rPr lang="en-US" sz="1200" dirty="0"/>
              <a:t>, </a:t>
            </a:r>
            <a:r>
              <a:rPr lang="en-US" sz="1200" dirty="0" err="1"/>
              <a:t>които</a:t>
            </a:r>
            <a:r>
              <a:rPr lang="en-US" sz="1200" dirty="0"/>
              <a:t> </a:t>
            </a:r>
            <a:r>
              <a:rPr lang="en-US" sz="1200" dirty="0" err="1"/>
              <a:t>ще</a:t>
            </a:r>
            <a:r>
              <a:rPr lang="en-US" sz="1200" dirty="0"/>
              <a:t> </a:t>
            </a:r>
            <a:r>
              <a:rPr lang="en-US" sz="1200" dirty="0" err="1"/>
              <a:t>се</a:t>
            </a:r>
            <a:r>
              <a:rPr lang="en-US" sz="1200" dirty="0"/>
              <a:t> </a:t>
            </a:r>
            <a:r>
              <a:rPr lang="en-US" sz="1200" dirty="0" err="1"/>
              <a:t>изпълняват</a:t>
            </a:r>
            <a:r>
              <a:rPr lang="en-US" sz="1200" dirty="0"/>
              <a:t> </a:t>
            </a:r>
            <a:r>
              <a:rPr lang="en-US" sz="1200" dirty="0" err="1"/>
              <a:t>на</a:t>
            </a:r>
            <a:r>
              <a:rPr lang="en-US" sz="1200" dirty="0"/>
              <a:t> </a:t>
            </a:r>
            <a:r>
              <a:rPr lang="en-US" sz="1200" dirty="0" err="1"/>
              <a:t>територията</a:t>
            </a:r>
            <a:r>
              <a:rPr lang="en-US" sz="1200" dirty="0"/>
              <a:t> </a:t>
            </a:r>
            <a:r>
              <a:rPr lang="en-US" sz="1200" dirty="0" err="1"/>
              <a:t>на</a:t>
            </a:r>
            <a:r>
              <a:rPr lang="en-US" sz="1200" dirty="0"/>
              <a:t> </a:t>
            </a:r>
            <a:r>
              <a:rPr lang="en-US" sz="1200" dirty="0" err="1"/>
              <a:t>общините</a:t>
            </a:r>
            <a:r>
              <a:rPr lang="en-US" sz="1200" dirty="0"/>
              <a:t> </a:t>
            </a:r>
            <a:r>
              <a:rPr lang="en-US" sz="1200" dirty="0" err="1"/>
              <a:t>Перущица</a:t>
            </a:r>
            <a:r>
              <a:rPr lang="en-US" sz="1200" dirty="0"/>
              <a:t> и </a:t>
            </a:r>
            <a:r>
              <a:rPr lang="en-US" sz="1200" dirty="0" err="1"/>
              <a:t>Родопи</a:t>
            </a:r>
            <a:r>
              <a:rPr lang="en-US" sz="1200" dirty="0"/>
              <a:t> (</a:t>
            </a:r>
            <a:r>
              <a:rPr lang="en-US" sz="1200" dirty="0" err="1"/>
              <a:t>територията</a:t>
            </a:r>
            <a:r>
              <a:rPr lang="en-US" sz="1200" dirty="0"/>
              <a:t> </a:t>
            </a:r>
            <a:r>
              <a:rPr lang="en-US" sz="1200" dirty="0" err="1"/>
              <a:t>на</a:t>
            </a:r>
            <a:r>
              <a:rPr lang="en-US" sz="1200" dirty="0"/>
              <a:t> МИГ).</a:t>
            </a:r>
          </a:p>
          <a:p>
            <a:pPr>
              <a:buFont typeface="Wingdings" panose="05000000000000000000" pitchFamily="2" charset="2"/>
              <a:buChar char="Ø"/>
            </a:pPr>
            <a:r>
              <a:rPr lang="en-US" sz="1200" dirty="0" err="1"/>
              <a:t>Финансова</a:t>
            </a:r>
            <a:r>
              <a:rPr lang="en-US" sz="1200" dirty="0"/>
              <a:t> </a:t>
            </a:r>
            <a:r>
              <a:rPr lang="en-US" sz="1200" dirty="0" err="1"/>
              <a:t>помощ</a:t>
            </a:r>
            <a:r>
              <a:rPr lang="en-US" sz="1200" dirty="0"/>
              <a:t> </a:t>
            </a:r>
            <a:r>
              <a:rPr lang="en-US" sz="1200" dirty="0" err="1"/>
              <a:t>не</a:t>
            </a:r>
            <a:r>
              <a:rPr lang="en-US" sz="1200" dirty="0"/>
              <a:t> </a:t>
            </a:r>
            <a:r>
              <a:rPr lang="en-US" sz="1200" dirty="0" err="1"/>
              <a:t>се</a:t>
            </a:r>
            <a:r>
              <a:rPr lang="en-US" sz="1200" dirty="0"/>
              <a:t> </a:t>
            </a:r>
            <a:r>
              <a:rPr lang="en-US" sz="1200" dirty="0" err="1"/>
              <a:t>предоставя</a:t>
            </a:r>
            <a:r>
              <a:rPr lang="en-US" sz="1200" dirty="0"/>
              <a:t> </a:t>
            </a:r>
            <a:r>
              <a:rPr lang="en-US" sz="1200" dirty="0" err="1"/>
              <a:t>за</a:t>
            </a:r>
            <a:r>
              <a:rPr lang="en-US" sz="1200" dirty="0"/>
              <a:t> </a:t>
            </a:r>
            <a:r>
              <a:rPr lang="en-US" sz="1200" dirty="0" err="1"/>
              <a:t>проекти</a:t>
            </a:r>
            <a:r>
              <a:rPr lang="en-US" sz="1200" dirty="0"/>
              <a:t>, </a:t>
            </a:r>
            <a:r>
              <a:rPr lang="en-US" sz="1200" dirty="0" err="1"/>
              <a:t>включващи</a:t>
            </a:r>
            <a:r>
              <a:rPr lang="en-US" sz="1200" dirty="0"/>
              <a:t> </a:t>
            </a:r>
            <a:r>
              <a:rPr lang="en-US" sz="1200" dirty="0" err="1"/>
              <a:t>инвестиции</a:t>
            </a:r>
            <a:r>
              <a:rPr lang="en-US" sz="1200" dirty="0"/>
              <a:t>, </a:t>
            </a:r>
            <a:r>
              <a:rPr lang="en-US" sz="1200" dirty="0" err="1"/>
              <a:t>които</a:t>
            </a:r>
            <a:r>
              <a:rPr lang="en-US" sz="1200" dirty="0"/>
              <a:t> </a:t>
            </a:r>
            <a:r>
              <a:rPr lang="en-US" sz="1200" dirty="0" err="1"/>
              <a:t>не</a:t>
            </a:r>
            <a:r>
              <a:rPr lang="en-US" sz="1200" dirty="0"/>
              <a:t> </a:t>
            </a:r>
            <a:r>
              <a:rPr lang="en-US" sz="1200" dirty="0" err="1"/>
              <a:t>отговарят</a:t>
            </a:r>
            <a:r>
              <a:rPr lang="en-US" sz="1200" dirty="0"/>
              <a:t> </a:t>
            </a:r>
            <a:r>
              <a:rPr lang="en-US" sz="1200" dirty="0" err="1"/>
              <a:t>на</a:t>
            </a:r>
            <a:r>
              <a:rPr lang="en-US" sz="1200" dirty="0"/>
              <a:t> </a:t>
            </a:r>
            <a:r>
              <a:rPr lang="en-US" sz="1200" dirty="0" err="1"/>
              <a:t>разпоредбите</a:t>
            </a:r>
            <a:r>
              <a:rPr lang="en-US" sz="1200" dirty="0"/>
              <a:t> </a:t>
            </a:r>
            <a:r>
              <a:rPr lang="en-US" sz="1200" dirty="0" err="1"/>
              <a:t>на</a:t>
            </a:r>
            <a:r>
              <a:rPr lang="en-US" sz="1200" dirty="0"/>
              <a:t> </a:t>
            </a:r>
            <a:r>
              <a:rPr lang="en-US" sz="1200" dirty="0" err="1"/>
              <a:t>Закона</a:t>
            </a:r>
            <a:r>
              <a:rPr lang="en-US" sz="1200" dirty="0"/>
              <a:t> </a:t>
            </a:r>
            <a:r>
              <a:rPr lang="en-US" sz="1200" dirty="0" err="1"/>
              <a:t>за</a:t>
            </a:r>
            <a:r>
              <a:rPr lang="en-US" sz="1200" dirty="0"/>
              <a:t> </a:t>
            </a:r>
            <a:r>
              <a:rPr lang="en-US" sz="1200" dirty="0" err="1"/>
              <a:t>опазване</a:t>
            </a:r>
            <a:r>
              <a:rPr lang="en-US" sz="1200" dirty="0"/>
              <a:t> </a:t>
            </a:r>
            <a:r>
              <a:rPr lang="en-US" sz="1200" dirty="0" err="1"/>
              <a:t>на</a:t>
            </a:r>
            <a:r>
              <a:rPr lang="en-US" sz="1200" dirty="0"/>
              <a:t> </a:t>
            </a:r>
            <a:r>
              <a:rPr lang="en-US" sz="1200" dirty="0" err="1"/>
              <a:t>околната</a:t>
            </a:r>
            <a:r>
              <a:rPr lang="en-US" sz="1200" dirty="0"/>
              <a:t> </a:t>
            </a:r>
            <a:r>
              <a:rPr lang="en-US" sz="1200" dirty="0" err="1"/>
              <a:t>среда</a:t>
            </a:r>
            <a:r>
              <a:rPr lang="en-US" sz="1200" dirty="0"/>
              <a:t>, </a:t>
            </a:r>
            <a:r>
              <a:rPr lang="en-US" sz="1200" dirty="0" err="1"/>
              <a:t>Закона</a:t>
            </a:r>
            <a:r>
              <a:rPr lang="en-US" sz="1200" dirty="0"/>
              <a:t> </a:t>
            </a:r>
            <a:r>
              <a:rPr lang="en-US" sz="1200" dirty="0" err="1"/>
              <a:t>за</a:t>
            </a:r>
            <a:r>
              <a:rPr lang="en-US" sz="1200" dirty="0"/>
              <a:t> </a:t>
            </a:r>
            <a:r>
              <a:rPr lang="en-US" sz="1200" dirty="0" err="1"/>
              <a:t>биологичното</a:t>
            </a:r>
            <a:r>
              <a:rPr lang="en-US" sz="1200" dirty="0"/>
              <a:t> </a:t>
            </a:r>
            <a:r>
              <a:rPr lang="en-US" sz="1200" dirty="0" err="1"/>
              <a:t>разнообразие</a:t>
            </a:r>
            <a:r>
              <a:rPr lang="en-US" sz="1200" dirty="0"/>
              <a:t> </a:t>
            </a:r>
            <a:r>
              <a:rPr lang="en-US" sz="1200" dirty="0" err="1"/>
              <a:t>или</a:t>
            </a:r>
            <a:r>
              <a:rPr lang="en-US" sz="1200" dirty="0"/>
              <a:t>/и </a:t>
            </a:r>
            <a:r>
              <a:rPr lang="en-US" sz="1200" dirty="0" err="1"/>
              <a:t>Закона</a:t>
            </a:r>
            <a:r>
              <a:rPr lang="en-US" sz="1200" dirty="0"/>
              <a:t> </a:t>
            </a:r>
            <a:r>
              <a:rPr lang="en-US" sz="1200" dirty="0" err="1"/>
              <a:t>за</a:t>
            </a:r>
            <a:r>
              <a:rPr lang="en-US" sz="1200" dirty="0"/>
              <a:t> </a:t>
            </a:r>
            <a:r>
              <a:rPr lang="en-US" sz="1200" dirty="0" err="1"/>
              <a:t>водите</a:t>
            </a:r>
            <a:r>
              <a:rPr lang="en-US" sz="1200" dirty="0"/>
              <a:t>. </a:t>
            </a:r>
          </a:p>
          <a:p>
            <a:pPr>
              <a:buFont typeface="Wingdings" panose="05000000000000000000" pitchFamily="2" charset="2"/>
              <a:buChar char="Ø"/>
            </a:pPr>
            <a:r>
              <a:rPr lang="en-US" sz="1200" dirty="0" err="1"/>
              <a:t>За</a:t>
            </a:r>
            <a:r>
              <a:rPr lang="en-US" sz="1200" dirty="0"/>
              <a:t> </a:t>
            </a:r>
            <a:r>
              <a:rPr lang="en-US" sz="1200" dirty="0" err="1"/>
              <a:t>доказване</a:t>
            </a:r>
            <a:r>
              <a:rPr lang="en-US" sz="1200" dirty="0"/>
              <a:t> </a:t>
            </a:r>
            <a:r>
              <a:rPr lang="en-US" sz="1200" dirty="0" err="1"/>
              <a:t>на</a:t>
            </a:r>
            <a:r>
              <a:rPr lang="en-US" sz="1200" dirty="0"/>
              <a:t> </a:t>
            </a:r>
            <a:r>
              <a:rPr lang="en-US" sz="1200" dirty="0" err="1"/>
              <a:t>съответствието</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с </a:t>
            </a:r>
            <a:r>
              <a:rPr lang="en-US" sz="1200" dirty="0" err="1"/>
              <a:t>екологичното</a:t>
            </a:r>
            <a:r>
              <a:rPr lang="en-US" sz="1200" dirty="0"/>
              <a:t> </a:t>
            </a:r>
            <a:r>
              <a:rPr lang="en-US" sz="1200" dirty="0" err="1"/>
              <a:t>законодателство</a:t>
            </a:r>
            <a:r>
              <a:rPr lang="en-US" sz="1200" dirty="0"/>
              <a:t> </a:t>
            </a:r>
            <a:r>
              <a:rPr lang="en-US" sz="1200" dirty="0" err="1"/>
              <a:t>задължително</a:t>
            </a:r>
            <a:r>
              <a:rPr lang="en-US" sz="1200" dirty="0"/>
              <a:t> </a:t>
            </a:r>
            <a:r>
              <a:rPr lang="en-US" sz="1200" dirty="0" err="1"/>
              <a:t>се</a:t>
            </a:r>
            <a:r>
              <a:rPr lang="en-US" sz="1200" dirty="0"/>
              <a:t> </a:t>
            </a:r>
            <a:r>
              <a:rPr lang="en-US" sz="1200" dirty="0" err="1"/>
              <a:t>прилага</a:t>
            </a:r>
            <a:r>
              <a:rPr lang="en-US" sz="1200" dirty="0" smtClean="0"/>
              <a:t>:</a:t>
            </a:r>
          </a:p>
          <a:p>
            <a:pPr>
              <a:buFont typeface="Wingdings" panose="05000000000000000000" pitchFamily="2" charset="2"/>
              <a:buChar char="Ø"/>
            </a:pPr>
            <a:r>
              <a:rPr lang="en-US" sz="1200" dirty="0" err="1" smtClean="0"/>
              <a:t>Решение</a:t>
            </a:r>
            <a:r>
              <a:rPr lang="en-US" sz="1200" dirty="0" smtClean="0"/>
              <a:t> </a:t>
            </a:r>
            <a:r>
              <a:rPr lang="en-US" sz="1200" dirty="0" err="1"/>
              <a:t>за</a:t>
            </a:r>
            <a:r>
              <a:rPr lang="en-US" sz="1200" dirty="0"/>
              <a:t> </a:t>
            </a:r>
            <a:r>
              <a:rPr lang="en-US" sz="1200" dirty="0" err="1"/>
              <a:t>преценяване</a:t>
            </a:r>
            <a:r>
              <a:rPr lang="en-US" sz="1200" dirty="0"/>
              <a:t> </a:t>
            </a:r>
            <a:r>
              <a:rPr lang="en-US" sz="1200" dirty="0" err="1"/>
              <a:t>на</a:t>
            </a:r>
            <a:r>
              <a:rPr lang="en-US" sz="1200" dirty="0"/>
              <a:t> </a:t>
            </a:r>
            <a:r>
              <a:rPr lang="en-US" sz="1200" dirty="0" err="1"/>
              <a:t>необходимостта</a:t>
            </a:r>
            <a:r>
              <a:rPr lang="en-US" sz="1200" dirty="0"/>
              <a:t> </a:t>
            </a:r>
            <a:r>
              <a:rPr lang="en-US" sz="1200" dirty="0" err="1"/>
              <a:t>от</a:t>
            </a:r>
            <a:r>
              <a:rPr lang="en-US" sz="1200" dirty="0"/>
              <a:t> </a:t>
            </a:r>
            <a:r>
              <a:rPr lang="en-US" sz="1200" dirty="0" err="1"/>
              <a:t>извършване</a:t>
            </a:r>
            <a:r>
              <a:rPr lang="en-US" sz="1200" dirty="0"/>
              <a:t> </a:t>
            </a:r>
            <a:r>
              <a:rPr lang="en-US" sz="1200" dirty="0" err="1"/>
              <a:t>на</a:t>
            </a:r>
            <a:r>
              <a:rPr lang="en-US" sz="1200" dirty="0"/>
              <a:t> </a:t>
            </a:r>
            <a:r>
              <a:rPr lang="en-US" sz="1200" dirty="0" err="1"/>
              <a:t>оценка</a:t>
            </a:r>
            <a:r>
              <a:rPr lang="en-US" sz="1200" dirty="0"/>
              <a:t> </a:t>
            </a:r>
            <a:r>
              <a:rPr lang="en-US" sz="1200" dirty="0" err="1"/>
              <a:t>на</a:t>
            </a:r>
            <a:r>
              <a:rPr lang="en-US" sz="1200" dirty="0"/>
              <a:t> </a:t>
            </a:r>
            <a:r>
              <a:rPr lang="en-US" sz="1200" dirty="0" err="1"/>
              <a:t>въздействието</a:t>
            </a:r>
            <a:r>
              <a:rPr lang="en-US" sz="1200" dirty="0"/>
              <a:t> </a:t>
            </a:r>
            <a:r>
              <a:rPr lang="en-US" sz="1200" dirty="0" err="1"/>
              <a:t>върху</a:t>
            </a:r>
            <a:r>
              <a:rPr lang="en-US" sz="1200" dirty="0"/>
              <a:t> </a:t>
            </a:r>
            <a:r>
              <a:rPr lang="en-US" sz="1200" dirty="0" err="1"/>
              <a:t>околната</a:t>
            </a:r>
            <a:r>
              <a:rPr lang="en-US" sz="1200" dirty="0"/>
              <a:t> </a:t>
            </a:r>
            <a:r>
              <a:rPr lang="en-US" sz="1200" dirty="0" err="1"/>
              <a:t>среда</a:t>
            </a:r>
            <a:r>
              <a:rPr lang="en-US" sz="1200" dirty="0"/>
              <a:t>/</a:t>
            </a:r>
            <a:r>
              <a:rPr lang="en-US" sz="1200" dirty="0" err="1"/>
              <a:t>решение</a:t>
            </a:r>
            <a:r>
              <a:rPr lang="en-US" sz="1200" dirty="0"/>
              <a:t> </a:t>
            </a:r>
            <a:r>
              <a:rPr lang="en-US" sz="1200" dirty="0" err="1"/>
              <a:t>по</a:t>
            </a:r>
            <a:r>
              <a:rPr lang="en-US" sz="1200" dirty="0"/>
              <a:t> </a:t>
            </a:r>
            <a:r>
              <a:rPr lang="en-US" sz="1200" dirty="0" err="1"/>
              <a:t>оценка</a:t>
            </a:r>
            <a:r>
              <a:rPr lang="en-US" sz="1200" dirty="0"/>
              <a:t> </a:t>
            </a:r>
            <a:r>
              <a:rPr lang="en-US" sz="1200" dirty="0" err="1"/>
              <a:t>на</a:t>
            </a:r>
            <a:r>
              <a:rPr lang="en-US" sz="1200" dirty="0"/>
              <a:t> </a:t>
            </a:r>
            <a:r>
              <a:rPr lang="en-US" sz="1200" dirty="0" err="1"/>
              <a:t>въздействие</a:t>
            </a:r>
            <a:r>
              <a:rPr lang="en-US" sz="1200" dirty="0"/>
              <a:t> </a:t>
            </a:r>
            <a:r>
              <a:rPr lang="en-US" sz="1200" dirty="0" err="1"/>
              <a:t>върху</a:t>
            </a:r>
            <a:r>
              <a:rPr lang="en-US" sz="1200" dirty="0"/>
              <a:t> </a:t>
            </a:r>
            <a:r>
              <a:rPr lang="en-US" sz="1200" dirty="0" err="1"/>
              <a:t>околната</a:t>
            </a:r>
            <a:r>
              <a:rPr lang="en-US" sz="1200" dirty="0"/>
              <a:t> </a:t>
            </a:r>
            <a:r>
              <a:rPr lang="en-US" sz="1200" dirty="0" err="1"/>
              <a:t>среда</a:t>
            </a:r>
            <a:r>
              <a:rPr lang="en-US" sz="1200" dirty="0"/>
              <a:t>/</a:t>
            </a:r>
            <a:r>
              <a:rPr lang="en-US" sz="1200" dirty="0" err="1"/>
              <a:t>решение</a:t>
            </a:r>
            <a:r>
              <a:rPr lang="en-US" sz="1200" dirty="0"/>
              <a:t> </a:t>
            </a:r>
            <a:r>
              <a:rPr lang="en-US" sz="1200" dirty="0" err="1"/>
              <a:t>за</a:t>
            </a:r>
            <a:r>
              <a:rPr lang="en-US" sz="1200" dirty="0"/>
              <a:t> </a:t>
            </a:r>
            <a:r>
              <a:rPr lang="en-US" sz="1200" dirty="0" err="1"/>
              <a:t>преценяване</a:t>
            </a:r>
            <a:r>
              <a:rPr lang="en-US" sz="1200" dirty="0"/>
              <a:t> </a:t>
            </a:r>
            <a:r>
              <a:rPr lang="en-US" sz="1200" dirty="0" err="1"/>
              <a:t>на</a:t>
            </a:r>
            <a:r>
              <a:rPr lang="en-US" sz="1200" dirty="0"/>
              <a:t> </a:t>
            </a:r>
            <a:r>
              <a:rPr lang="en-US" sz="1200" dirty="0" err="1"/>
              <a:t>необходимостта</a:t>
            </a:r>
            <a:r>
              <a:rPr lang="en-US" sz="1200" dirty="0"/>
              <a:t> </a:t>
            </a:r>
            <a:r>
              <a:rPr lang="en-US" sz="1200" dirty="0" err="1"/>
              <a:t>от</a:t>
            </a:r>
            <a:r>
              <a:rPr lang="en-US" sz="1200" dirty="0"/>
              <a:t> </a:t>
            </a:r>
            <a:r>
              <a:rPr lang="en-US" sz="1200" dirty="0" err="1"/>
              <a:t>извършване</a:t>
            </a:r>
            <a:r>
              <a:rPr lang="en-US" sz="1200" dirty="0"/>
              <a:t> </a:t>
            </a:r>
            <a:r>
              <a:rPr lang="en-US" sz="1200" dirty="0" err="1"/>
              <a:t>на</a:t>
            </a:r>
            <a:r>
              <a:rPr lang="en-US" sz="1200" dirty="0"/>
              <a:t> </a:t>
            </a:r>
            <a:r>
              <a:rPr lang="en-US" sz="1200" dirty="0" err="1"/>
              <a:t>екологична</a:t>
            </a:r>
            <a:r>
              <a:rPr lang="en-US" sz="1200" dirty="0"/>
              <a:t> </a:t>
            </a:r>
            <a:r>
              <a:rPr lang="en-US" sz="1200" dirty="0" err="1"/>
              <a:t>оценка</a:t>
            </a:r>
            <a:r>
              <a:rPr lang="en-US" sz="1200" dirty="0"/>
              <a:t>/ </a:t>
            </a:r>
            <a:r>
              <a:rPr lang="en-US" sz="1200" dirty="0" err="1"/>
              <a:t>становище</a:t>
            </a:r>
            <a:r>
              <a:rPr lang="en-US" sz="1200" dirty="0"/>
              <a:t> </a:t>
            </a:r>
            <a:r>
              <a:rPr lang="en-US" sz="1200" dirty="0" err="1"/>
              <a:t>по</a:t>
            </a:r>
            <a:r>
              <a:rPr lang="en-US" sz="1200" dirty="0"/>
              <a:t> </a:t>
            </a:r>
            <a:r>
              <a:rPr lang="en-US" sz="1200" dirty="0" err="1"/>
              <a:t>екологична</a:t>
            </a:r>
            <a:r>
              <a:rPr lang="en-US" sz="1200" dirty="0"/>
              <a:t> </a:t>
            </a:r>
            <a:r>
              <a:rPr lang="en-US" sz="1200" dirty="0" err="1"/>
              <a:t>оценка</a:t>
            </a:r>
            <a:r>
              <a:rPr lang="en-US" sz="1200" dirty="0"/>
              <a:t>/</a:t>
            </a:r>
            <a:r>
              <a:rPr lang="en-US" sz="1200" dirty="0" err="1"/>
              <a:t>решение</a:t>
            </a:r>
            <a:r>
              <a:rPr lang="en-US" sz="1200" dirty="0"/>
              <a:t> </a:t>
            </a:r>
            <a:r>
              <a:rPr lang="en-US" sz="1200" dirty="0" err="1"/>
              <a:t>за</a:t>
            </a:r>
            <a:r>
              <a:rPr lang="en-US" sz="1200" dirty="0"/>
              <a:t> </a:t>
            </a:r>
            <a:r>
              <a:rPr lang="en-US" sz="1200" dirty="0" err="1"/>
              <a:t>преценка</a:t>
            </a:r>
            <a:r>
              <a:rPr lang="en-US" sz="1200" dirty="0"/>
              <a:t> </a:t>
            </a:r>
            <a:r>
              <a:rPr lang="en-US" sz="1200" dirty="0" err="1"/>
              <a:t>на</a:t>
            </a:r>
            <a:r>
              <a:rPr lang="en-US" sz="1200" dirty="0"/>
              <a:t> </a:t>
            </a:r>
            <a:r>
              <a:rPr lang="en-US" sz="1200" dirty="0" err="1"/>
              <a:t>вероятната</a:t>
            </a:r>
            <a:r>
              <a:rPr lang="en-US" sz="1200" dirty="0"/>
              <a:t> </a:t>
            </a:r>
            <a:r>
              <a:rPr lang="en-US" sz="1200" dirty="0" err="1"/>
              <a:t>степен</a:t>
            </a:r>
            <a:r>
              <a:rPr lang="en-US" sz="1200" dirty="0"/>
              <a:t> </a:t>
            </a:r>
            <a:r>
              <a:rPr lang="en-US" sz="1200" dirty="0" err="1"/>
              <a:t>на</a:t>
            </a:r>
            <a:r>
              <a:rPr lang="en-US" sz="1200" dirty="0"/>
              <a:t> </a:t>
            </a:r>
            <a:r>
              <a:rPr lang="en-US" sz="1200" dirty="0" err="1"/>
              <a:t>значително</a:t>
            </a:r>
            <a:r>
              <a:rPr lang="en-US" sz="1200" dirty="0"/>
              <a:t> </a:t>
            </a:r>
            <a:r>
              <a:rPr lang="en-US" sz="1200" dirty="0" err="1"/>
              <a:t>отрицателно</a:t>
            </a:r>
            <a:r>
              <a:rPr lang="en-US" sz="1200" dirty="0"/>
              <a:t> </a:t>
            </a:r>
            <a:r>
              <a:rPr lang="en-US" sz="1200" dirty="0" err="1"/>
              <a:t>въздействие</a:t>
            </a:r>
            <a:r>
              <a:rPr lang="en-US" sz="1200" dirty="0"/>
              <a:t>/</a:t>
            </a:r>
            <a:r>
              <a:rPr lang="en-US" sz="1200" dirty="0" err="1"/>
              <a:t>решение</a:t>
            </a:r>
            <a:r>
              <a:rPr lang="en-US" sz="1200" dirty="0"/>
              <a:t> </a:t>
            </a:r>
            <a:r>
              <a:rPr lang="en-US" sz="1200" dirty="0" err="1"/>
              <a:t>по</a:t>
            </a:r>
            <a:r>
              <a:rPr lang="en-US" sz="1200" dirty="0"/>
              <a:t> </a:t>
            </a:r>
            <a:r>
              <a:rPr lang="en-US" sz="1200" dirty="0" err="1"/>
              <a:t>оценка</a:t>
            </a:r>
            <a:r>
              <a:rPr lang="en-US" sz="1200" dirty="0"/>
              <a:t> </a:t>
            </a:r>
            <a:r>
              <a:rPr lang="en-US" sz="1200" dirty="0" err="1"/>
              <a:t>за</a:t>
            </a:r>
            <a:r>
              <a:rPr lang="en-US" sz="1200" dirty="0"/>
              <a:t> </a:t>
            </a:r>
            <a:r>
              <a:rPr lang="en-US" sz="1200" dirty="0" err="1"/>
              <a:t>съвместимостта</a:t>
            </a:r>
            <a:r>
              <a:rPr lang="en-US" sz="1200" dirty="0"/>
              <a:t>/</a:t>
            </a:r>
            <a:r>
              <a:rPr lang="en-US" sz="1200" dirty="0" err="1"/>
              <a:t>писмо</a:t>
            </a:r>
            <a:r>
              <a:rPr lang="en-US" sz="1200" dirty="0"/>
              <a:t>/</a:t>
            </a:r>
            <a:r>
              <a:rPr lang="en-US" sz="1200" dirty="0" err="1"/>
              <a:t>разрешително</a:t>
            </a:r>
            <a:r>
              <a:rPr lang="en-US" sz="1200" dirty="0"/>
              <a:t> </a:t>
            </a:r>
            <a:r>
              <a:rPr lang="en-US" sz="1200" dirty="0" err="1"/>
              <a:t>от</a:t>
            </a:r>
            <a:r>
              <a:rPr lang="en-US" sz="1200" dirty="0"/>
              <a:t> </a:t>
            </a:r>
            <a:r>
              <a:rPr lang="en-US" sz="1200" dirty="0" err="1"/>
              <a:t>компетентния</a:t>
            </a:r>
            <a:r>
              <a:rPr lang="en-US" sz="1200" dirty="0"/>
              <a:t> </a:t>
            </a:r>
            <a:r>
              <a:rPr lang="en-US" sz="1200" dirty="0" err="1"/>
              <a:t>орган</a:t>
            </a:r>
            <a:r>
              <a:rPr lang="en-US" sz="1200" dirty="0"/>
              <a:t> </a:t>
            </a:r>
            <a:r>
              <a:rPr lang="en-US" sz="1200" dirty="0" err="1"/>
              <a:t>по</a:t>
            </a:r>
            <a:r>
              <a:rPr lang="en-US" sz="1200" dirty="0"/>
              <a:t> </a:t>
            </a:r>
            <a:r>
              <a:rPr lang="en-US" sz="1200" dirty="0" err="1"/>
              <a:t>околна</a:t>
            </a:r>
            <a:r>
              <a:rPr lang="en-US" sz="1200" dirty="0"/>
              <a:t> </a:t>
            </a:r>
            <a:r>
              <a:rPr lang="en-US" sz="1200" dirty="0" err="1"/>
              <a:t>среда</a:t>
            </a:r>
            <a:r>
              <a:rPr lang="en-US" sz="1200" dirty="0"/>
              <a:t> (РИОСВ/МОСВ/БД), </a:t>
            </a:r>
            <a:r>
              <a:rPr lang="en-US" sz="1200" dirty="0" err="1"/>
              <a:t>издадени</a:t>
            </a:r>
            <a:r>
              <a:rPr lang="en-US" sz="1200" dirty="0"/>
              <a:t> </a:t>
            </a:r>
            <a:r>
              <a:rPr lang="en-US" sz="1200" dirty="0" err="1"/>
              <a:t>по</a:t>
            </a:r>
            <a:r>
              <a:rPr lang="en-US" sz="1200" dirty="0"/>
              <a:t> </a:t>
            </a:r>
            <a:r>
              <a:rPr lang="en-US" sz="1200" dirty="0" err="1"/>
              <a:t>реда</a:t>
            </a:r>
            <a:r>
              <a:rPr lang="en-US" sz="1200" dirty="0"/>
              <a:t> </a:t>
            </a:r>
            <a:r>
              <a:rPr lang="en-US" sz="1200" dirty="0" err="1"/>
              <a:t>на</a:t>
            </a:r>
            <a:r>
              <a:rPr lang="en-US" sz="1200" dirty="0"/>
              <a:t> </a:t>
            </a:r>
            <a:r>
              <a:rPr lang="en-US" sz="1200" dirty="0" err="1"/>
              <a:t>Закона</a:t>
            </a:r>
            <a:r>
              <a:rPr lang="en-US" sz="1200" dirty="0"/>
              <a:t> </a:t>
            </a:r>
            <a:r>
              <a:rPr lang="en-US" sz="1200" dirty="0" err="1"/>
              <a:t>за</a:t>
            </a:r>
            <a:r>
              <a:rPr lang="en-US" sz="1200" dirty="0"/>
              <a:t> </a:t>
            </a:r>
            <a:r>
              <a:rPr lang="en-US" sz="1200" dirty="0" err="1"/>
              <a:t>опазване</a:t>
            </a:r>
            <a:r>
              <a:rPr lang="en-US" sz="1200" dirty="0"/>
              <a:t> </a:t>
            </a:r>
            <a:r>
              <a:rPr lang="en-US" sz="1200" dirty="0" err="1"/>
              <a:t>на</a:t>
            </a:r>
            <a:r>
              <a:rPr lang="en-US" sz="1200" dirty="0"/>
              <a:t> </a:t>
            </a:r>
            <a:r>
              <a:rPr lang="en-US" sz="1200" dirty="0" err="1"/>
              <a:t>околната</a:t>
            </a:r>
            <a:r>
              <a:rPr lang="en-US" sz="1200" dirty="0"/>
              <a:t> </a:t>
            </a:r>
            <a:r>
              <a:rPr lang="en-US" sz="1200" dirty="0" err="1"/>
              <a:t>среда</a:t>
            </a:r>
            <a:r>
              <a:rPr lang="en-US" sz="1200" dirty="0"/>
              <a:t> (ЗООС) и/</a:t>
            </a:r>
            <a:r>
              <a:rPr lang="en-US" sz="1200" dirty="0" err="1"/>
              <a:t>или</a:t>
            </a:r>
            <a:r>
              <a:rPr lang="en-US" sz="1200" dirty="0"/>
              <a:t> </a:t>
            </a:r>
            <a:r>
              <a:rPr lang="en-US" sz="1200" dirty="0" err="1"/>
              <a:t>Закона</a:t>
            </a:r>
            <a:r>
              <a:rPr lang="en-US" sz="1200" dirty="0"/>
              <a:t> </a:t>
            </a:r>
            <a:r>
              <a:rPr lang="en-US" sz="1200" dirty="0" err="1"/>
              <a:t>за</a:t>
            </a:r>
            <a:r>
              <a:rPr lang="en-US" sz="1200" dirty="0"/>
              <a:t> </a:t>
            </a:r>
            <a:r>
              <a:rPr lang="en-US" sz="1200" dirty="0" err="1"/>
              <a:t>водите</a:t>
            </a:r>
            <a:r>
              <a:rPr lang="en-US" sz="1200" dirty="0"/>
              <a:t> (</a:t>
            </a:r>
            <a:r>
              <a:rPr lang="en-US" sz="1200" dirty="0" err="1"/>
              <a:t>когато</a:t>
            </a:r>
            <a:r>
              <a:rPr lang="en-US" sz="1200" dirty="0"/>
              <a:t> </a:t>
            </a:r>
            <a:r>
              <a:rPr lang="en-US" sz="1200" dirty="0" err="1"/>
              <a:t>издаването</a:t>
            </a:r>
            <a:r>
              <a:rPr lang="en-US" sz="1200" dirty="0"/>
              <a:t> </a:t>
            </a:r>
            <a:r>
              <a:rPr lang="en-US" sz="1200" dirty="0" err="1"/>
              <a:t>на</a:t>
            </a:r>
            <a:r>
              <a:rPr lang="en-US" sz="1200" dirty="0"/>
              <a:t> </a:t>
            </a:r>
            <a:r>
              <a:rPr lang="en-US" sz="1200" dirty="0" err="1"/>
              <a:t>документа</a:t>
            </a:r>
            <a:r>
              <a:rPr lang="en-US" sz="1200" dirty="0"/>
              <a:t> </a:t>
            </a:r>
            <a:r>
              <a:rPr lang="en-US" sz="1200" dirty="0" err="1"/>
              <a:t>се</a:t>
            </a:r>
            <a:r>
              <a:rPr lang="en-US" sz="1200" dirty="0"/>
              <a:t> </a:t>
            </a:r>
            <a:r>
              <a:rPr lang="en-US" sz="1200" dirty="0" err="1"/>
              <a:t>изисква</a:t>
            </a:r>
            <a:r>
              <a:rPr lang="en-US" sz="1200" dirty="0"/>
              <a:t> </a:t>
            </a:r>
            <a:r>
              <a:rPr lang="en-US" sz="1200" dirty="0" err="1"/>
              <a:t>по</a:t>
            </a:r>
            <a:r>
              <a:rPr lang="en-US" sz="1200" dirty="0"/>
              <a:t> ЗООС и/</a:t>
            </a:r>
            <a:r>
              <a:rPr lang="en-US" sz="1200" dirty="0" err="1"/>
              <a:t>или</a:t>
            </a:r>
            <a:r>
              <a:rPr lang="en-US" sz="1200" dirty="0"/>
              <a:t> </a:t>
            </a:r>
            <a:r>
              <a:rPr lang="en-US" sz="1200" dirty="0" err="1"/>
              <a:t>по</a:t>
            </a:r>
            <a:r>
              <a:rPr lang="en-US" sz="1200" dirty="0"/>
              <a:t> </a:t>
            </a:r>
            <a:r>
              <a:rPr lang="en-US" sz="1200" dirty="0" err="1"/>
              <a:t>Закона</a:t>
            </a:r>
            <a:r>
              <a:rPr lang="en-US" sz="1200" dirty="0"/>
              <a:t> </a:t>
            </a:r>
            <a:r>
              <a:rPr lang="en-US" sz="1200" dirty="0" err="1"/>
              <a:t>за</a:t>
            </a:r>
            <a:r>
              <a:rPr lang="en-US" sz="1200" dirty="0"/>
              <a:t> </a:t>
            </a:r>
            <a:r>
              <a:rPr lang="en-US" sz="1200" dirty="0" err="1"/>
              <a:t>водите</a:t>
            </a:r>
            <a:r>
              <a:rPr lang="en-US" sz="1200" dirty="0"/>
              <a:t>).</a:t>
            </a:r>
          </a:p>
          <a:p>
            <a:pPr>
              <a:buFont typeface="Wingdings" panose="05000000000000000000" pitchFamily="2" charset="2"/>
              <a:buChar char="Ø"/>
            </a:pPr>
            <a:r>
              <a:rPr lang="en-US" sz="1200" dirty="0" err="1"/>
              <a:t>Проектите</a:t>
            </a:r>
            <a:r>
              <a:rPr lang="en-US" sz="1200" dirty="0"/>
              <a:t>, </a:t>
            </a:r>
            <a:r>
              <a:rPr lang="en-US" sz="1200" dirty="0" err="1"/>
              <a:t>представени</a:t>
            </a:r>
            <a:r>
              <a:rPr lang="en-US" sz="1200" dirty="0"/>
              <a:t> </a:t>
            </a:r>
            <a:r>
              <a:rPr lang="en-US" sz="1200" dirty="0" err="1"/>
              <a:t>от</a:t>
            </a:r>
            <a:r>
              <a:rPr lang="en-US" sz="1200" dirty="0"/>
              <a:t> </a:t>
            </a:r>
            <a:r>
              <a:rPr lang="en-US" sz="1200" dirty="0" err="1"/>
              <a:t>признати</a:t>
            </a:r>
            <a:r>
              <a:rPr lang="en-US" sz="1200" dirty="0"/>
              <a:t> </a:t>
            </a:r>
            <a:r>
              <a:rPr lang="en-US" sz="1200" dirty="0" err="1"/>
              <a:t>групи</a:t>
            </a:r>
            <a:r>
              <a:rPr lang="en-US" sz="1200" dirty="0"/>
              <a:t> </a:t>
            </a:r>
            <a:r>
              <a:rPr lang="en-US" sz="1200" dirty="0" err="1"/>
              <a:t>или</a:t>
            </a:r>
            <a:r>
              <a:rPr lang="en-US" sz="1200" dirty="0"/>
              <a:t> </a:t>
            </a:r>
            <a:r>
              <a:rPr lang="en-US" sz="1200" dirty="0" err="1"/>
              <a:t>организации</a:t>
            </a:r>
            <a:r>
              <a:rPr lang="en-US" sz="1200" dirty="0"/>
              <a:t> </a:t>
            </a:r>
            <a:r>
              <a:rPr lang="en-US" sz="1200" dirty="0" err="1"/>
              <a:t>на</a:t>
            </a:r>
            <a:r>
              <a:rPr lang="en-US" sz="1200" dirty="0"/>
              <a:t> </a:t>
            </a:r>
            <a:r>
              <a:rPr lang="en-US" sz="1200" dirty="0" err="1"/>
              <a:t>производители</a:t>
            </a:r>
            <a:r>
              <a:rPr lang="en-US" sz="1200" dirty="0"/>
              <a:t> </a:t>
            </a:r>
            <a:r>
              <a:rPr lang="en-US" sz="1200" dirty="0" err="1"/>
              <a:t>или</a:t>
            </a:r>
            <a:r>
              <a:rPr lang="en-US" sz="1200" dirty="0"/>
              <a:t> </a:t>
            </a:r>
            <a:r>
              <a:rPr lang="en-US" sz="1200" dirty="0" err="1"/>
              <a:t>такива</a:t>
            </a:r>
            <a:r>
              <a:rPr lang="en-US" sz="1200" dirty="0"/>
              <a:t>, </a:t>
            </a:r>
            <a:r>
              <a:rPr lang="en-US" sz="1200" dirty="0" err="1"/>
              <a:t>одобрени</a:t>
            </a:r>
            <a:r>
              <a:rPr lang="en-US" sz="1200" dirty="0"/>
              <a:t> </a:t>
            </a:r>
            <a:r>
              <a:rPr lang="en-US" sz="1200" dirty="0" err="1"/>
              <a:t>за</a:t>
            </a:r>
            <a:r>
              <a:rPr lang="en-US" sz="1200" dirty="0"/>
              <a:t> </a:t>
            </a:r>
            <a:r>
              <a:rPr lang="en-US" sz="1200" dirty="0" err="1"/>
              <a:t>финансова</a:t>
            </a:r>
            <a:r>
              <a:rPr lang="en-US" sz="1200" dirty="0"/>
              <a:t> </a:t>
            </a:r>
            <a:r>
              <a:rPr lang="en-US" sz="1200" dirty="0" err="1"/>
              <a:t>помощ</a:t>
            </a:r>
            <a:r>
              <a:rPr lang="en-US" sz="1200" dirty="0"/>
              <a:t> </a:t>
            </a:r>
            <a:r>
              <a:rPr lang="en-US" sz="1200" dirty="0" err="1"/>
              <a:t>по</a:t>
            </a:r>
            <a:r>
              <a:rPr lang="en-US" sz="1200" dirty="0"/>
              <a:t> </a:t>
            </a:r>
            <a:r>
              <a:rPr lang="en-US" sz="1200" dirty="0" err="1"/>
              <a:t>мярка</a:t>
            </a:r>
            <a:r>
              <a:rPr lang="en-US" sz="1200" dirty="0"/>
              <a:t> 9 "</a:t>
            </a:r>
            <a:r>
              <a:rPr lang="en-US" sz="1200" dirty="0" err="1"/>
              <a:t>Учредяване</a:t>
            </a:r>
            <a:r>
              <a:rPr lang="en-US" sz="1200" dirty="0"/>
              <a:t> </a:t>
            </a:r>
            <a:r>
              <a:rPr lang="en-US" sz="1200" dirty="0" err="1"/>
              <a:t>на</a:t>
            </a:r>
            <a:r>
              <a:rPr lang="en-US" sz="1200" dirty="0"/>
              <a:t> </a:t>
            </a:r>
            <a:r>
              <a:rPr lang="en-US" sz="1200" dirty="0" err="1"/>
              <a:t>групи</a:t>
            </a:r>
            <a:r>
              <a:rPr lang="en-US" sz="1200" dirty="0"/>
              <a:t> и </a:t>
            </a:r>
            <a:r>
              <a:rPr lang="en-US" sz="1200" dirty="0" err="1"/>
              <a:t>организации</a:t>
            </a:r>
            <a:r>
              <a:rPr lang="en-US" sz="1200" dirty="0"/>
              <a:t> </a:t>
            </a:r>
            <a:r>
              <a:rPr lang="en-US" sz="1200" dirty="0" err="1"/>
              <a:t>на</a:t>
            </a:r>
            <a:r>
              <a:rPr lang="en-US" sz="1200" dirty="0"/>
              <a:t> </a:t>
            </a:r>
            <a:r>
              <a:rPr lang="en-US" sz="1200" dirty="0" err="1"/>
              <a:t>производители</a:t>
            </a:r>
            <a:r>
              <a:rPr lang="en-US" sz="1200" dirty="0"/>
              <a:t>" </a:t>
            </a:r>
            <a:r>
              <a:rPr lang="en-US" sz="1200" dirty="0" err="1"/>
              <a:t>от</a:t>
            </a:r>
            <a:r>
              <a:rPr lang="en-US" sz="1200" dirty="0"/>
              <a:t> ПРСР 2014-2020, </a:t>
            </a:r>
            <a:r>
              <a:rPr lang="en-US" sz="1200" dirty="0" err="1"/>
              <a:t>трябва</a:t>
            </a:r>
            <a:r>
              <a:rPr lang="en-US" sz="1200" dirty="0"/>
              <a:t> </a:t>
            </a:r>
            <a:r>
              <a:rPr lang="en-US" sz="1200" dirty="0" err="1"/>
              <a:t>да</a:t>
            </a:r>
            <a:r>
              <a:rPr lang="en-US" sz="1200" dirty="0"/>
              <a:t> </a:t>
            </a:r>
            <a:r>
              <a:rPr lang="en-US" sz="1200" dirty="0" err="1"/>
              <a:t>са</a:t>
            </a:r>
            <a:r>
              <a:rPr lang="en-US" sz="1200" dirty="0"/>
              <a:t> </a:t>
            </a:r>
            <a:r>
              <a:rPr lang="en-US" sz="1200" dirty="0" err="1"/>
              <a:t>пряко</a:t>
            </a:r>
            <a:r>
              <a:rPr lang="en-US" sz="1200" dirty="0"/>
              <a:t> </a:t>
            </a:r>
            <a:r>
              <a:rPr lang="en-US" sz="1200" dirty="0" err="1"/>
              <a:t>свързани</a:t>
            </a:r>
            <a:r>
              <a:rPr lang="en-US" sz="1200" dirty="0"/>
              <a:t> с </a:t>
            </a:r>
            <a:r>
              <a:rPr lang="en-US" sz="1200" dirty="0" err="1"/>
              <a:t>основната</a:t>
            </a:r>
            <a:r>
              <a:rPr lang="en-US" sz="1200" dirty="0"/>
              <a:t> </a:t>
            </a:r>
            <a:r>
              <a:rPr lang="en-US" sz="1200" dirty="0" err="1"/>
              <a:t>земеделска</a:t>
            </a:r>
            <a:r>
              <a:rPr lang="en-US" sz="1200" dirty="0"/>
              <a:t> </a:t>
            </a:r>
            <a:r>
              <a:rPr lang="en-US" sz="1200" dirty="0" err="1"/>
              <a:t>дейност</a:t>
            </a:r>
            <a:r>
              <a:rPr lang="en-US" sz="1200" dirty="0"/>
              <a:t> </a:t>
            </a:r>
            <a:r>
              <a:rPr lang="en-US" sz="1200" dirty="0" err="1"/>
              <a:t>на</a:t>
            </a:r>
            <a:r>
              <a:rPr lang="en-US" sz="1200" dirty="0"/>
              <a:t> </a:t>
            </a:r>
            <a:r>
              <a:rPr lang="en-US" sz="1200" dirty="0" err="1"/>
              <a:t>всеки</a:t>
            </a:r>
            <a:r>
              <a:rPr lang="en-US" sz="1200" dirty="0"/>
              <a:t> </a:t>
            </a:r>
            <a:r>
              <a:rPr lang="en-US" sz="1200" dirty="0" err="1"/>
              <a:t>член</a:t>
            </a:r>
            <a:r>
              <a:rPr lang="en-US" sz="1200" dirty="0"/>
              <a:t> и с </a:t>
            </a:r>
            <a:r>
              <a:rPr lang="en-US" sz="1200" dirty="0" err="1"/>
              <a:t>основната</a:t>
            </a:r>
            <a:r>
              <a:rPr lang="en-US" sz="1200" dirty="0"/>
              <a:t> </a:t>
            </a:r>
            <a:r>
              <a:rPr lang="en-US" sz="1200" dirty="0" err="1"/>
              <a:t>земеделска</a:t>
            </a:r>
            <a:r>
              <a:rPr lang="en-US" sz="1200" dirty="0"/>
              <a:t> </a:t>
            </a:r>
            <a:r>
              <a:rPr lang="en-US" sz="1200" dirty="0" err="1"/>
              <a:t>дейност</a:t>
            </a:r>
            <a:r>
              <a:rPr lang="en-US" sz="1200" dirty="0"/>
              <a:t> </a:t>
            </a:r>
            <a:r>
              <a:rPr lang="en-US" sz="1200" dirty="0" err="1"/>
              <a:t>за</a:t>
            </a:r>
            <a:r>
              <a:rPr lang="en-US" sz="1200" dirty="0"/>
              <a:t> </a:t>
            </a:r>
            <a:r>
              <a:rPr lang="en-US" sz="1200" dirty="0" err="1"/>
              <a:t>групата</a:t>
            </a:r>
            <a:r>
              <a:rPr lang="en-US" sz="1200" dirty="0"/>
              <a:t> </a:t>
            </a:r>
            <a:r>
              <a:rPr lang="en-US" sz="1200" dirty="0" err="1"/>
              <a:t>или</a:t>
            </a:r>
            <a:r>
              <a:rPr lang="en-US" sz="1200" dirty="0"/>
              <a:t> </a:t>
            </a:r>
            <a:r>
              <a:rPr lang="en-US" sz="1200" dirty="0" err="1"/>
              <a:t>организацията</a:t>
            </a:r>
            <a:r>
              <a:rPr lang="en-US" sz="1200" dirty="0"/>
              <a:t>.</a:t>
            </a:r>
          </a:p>
          <a:p>
            <a:pPr>
              <a:buFont typeface="Wingdings" panose="05000000000000000000" pitchFamily="2" charset="2"/>
              <a:buChar char="Ø"/>
            </a:pPr>
            <a:r>
              <a:rPr lang="en-US" sz="1200" dirty="0" err="1"/>
              <a:t>Финансова</a:t>
            </a:r>
            <a:r>
              <a:rPr lang="en-US" sz="1200" dirty="0"/>
              <a:t> </a:t>
            </a:r>
            <a:r>
              <a:rPr lang="en-US" sz="1200" dirty="0" err="1"/>
              <a:t>помощ</a:t>
            </a:r>
            <a:r>
              <a:rPr lang="en-US" sz="1200" dirty="0"/>
              <a:t> </a:t>
            </a:r>
            <a:r>
              <a:rPr lang="en-US" sz="1200" dirty="0" err="1"/>
              <a:t>не</a:t>
            </a:r>
            <a:r>
              <a:rPr lang="en-US" sz="1200" dirty="0"/>
              <a:t> </a:t>
            </a:r>
            <a:r>
              <a:rPr lang="en-US" sz="1200" dirty="0" err="1"/>
              <a:t>се</a:t>
            </a:r>
            <a:r>
              <a:rPr lang="en-US" sz="1200" dirty="0"/>
              <a:t> </a:t>
            </a:r>
            <a:r>
              <a:rPr lang="en-US" sz="1200" dirty="0" err="1"/>
              <a:t>предоставя</a:t>
            </a:r>
            <a:r>
              <a:rPr lang="en-US" sz="1200" dirty="0"/>
              <a:t>, </a:t>
            </a:r>
            <a:r>
              <a:rPr lang="en-US" sz="1200" dirty="0" err="1"/>
              <a:t>ако</a:t>
            </a:r>
            <a:r>
              <a:rPr lang="en-US" sz="1200" dirty="0"/>
              <a:t> </a:t>
            </a:r>
            <a:r>
              <a:rPr lang="en-US" sz="1200" dirty="0" err="1"/>
              <a:t>за</a:t>
            </a:r>
            <a:r>
              <a:rPr lang="en-US" sz="1200" dirty="0"/>
              <a:t> </a:t>
            </a:r>
            <a:r>
              <a:rPr lang="en-US" sz="1200" dirty="0" err="1"/>
              <a:t>същите</a:t>
            </a:r>
            <a:r>
              <a:rPr lang="en-US" sz="1200" dirty="0"/>
              <a:t> </a:t>
            </a:r>
            <a:r>
              <a:rPr lang="en-US" sz="1200" dirty="0" err="1"/>
              <a:t>инвестиционни</a:t>
            </a:r>
            <a:r>
              <a:rPr lang="en-US" sz="1200" dirty="0"/>
              <a:t> </a:t>
            </a:r>
            <a:r>
              <a:rPr lang="en-US" sz="1200" dirty="0" err="1"/>
              <a:t>разходи</a:t>
            </a:r>
            <a:r>
              <a:rPr lang="en-US" sz="1200" dirty="0"/>
              <a:t> </a:t>
            </a:r>
            <a:r>
              <a:rPr lang="en-US" sz="1200" dirty="0" err="1"/>
              <a:t>кандидатът</a:t>
            </a:r>
            <a:r>
              <a:rPr lang="en-US" sz="1200" dirty="0"/>
              <a:t> е </a:t>
            </a:r>
            <a:r>
              <a:rPr lang="en-US" sz="1200" dirty="0" err="1"/>
              <a:t>получил</a:t>
            </a:r>
            <a:r>
              <a:rPr lang="en-US" sz="1200" dirty="0"/>
              <a:t> </a:t>
            </a:r>
            <a:r>
              <a:rPr lang="en-US" sz="1200" dirty="0" err="1"/>
              <a:t>публична</a:t>
            </a:r>
            <a:r>
              <a:rPr lang="en-US" sz="1200" dirty="0"/>
              <a:t> </a:t>
            </a:r>
            <a:r>
              <a:rPr lang="en-US" sz="1200" dirty="0" err="1"/>
              <a:t>финансова</a:t>
            </a:r>
            <a:r>
              <a:rPr lang="en-US" sz="1200" dirty="0"/>
              <a:t> </a:t>
            </a:r>
            <a:r>
              <a:rPr lang="en-US" sz="1200" dirty="0" err="1"/>
              <a:t>помощ</a:t>
            </a:r>
            <a:r>
              <a:rPr lang="en-US" sz="1200" dirty="0"/>
              <a:t> </a:t>
            </a:r>
            <a:r>
              <a:rPr lang="en-US" sz="1200" dirty="0" err="1"/>
              <a:t>от</a:t>
            </a:r>
            <a:r>
              <a:rPr lang="en-US" sz="1200" dirty="0"/>
              <a:t> </a:t>
            </a:r>
            <a:r>
              <a:rPr lang="en-US" sz="1200" dirty="0" err="1"/>
              <a:t>държавния</a:t>
            </a:r>
            <a:r>
              <a:rPr lang="en-US" sz="1200" dirty="0"/>
              <a:t> </a:t>
            </a:r>
            <a:r>
              <a:rPr lang="en-US" sz="1200" dirty="0" err="1"/>
              <a:t>бюджет</a:t>
            </a:r>
            <a:r>
              <a:rPr lang="en-US" sz="1200" dirty="0"/>
              <a:t> </a:t>
            </a:r>
            <a:r>
              <a:rPr lang="en-US" sz="1200" dirty="0" err="1"/>
              <a:t>или</a:t>
            </a:r>
            <a:r>
              <a:rPr lang="en-US" sz="1200" dirty="0"/>
              <a:t> </a:t>
            </a:r>
            <a:r>
              <a:rPr lang="en-US" sz="1200" dirty="0" err="1"/>
              <a:t>от</a:t>
            </a:r>
            <a:r>
              <a:rPr lang="en-US" sz="1200" dirty="0"/>
              <a:t> </a:t>
            </a:r>
            <a:r>
              <a:rPr lang="en-US" sz="1200" dirty="0" err="1"/>
              <a:t>бюджета</a:t>
            </a:r>
            <a:r>
              <a:rPr lang="en-US" sz="1200" dirty="0"/>
              <a:t> </a:t>
            </a:r>
            <a:r>
              <a:rPr lang="en-US" sz="1200" dirty="0" err="1"/>
              <a:t>на</a:t>
            </a:r>
            <a:r>
              <a:rPr lang="en-US" sz="1200" dirty="0"/>
              <a:t> ЕС.</a:t>
            </a:r>
          </a:p>
          <a:p>
            <a:endParaRPr lang="en-US" dirty="0" smtClean="0"/>
          </a:p>
          <a:p>
            <a:endParaRPr lang="en-US" dirty="0" smtClean="0"/>
          </a:p>
        </p:txBody>
      </p:sp>
    </p:spTree>
    <p:extLst>
      <p:ext uri="{BB962C8B-B14F-4D97-AF65-F5344CB8AC3E}">
        <p14:creationId xmlns:p14="http://schemas.microsoft.com/office/powerpoint/2010/main" val="20596937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Условия</a:t>
            </a:r>
            <a:r>
              <a:rPr lang="en-US" sz="1800" b="1" dirty="0">
                <a:effectLst/>
              </a:rPr>
              <a:t> </a:t>
            </a:r>
            <a:r>
              <a:rPr lang="en-US" sz="1800" b="1" dirty="0" err="1">
                <a:effectLst/>
              </a:rPr>
              <a:t>за</a:t>
            </a:r>
            <a:r>
              <a:rPr lang="en-US" sz="1800" b="1" dirty="0">
                <a:effectLst/>
              </a:rPr>
              <a:t> </a:t>
            </a:r>
            <a:r>
              <a:rPr lang="en-US" sz="1800" b="1" dirty="0" err="1">
                <a:effectLst/>
              </a:rPr>
              <a:t>допустимост</a:t>
            </a:r>
            <a:r>
              <a:rPr lang="en-US" sz="1800" b="1" dirty="0">
                <a:effectLst/>
              </a:rPr>
              <a:t> </a:t>
            </a:r>
            <a:r>
              <a:rPr lang="en-US" sz="1800" b="1" dirty="0" err="1">
                <a:effectLst/>
              </a:rPr>
              <a:t>на</a:t>
            </a:r>
            <a:r>
              <a:rPr lang="en-US" sz="1800" b="1" dirty="0">
                <a:effectLst/>
              </a:rPr>
              <a:t> </a:t>
            </a:r>
            <a:r>
              <a:rPr lang="en-US" sz="1800" b="1" dirty="0" err="1">
                <a:effectLst/>
              </a:rPr>
              <a:t>дейностите</a:t>
            </a:r>
            <a:r>
              <a:rPr lang="en-US" sz="1800" b="1" dirty="0">
                <a:effectLst/>
              </a:rPr>
              <a:t>:</a:t>
            </a:r>
            <a:r>
              <a:rPr lang="en-US" sz="1800" dirty="0">
                <a:effectLst/>
              </a:rPr>
              <a:t/>
            </a:r>
            <a:br>
              <a:rPr lang="en-US" sz="1800" dirty="0">
                <a:effectLst/>
              </a:rPr>
            </a:b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a:buFont typeface="Wingdings" panose="05000000000000000000" pitchFamily="2" charset="2"/>
              <a:buChar char="Ø"/>
            </a:pPr>
            <a:r>
              <a:rPr lang="en-US" sz="1200" dirty="0" err="1"/>
              <a:t>За</a:t>
            </a:r>
            <a:r>
              <a:rPr lang="en-US" sz="1200" dirty="0"/>
              <a:t> </a:t>
            </a:r>
            <a:r>
              <a:rPr lang="en-US" sz="1200" dirty="0" err="1"/>
              <a:t>да</a:t>
            </a:r>
            <a:r>
              <a:rPr lang="en-US" sz="1200" dirty="0"/>
              <a:t> </a:t>
            </a:r>
            <a:r>
              <a:rPr lang="en-US" sz="1200" dirty="0" err="1"/>
              <a:t>подлежат</a:t>
            </a:r>
            <a:r>
              <a:rPr lang="en-US" sz="1200" dirty="0"/>
              <a:t> </a:t>
            </a:r>
            <a:r>
              <a:rPr lang="en-US" sz="1200" dirty="0" err="1"/>
              <a:t>на</a:t>
            </a:r>
            <a:r>
              <a:rPr lang="en-US" sz="1200" dirty="0"/>
              <a:t> </a:t>
            </a:r>
            <a:r>
              <a:rPr lang="en-US" sz="1200" dirty="0" err="1"/>
              <a:t>подпомагане</a:t>
            </a:r>
            <a:r>
              <a:rPr lang="en-US" sz="1200" dirty="0"/>
              <a:t> </a:t>
            </a:r>
            <a:r>
              <a:rPr lang="en-US" sz="1200" dirty="0" err="1"/>
              <a:t>кандидатите</a:t>
            </a:r>
            <a:r>
              <a:rPr lang="en-US" sz="1200" dirty="0"/>
              <a:t> </a:t>
            </a:r>
            <a:r>
              <a:rPr lang="en-US" sz="1200" dirty="0" err="1"/>
              <a:t>представят</a:t>
            </a:r>
            <a:r>
              <a:rPr lang="en-US" sz="1200" dirty="0"/>
              <a:t> </a:t>
            </a:r>
            <a:r>
              <a:rPr lang="en-US" sz="1200" dirty="0" err="1"/>
              <a:t>бизнес</a:t>
            </a:r>
            <a:r>
              <a:rPr lang="en-US" sz="1200" dirty="0"/>
              <a:t> </a:t>
            </a:r>
            <a:r>
              <a:rPr lang="en-US" sz="1200" dirty="0" err="1"/>
              <a:t>план</a:t>
            </a:r>
            <a:r>
              <a:rPr lang="en-US" sz="1200" dirty="0"/>
              <a:t> </a:t>
            </a:r>
            <a:r>
              <a:rPr lang="en-US" sz="1200" dirty="0" err="1"/>
              <a:t>по</a:t>
            </a:r>
            <a:r>
              <a:rPr lang="en-US" sz="1200" dirty="0"/>
              <a:t> </a:t>
            </a:r>
            <a:r>
              <a:rPr lang="en-US" sz="1200" dirty="0" err="1"/>
              <a:t>образец</a:t>
            </a:r>
            <a:r>
              <a:rPr lang="en-US" sz="1200" dirty="0"/>
              <a:t>, </a:t>
            </a:r>
            <a:r>
              <a:rPr lang="en-US" sz="1200" dirty="0" err="1"/>
              <a:t>който</a:t>
            </a:r>
            <a:r>
              <a:rPr lang="en-US" sz="1200" dirty="0"/>
              <a:t> </a:t>
            </a:r>
            <a:r>
              <a:rPr lang="en-US" sz="1200" dirty="0" err="1"/>
              <a:t>съдържа</a:t>
            </a:r>
            <a:r>
              <a:rPr lang="en-US" sz="1200" dirty="0"/>
              <a:t> </a:t>
            </a:r>
            <a:r>
              <a:rPr lang="en-US" sz="1200" dirty="0" err="1"/>
              <a:t>подробно</a:t>
            </a:r>
            <a:r>
              <a:rPr lang="en-US" sz="1200" dirty="0"/>
              <a:t> </a:t>
            </a:r>
            <a:r>
              <a:rPr lang="en-US" sz="1200" dirty="0" err="1"/>
              <a:t>описание</a:t>
            </a:r>
            <a:r>
              <a:rPr lang="en-US" sz="1200" dirty="0"/>
              <a:t> </a:t>
            </a:r>
            <a:r>
              <a:rPr lang="en-US" sz="1200" dirty="0" err="1"/>
              <a:t>на</a:t>
            </a:r>
            <a:r>
              <a:rPr lang="en-US" sz="1200" dirty="0"/>
              <a:t> </a:t>
            </a:r>
            <a:r>
              <a:rPr lang="en-US" sz="1200" dirty="0" err="1"/>
              <a:t>планираните</a:t>
            </a:r>
            <a:r>
              <a:rPr lang="en-US" sz="1200" dirty="0"/>
              <a:t> </a:t>
            </a:r>
            <a:r>
              <a:rPr lang="en-US" sz="1200" dirty="0" err="1"/>
              <a:t>инвестиции</a:t>
            </a:r>
            <a:r>
              <a:rPr lang="en-US" sz="1200" dirty="0"/>
              <a:t> и </a:t>
            </a:r>
            <a:r>
              <a:rPr lang="en-US" sz="1200" dirty="0" err="1"/>
              <a:t>дейности</a:t>
            </a:r>
            <a:r>
              <a:rPr lang="en-US" sz="1200" dirty="0"/>
              <a:t> и </a:t>
            </a:r>
            <a:r>
              <a:rPr lang="en-US" sz="1200" dirty="0" err="1"/>
              <a:t>доказва</a:t>
            </a:r>
            <a:r>
              <a:rPr lang="en-US" sz="1200" dirty="0"/>
              <a:t> </a:t>
            </a:r>
            <a:r>
              <a:rPr lang="en-US" sz="1200" dirty="0" err="1"/>
              <a:t>икономическата</a:t>
            </a:r>
            <a:r>
              <a:rPr lang="en-US" sz="1200" dirty="0"/>
              <a:t> </a:t>
            </a:r>
            <a:r>
              <a:rPr lang="en-US" sz="1200" dirty="0" err="1"/>
              <a:t>жизнеспособност</a:t>
            </a:r>
            <a:r>
              <a:rPr lang="en-US" sz="1200" dirty="0"/>
              <a:t> </a:t>
            </a:r>
            <a:r>
              <a:rPr lang="en-US" sz="1200" dirty="0" err="1"/>
              <a:t>на</a:t>
            </a:r>
            <a:r>
              <a:rPr lang="en-US" sz="1200" dirty="0"/>
              <a:t> </a:t>
            </a:r>
            <a:r>
              <a:rPr lang="en-US" sz="1200" dirty="0" err="1"/>
              <a:t>проекта</a:t>
            </a:r>
            <a:r>
              <a:rPr lang="en-US" sz="1200" dirty="0"/>
              <a:t> и </a:t>
            </a:r>
            <a:r>
              <a:rPr lang="en-US" sz="1200" dirty="0" err="1"/>
              <a:t>стопанството</a:t>
            </a:r>
            <a:r>
              <a:rPr lang="en-US" sz="1200" dirty="0"/>
              <a:t> </a:t>
            </a:r>
            <a:r>
              <a:rPr lang="en-US" sz="1200" dirty="0" err="1"/>
              <a:t>за</a:t>
            </a:r>
            <a:r>
              <a:rPr lang="en-US" sz="1200" dirty="0"/>
              <a:t> 5 </a:t>
            </a:r>
            <a:r>
              <a:rPr lang="en-US" sz="1200" dirty="0" err="1"/>
              <a:t>годишен</a:t>
            </a:r>
            <a:r>
              <a:rPr lang="en-US" sz="1200" dirty="0"/>
              <a:t> </a:t>
            </a:r>
            <a:r>
              <a:rPr lang="en-US" sz="1200" dirty="0" err="1"/>
              <a:t>период</a:t>
            </a:r>
            <a:r>
              <a:rPr lang="en-US" sz="1200" dirty="0"/>
              <a:t>, а в </a:t>
            </a:r>
            <a:r>
              <a:rPr lang="en-US" sz="1200" dirty="0" err="1"/>
              <a:t>случаите</a:t>
            </a:r>
            <a:r>
              <a:rPr lang="en-US" sz="1200" dirty="0"/>
              <a:t> </a:t>
            </a:r>
            <a:r>
              <a:rPr lang="en-US" sz="1200" dirty="0" err="1"/>
              <a:t>на</a:t>
            </a:r>
            <a:r>
              <a:rPr lang="en-US" sz="1200" dirty="0"/>
              <a:t> </a:t>
            </a:r>
            <a:r>
              <a:rPr lang="en-US" sz="1200" dirty="0" err="1"/>
              <a:t>инвестиции</a:t>
            </a:r>
            <a:r>
              <a:rPr lang="en-US" sz="1200" dirty="0"/>
              <a:t> </a:t>
            </a:r>
            <a:r>
              <a:rPr lang="en-US" sz="1200" dirty="0" err="1"/>
              <a:t>за</a:t>
            </a:r>
            <a:r>
              <a:rPr lang="en-US" sz="1200" dirty="0"/>
              <a:t> </a:t>
            </a:r>
            <a:r>
              <a:rPr lang="en-US" sz="1200" dirty="0" err="1"/>
              <a:t>извършване</a:t>
            </a:r>
            <a:r>
              <a:rPr lang="en-US" sz="1200" dirty="0"/>
              <a:t> </a:t>
            </a:r>
            <a:r>
              <a:rPr lang="en-US" sz="1200" dirty="0" err="1"/>
              <a:t>на</a:t>
            </a:r>
            <a:r>
              <a:rPr lang="en-US" sz="1200" dirty="0"/>
              <a:t> </a:t>
            </a:r>
            <a:r>
              <a:rPr lang="en-US" sz="1200" dirty="0" err="1"/>
              <a:t>строително-монтажни</a:t>
            </a:r>
            <a:r>
              <a:rPr lang="en-US" sz="1200" dirty="0"/>
              <a:t> </a:t>
            </a:r>
            <a:r>
              <a:rPr lang="en-US" sz="1200" dirty="0" err="1"/>
              <a:t>работи</a:t>
            </a:r>
            <a:r>
              <a:rPr lang="en-US" sz="1200" dirty="0"/>
              <a:t> и </a:t>
            </a:r>
            <a:r>
              <a:rPr lang="en-US" sz="1200" dirty="0" err="1"/>
              <a:t>трайни</a:t>
            </a:r>
            <a:r>
              <a:rPr lang="en-US" sz="1200" dirty="0"/>
              <a:t> </a:t>
            </a:r>
            <a:r>
              <a:rPr lang="en-US" sz="1200" dirty="0" err="1"/>
              <a:t>насаждения</a:t>
            </a:r>
            <a:r>
              <a:rPr lang="en-US" sz="1200" dirty="0"/>
              <a:t> – </a:t>
            </a:r>
            <a:r>
              <a:rPr lang="en-US" sz="1200" dirty="0" err="1"/>
              <a:t>за</a:t>
            </a:r>
            <a:r>
              <a:rPr lang="en-US" sz="1200" dirty="0"/>
              <a:t> 10 </a:t>
            </a:r>
            <a:r>
              <a:rPr lang="en-US" sz="1200" dirty="0" err="1"/>
              <a:t>годишен</a:t>
            </a:r>
            <a:r>
              <a:rPr lang="en-US" sz="1200" dirty="0"/>
              <a:t> </a:t>
            </a:r>
            <a:r>
              <a:rPr lang="en-US" sz="1200" dirty="0" err="1"/>
              <a:t>период</a:t>
            </a:r>
            <a:r>
              <a:rPr lang="en-US" sz="1200" dirty="0"/>
              <a:t>.</a:t>
            </a:r>
          </a:p>
          <a:p>
            <a:pPr>
              <a:buFont typeface="Wingdings" panose="05000000000000000000" pitchFamily="2" charset="2"/>
              <a:buChar char="Ø"/>
            </a:pPr>
            <a:r>
              <a:rPr lang="en-US" sz="1200" dirty="0" err="1"/>
              <a:t>Бизнес</a:t>
            </a:r>
            <a:r>
              <a:rPr lang="en-US" sz="1200" dirty="0"/>
              <a:t> </a:t>
            </a:r>
            <a:r>
              <a:rPr lang="en-US" sz="1200" dirty="0" err="1"/>
              <a:t>планът</a:t>
            </a:r>
            <a:r>
              <a:rPr lang="en-US" sz="1200" dirty="0"/>
              <a:t> </a:t>
            </a:r>
            <a:r>
              <a:rPr lang="en-US" sz="1200" dirty="0" err="1"/>
              <a:t>трябва</a:t>
            </a:r>
            <a:r>
              <a:rPr lang="en-US" sz="1200" dirty="0"/>
              <a:t> </a:t>
            </a:r>
            <a:r>
              <a:rPr lang="en-US" sz="1200" dirty="0" err="1"/>
              <a:t>да</a:t>
            </a:r>
            <a:r>
              <a:rPr lang="en-US" sz="1200" dirty="0"/>
              <a:t> </a:t>
            </a:r>
            <a:r>
              <a:rPr lang="en-US" sz="1200" dirty="0" err="1"/>
              <a:t>показва</a:t>
            </a:r>
            <a:r>
              <a:rPr lang="en-US" sz="1200" dirty="0"/>
              <a:t> </a:t>
            </a:r>
            <a:r>
              <a:rPr lang="en-US" sz="1200" dirty="0" err="1"/>
              <a:t>подобряване</a:t>
            </a:r>
            <a:r>
              <a:rPr lang="en-US" sz="1200" dirty="0"/>
              <a:t> </a:t>
            </a:r>
            <a:r>
              <a:rPr lang="en-US" sz="1200" dirty="0" err="1"/>
              <a:t>на</a:t>
            </a:r>
            <a:r>
              <a:rPr lang="en-US" sz="1200" dirty="0"/>
              <a:t> </a:t>
            </a:r>
            <a:r>
              <a:rPr lang="en-US" sz="1200" dirty="0" err="1"/>
              <a:t>дейността</a:t>
            </a:r>
            <a:r>
              <a:rPr lang="en-US" sz="1200" dirty="0"/>
              <a:t> </a:t>
            </a:r>
            <a:r>
              <a:rPr lang="en-US" sz="1200" dirty="0" err="1"/>
              <a:t>на</a:t>
            </a:r>
            <a:r>
              <a:rPr lang="en-US" sz="1200" dirty="0"/>
              <a:t> </a:t>
            </a:r>
            <a:r>
              <a:rPr lang="en-US" sz="1200" dirty="0" err="1"/>
              <a:t>кандидата</a:t>
            </a:r>
            <a:r>
              <a:rPr lang="en-US" sz="1200" dirty="0"/>
              <a:t>, </a:t>
            </a:r>
            <a:r>
              <a:rPr lang="en-US" sz="1200" dirty="0" err="1"/>
              <a:t>както</a:t>
            </a:r>
            <a:r>
              <a:rPr lang="en-US" sz="1200" dirty="0"/>
              <a:t> и </a:t>
            </a:r>
            <a:r>
              <a:rPr lang="en-US" sz="1200" dirty="0" err="1"/>
              <a:t>постигането</a:t>
            </a:r>
            <a:r>
              <a:rPr lang="en-US" sz="1200" dirty="0"/>
              <a:t> </a:t>
            </a:r>
            <a:r>
              <a:rPr lang="en-US" sz="1200" dirty="0" err="1"/>
              <a:t>на</a:t>
            </a:r>
            <a:r>
              <a:rPr lang="en-US" sz="1200" dirty="0"/>
              <a:t> </a:t>
            </a:r>
            <a:r>
              <a:rPr lang="en-US" sz="1200" dirty="0" err="1"/>
              <a:t>показателите</a:t>
            </a:r>
            <a:r>
              <a:rPr lang="en-US" sz="1200" dirty="0"/>
              <a:t> </a:t>
            </a:r>
            <a:r>
              <a:rPr lang="en-US" sz="1200" dirty="0" err="1"/>
              <a:t>от</a:t>
            </a:r>
            <a:r>
              <a:rPr lang="en-US" sz="1200" dirty="0"/>
              <a:t> </a:t>
            </a:r>
            <a:r>
              <a:rPr lang="en-US" sz="1200" dirty="0" err="1"/>
              <a:t>бизнес</a:t>
            </a:r>
            <a:r>
              <a:rPr lang="en-US" sz="1200" dirty="0"/>
              <a:t> </a:t>
            </a:r>
            <a:r>
              <a:rPr lang="en-US" sz="1200" dirty="0" err="1"/>
              <a:t>плана</a:t>
            </a:r>
            <a:r>
              <a:rPr lang="en-US" sz="1200" dirty="0"/>
              <a:t>. </a:t>
            </a:r>
            <a:r>
              <a:rPr lang="en-US" sz="1200" dirty="0" err="1"/>
              <a:t>Бизнес</a:t>
            </a:r>
            <a:r>
              <a:rPr lang="en-US" sz="1200" dirty="0"/>
              <a:t> </a:t>
            </a:r>
            <a:r>
              <a:rPr lang="en-US" sz="1200" dirty="0" err="1"/>
              <a:t>планът</a:t>
            </a:r>
            <a:r>
              <a:rPr lang="en-US" sz="1200" dirty="0"/>
              <a:t>, </a:t>
            </a:r>
            <a:r>
              <a:rPr lang="en-US" sz="1200" dirty="0" err="1"/>
              <a:t>представен</a:t>
            </a:r>
            <a:r>
              <a:rPr lang="en-US" sz="1200" dirty="0"/>
              <a:t> </a:t>
            </a:r>
            <a:r>
              <a:rPr lang="en-US" sz="1200" dirty="0" err="1"/>
              <a:t>от</a:t>
            </a:r>
            <a:r>
              <a:rPr lang="en-US" sz="1200" dirty="0"/>
              <a:t> </a:t>
            </a:r>
            <a:r>
              <a:rPr lang="en-US" sz="1200" dirty="0" err="1"/>
              <a:t>група</a:t>
            </a:r>
            <a:r>
              <a:rPr lang="en-US" sz="1200" dirty="0"/>
              <a:t>/</a:t>
            </a:r>
            <a:r>
              <a:rPr lang="en-US" sz="1200" dirty="0" err="1"/>
              <a:t>организация</a:t>
            </a:r>
            <a:r>
              <a:rPr lang="en-US" sz="1200" dirty="0"/>
              <a:t> </a:t>
            </a:r>
            <a:r>
              <a:rPr lang="en-US" sz="1200" dirty="0" err="1"/>
              <a:t>на</a:t>
            </a:r>
            <a:r>
              <a:rPr lang="en-US" sz="1200" dirty="0"/>
              <a:t> </a:t>
            </a:r>
            <a:r>
              <a:rPr lang="en-US" sz="1200" dirty="0" err="1"/>
              <a:t>производители</a:t>
            </a:r>
            <a:r>
              <a:rPr lang="en-US" sz="1200" dirty="0"/>
              <a:t>, </a:t>
            </a:r>
            <a:r>
              <a:rPr lang="en-US" sz="1200" dirty="0" err="1"/>
              <a:t>трябва</a:t>
            </a:r>
            <a:r>
              <a:rPr lang="en-US" sz="1200" dirty="0"/>
              <a:t> </a:t>
            </a:r>
            <a:r>
              <a:rPr lang="en-US" sz="1200" dirty="0" err="1"/>
              <a:t>да</a:t>
            </a:r>
            <a:r>
              <a:rPr lang="en-US" sz="1200" dirty="0"/>
              <a:t> </a:t>
            </a:r>
            <a:r>
              <a:rPr lang="en-US" sz="1200" dirty="0" err="1"/>
              <a:t>доказва</a:t>
            </a:r>
            <a:r>
              <a:rPr lang="en-US" sz="1200" dirty="0"/>
              <a:t>, </a:t>
            </a:r>
            <a:r>
              <a:rPr lang="en-US" sz="1200" dirty="0" err="1"/>
              <a:t>че</a:t>
            </a:r>
            <a:r>
              <a:rPr lang="en-US" sz="1200" dirty="0"/>
              <a:t> </a:t>
            </a:r>
            <a:r>
              <a:rPr lang="en-US" sz="1200" dirty="0" err="1"/>
              <a:t>инвестициите</a:t>
            </a:r>
            <a:r>
              <a:rPr lang="en-US" sz="1200" dirty="0"/>
              <a:t> и </a:t>
            </a:r>
            <a:r>
              <a:rPr lang="en-US" sz="1200" dirty="0" err="1"/>
              <a:t>дейностите</a:t>
            </a:r>
            <a:r>
              <a:rPr lang="en-US" sz="1200" dirty="0"/>
              <a:t> </a:t>
            </a:r>
            <a:r>
              <a:rPr lang="en-US" sz="1200" dirty="0" err="1"/>
              <a:t>са</a:t>
            </a:r>
            <a:r>
              <a:rPr lang="en-US" sz="1200" dirty="0"/>
              <a:t> </a:t>
            </a:r>
            <a:r>
              <a:rPr lang="en-US" sz="1200" dirty="0" err="1"/>
              <a:t>от</a:t>
            </a:r>
            <a:r>
              <a:rPr lang="en-US" sz="1200" dirty="0"/>
              <a:t> </a:t>
            </a:r>
            <a:r>
              <a:rPr lang="en-US" sz="1200" dirty="0" err="1"/>
              <a:t>полза</a:t>
            </a:r>
            <a:r>
              <a:rPr lang="en-US" sz="1200" dirty="0"/>
              <a:t> </a:t>
            </a:r>
            <a:r>
              <a:rPr lang="en-US" sz="1200" dirty="0" err="1"/>
              <a:t>на</a:t>
            </a:r>
            <a:r>
              <a:rPr lang="en-US" sz="1200" dirty="0"/>
              <a:t> </a:t>
            </a:r>
            <a:r>
              <a:rPr lang="en-US" sz="1200" dirty="0" err="1"/>
              <a:t>цялата</a:t>
            </a:r>
            <a:r>
              <a:rPr lang="en-US" sz="1200" dirty="0"/>
              <a:t> </a:t>
            </a:r>
            <a:r>
              <a:rPr lang="en-US" sz="1200" dirty="0" err="1"/>
              <a:t>група</a:t>
            </a:r>
            <a:r>
              <a:rPr lang="en-US" sz="1200" dirty="0"/>
              <a:t>/</a:t>
            </a:r>
            <a:r>
              <a:rPr lang="en-US" sz="1200" dirty="0" err="1"/>
              <a:t>организация</a:t>
            </a:r>
            <a:r>
              <a:rPr lang="en-US" sz="1200" dirty="0"/>
              <a:t> </a:t>
            </a:r>
            <a:r>
              <a:rPr lang="en-US" sz="1200" dirty="0" err="1"/>
              <a:t>на</a:t>
            </a:r>
            <a:r>
              <a:rPr lang="en-US" sz="1200" dirty="0"/>
              <a:t> </a:t>
            </a:r>
            <a:r>
              <a:rPr lang="en-US" sz="1200" dirty="0" err="1"/>
              <a:t>производители</a:t>
            </a:r>
            <a:r>
              <a:rPr lang="en-US" sz="1200" dirty="0"/>
              <a:t>.</a:t>
            </a:r>
          </a:p>
          <a:p>
            <a:pPr>
              <a:buFont typeface="Wingdings" panose="05000000000000000000" pitchFamily="2" charset="2"/>
              <a:buChar char="Ø"/>
            </a:pPr>
            <a:r>
              <a:rPr lang="en-US" sz="1200" dirty="0" err="1"/>
              <a:t>Бизнес</a:t>
            </a:r>
            <a:r>
              <a:rPr lang="en-US" sz="1200" dirty="0"/>
              <a:t> </a:t>
            </a:r>
            <a:r>
              <a:rPr lang="en-US" sz="1200" dirty="0" err="1"/>
              <a:t>планът</a:t>
            </a:r>
            <a:r>
              <a:rPr lang="en-US" sz="1200" dirty="0"/>
              <a:t> </a:t>
            </a:r>
            <a:r>
              <a:rPr lang="en-US" sz="1200" dirty="0" err="1"/>
              <a:t>да</a:t>
            </a:r>
            <a:r>
              <a:rPr lang="en-US" sz="1200" dirty="0"/>
              <a:t> </a:t>
            </a:r>
            <a:r>
              <a:rPr lang="en-US" sz="1200" dirty="0" err="1"/>
              <a:t>води</a:t>
            </a:r>
            <a:r>
              <a:rPr lang="en-US" sz="1200" dirty="0"/>
              <a:t> </a:t>
            </a:r>
            <a:r>
              <a:rPr lang="en-US" sz="1200" dirty="0" err="1"/>
              <a:t>до</a:t>
            </a:r>
            <a:r>
              <a:rPr lang="en-US" sz="1200" dirty="0"/>
              <a:t> </a:t>
            </a:r>
            <a:r>
              <a:rPr lang="en-US" sz="1200" dirty="0" err="1"/>
              <a:t>постигане</a:t>
            </a:r>
            <a:r>
              <a:rPr lang="en-US" sz="1200" dirty="0"/>
              <a:t> </a:t>
            </a:r>
            <a:r>
              <a:rPr lang="en-US" sz="1200" dirty="0" err="1"/>
              <a:t>на</a:t>
            </a:r>
            <a:r>
              <a:rPr lang="en-US" sz="1200" dirty="0"/>
              <a:t> </a:t>
            </a:r>
            <a:r>
              <a:rPr lang="en-US" sz="1200" dirty="0" err="1"/>
              <a:t>една</a:t>
            </a:r>
            <a:r>
              <a:rPr lang="en-US" sz="1200" dirty="0"/>
              <a:t> </a:t>
            </a:r>
            <a:r>
              <a:rPr lang="en-US" sz="1200" dirty="0" err="1"/>
              <a:t>или</a:t>
            </a:r>
            <a:r>
              <a:rPr lang="en-US" sz="1200" dirty="0"/>
              <a:t> </a:t>
            </a:r>
            <a:r>
              <a:rPr lang="en-US" sz="1200" dirty="0" err="1"/>
              <a:t>повече</a:t>
            </a:r>
            <a:r>
              <a:rPr lang="en-US" sz="1200" dirty="0"/>
              <a:t> </a:t>
            </a:r>
            <a:r>
              <a:rPr lang="en-US" sz="1200" dirty="0" err="1"/>
              <a:t>от</a:t>
            </a:r>
            <a:r>
              <a:rPr lang="en-US" sz="1200" dirty="0"/>
              <a:t> </a:t>
            </a:r>
            <a:r>
              <a:rPr lang="en-US" sz="1200" dirty="0" err="1"/>
              <a:t>целите</a:t>
            </a:r>
            <a:r>
              <a:rPr lang="en-US" sz="1200" dirty="0"/>
              <a:t> </a:t>
            </a:r>
            <a:r>
              <a:rPr lang="en-US" sz="1200" dirty="0" err="1"/>
              <a:t>на</a:t>
            </a:r>
            <a:r>
              <a:rPr lang="en-US" sz="1200" dirty="0"/>
              <a:t> </a:t>
            </a:r>
            <a:r>
              <a:rPr lang="en-US" sz="1200" dirty="0" err="1"/>
              <a:t>мярката</a:t>
            </a:r>
            <a:r>
              <a:rPr lang="en-US" sz="1200" dirty="0"/>
              <a:t> и </a:t>
            </a:r>
            <a:r>
              <a:rPr lang="en-US" sz="1200" dirty="0" err="1"/>
              <a:t>да</a:t>
            </a:r>
            <a:r>
              <a:rPr lang="en-US" sz="1200" dirty="0"/>
              <a:t> e в </a:t>
            </a:r>
            <a:r>
              <a:rPr lang="en-US" sz="1200" dirty="0" err="1"/>
              <a:t>съответствие</a:t>
            </a:r>
            <a:r>
              <a:rPr lang="en-US" sz="1200" dirty="0"/>
              <a:t> с </a:t>
            </a:r>
            <a:r>
              <a:rPr lang="en-US" sz="1200" dirty="0" err="1"/>
              <a:t>принципите</a:t>
            </a:r>
            <a:r>
              <a:rPr lang="en-US" sz="1200" dirty="0"/>
              <a:t> </a:t>
            </a:r>
            <a:r>
              <a:rPr lang="en-US" sz="1200" dirty="0" err="1"/>
              <a:t>на</a:t>
            </a:r>
            <a:r>
              <a:rPr lang="en-US" sz="1200" dirty="0"/>
              <a:t> </a:t>
            </a:r>
            <a:r>
              <a:rPr lang="en-US" sz="1200" dirty="0" err="1"/>
              <a:t>добро</a:t>
            </a:r>
            <a:r>
              <a:rPr lang="en-US" sz="1200" dirty="0"/>
              <a:t> </a:t>
            </a:r>
            <a:r>
              <a:rPr lang="en-US" sz="1200" dirty="0" err="1"/>
              <a:t>финансово</a:t>
            </a:r>
            <a:r>
              <a:rPr lang="en-US" sz="1200" dirty="0"/>
              <a:t> </a:t>
            </a:r>
            <a:r>
              <a:rPr lang="en-US" sz="1200" dirty="0" err="1"/>
              <a:t>управление</a:t>
            </a:r>
            <a:r>
              <a:rPr lang="en-US" sz="1200" dirty="0"/>
              <a:t>, </a:t>
            </a:r>
            <a:r>
              <a:rPr lang="en-US" sz="1200" dirty="0" err="1"/>
              <a:t>публичност</a:t>
            </a:r>
            <a:r>
              <a:rPr lang="en-US" sz="1200" dirty="0"/>
              <a:t> и </a:t>
            </a:r>
            <a:r>
              <a:rPr lang="en-US" sz="1200" dirty="0" err="1"/>
              <a:t>прозрачност</a:t>
            </a:r>
            <a:r>
              <a:rPr lang="en-US" sz="1200" dirty="0"/>
              <a:t>.</a:t>
            </a:r>
          </a:p>
          <a:p>
            <a:pPr>
              <a:buFont typeface="Wingdings" panose="05000000000000000000" pitchFamily="2" charset="2"/>
              <a:buChar char="Ø"/>
            </a:pPr>
            <a:r>
              <a:rPr lang="en-US" sz="1200" dirty="0" err="1"/>
              <a:t>Проектите</a:t>
            </a:r>
            <a:r>
              <a:rPr lang="en-US" sz="1200" dirty="0"/>
              <a:t> </a:t>
            </a:r>
            <a:r>
              <a:rPr lang="en-US" sz="1200" dirty="0" err="1"/>
              <a:t>да</a:t>
            </a:r>
            <a:r>
              <a:rPr lang="en-US" sz="1200" dirty="0"/>
              <a:t> </a:t>
            </a:r>
            <a:r>
              <a:rPr lang="en-US" sz="1200" dirty="0" err="1"/>
              <a:t>се</a:t>
            </a:r>
            <a:r>
              <a:rPr lang="en-US" sz="1200" dirty="0"/>
              <a:t> </a:t>
            </a:r>
            <a:r>
              <a:rPr lang="en-US" sz="1200" dirty="0" err="1"/>
              <a:t>изпълняват</a:t>
            </a:r>
            <a:r>
              <a:rPr lang="en-US" sz="1200" dirty="0"/>
              <a:t> </a:t>
            </a:r>
            <a:r>
              <a:rPr lang="en-US" sz="1200" dirty="0" err="1"/>
              <a:t>върху</a:t>
            </a:r>
            <a:r>
              <a:rPr lang="en-US" sz="1200" dirty="0"/>
              <a:t> </a:t>
            </a:r>
            <a:r>
              <a:rPr lang="en-US" sz="1200" dirty="0" err="1"/>
              <a:t>имот</a:t>
            </a:r>
            <a:r>
              <a:rPr lang="en-US" sz="1200" dirty="0"/>
              <a:t> – </a:t>
            </a:r>
            <a:r>
              <a:rPr lang="en-US" sz="1200" dirty="0" err="1"/>
              <a:t>собственост</a:t>
            </a:r>
            <a:r>
              <a:rPr lang="en-US" sz="1200" dirty="0"/>
              <a:t> </a:t>
            </a:r>
            <a:r>
              <a:rPr lang="en-US" sz="1200" dirty="0" err="1"/>
              <a:t>на</a:t>
            </a:r>
            <a:r>
              <a:rPr lang="en-US" sz="1200" dirty="0"/>
              <a:t> </a:t>
            </a:r>
            <a:r>
              <a:rPr lang="en-US" sz="1200" dirty="0" err="1"/>
              <a:t>кандидата</a:t>
            </a:r>
            <a:r>
              <a:rPr lang="en-US" sz="1200" dirty="0"/>
              <a:t>, а </a:t>
            </a:r>
            <a:r>
              <a:rPr lang="en-US" sz="1200" dirty="0" err="1"/>
              <a:t>когато</a:t>
            </a:r>
            <a:r>
              <a:rPr lang="en-US" sz="1200" dirty="0"/>
              <a:t> </a:t>
            </a:r>
            <a:r>
              <a:rPr lang="en-US" sz="1200" dirty="0" err="1"/>
              <a:t>имотът</a:t>
            </a:r>
            <a:r>
              <a:rPr lang="en-US" sz="1200" dirty="0"/>
              <a:t> </a:t>
            </a:r>
            <a:r>
              <a:rPr lang="en-US" sz="1200" dirty="0" err="1"/>
              <a:t>не</a:t>
            </a:r>
            <a:r>
              <a:rPr lang="en-US" sz="1200" dirty="0"/>
              <a:t> е </a:t>
            </a:r>
            <a:r>
              <a:rPr lang="en-US" sz="1200" dirty="0" err="1"/>
              <a:t>собственост</a:t>
            </a:r>
            <a:r>
              <a:rPr lang="en-US" sz="1200" dirty="0"/>
              <a:t> </a:t>
            </a:r>
            <a:r>
              <a:rPr lang="en-US" sz="1200" dirty="0" err="1"/>
              <a:t>на</a:t>
            </a:r>
            <a:r>
              <a:rPr lang="en-US" sz="1200" dirty="0"/>
              <a:t> </a:t>
            </a:r>
            <a:r>
              <a:rPr lang="en-US" sz="1200" dirty="0" err="1"/>
              <a:t>кандидата</a:t>
            </a:r>
            <a:r>
              <a:rPr lang="en-US" sz="1200" dirty="0"/>
              <a:t>, </a:t>
            </a:r>
            <a:r>
              <a:rPr lang="en-US" sz="1200" dirty="0" err="1"/>
              <a:t>към</a:t>
            </a:r>
            <a:r>
              <a:rPr lang="en-US" sz="1200" dirty="0"/>
              <a:t> </a:t>
            </a:r>
            <a:r>
              <a:rPr lang="en-US" sz="1200" dirty="0" err="1"/>
              <a:t>проектите</a:t>
            </a:r>
            <a:r>
              <a:rPr lang="en-US" sz="1200" dirty="0"/>
              <a:t> </a:t>
            </a:r>
            <a:r>
              <a:rPr lang="en-US" sz="1200" dirty="0" err="1"/>
              <a:t>се</a:t>
            </a:r>
            <a:r>
              <a:rPr lang="en-US" sz="1200" dirty="0"/>
              <a:t> </a:t>
            </a:r>
            <a:r>
              <a:rPr lang="en-US" sz="1200" dirty="0" err="1"/>
              <a:t>прилага</a:t>
            </a:r>
            <a:r>
              <a:rPr lang="en-US" sz="1200" dirty="0"/>
              <a:t> </a:t>
            </a:r>
            <a:r>
              <a:rPr lang="en-US" sz="1200" dirty="0" err="1"/>
              <a:t>документ</a:t>
            </a:r>
            <a:r>
              <a:rPr lang="en-US" sz="1200" dirty="0"/>
              <a:t> </a:t>
            </a:r>
            <a:r>
              <a:rPr lang="en-US" sz="1200" dirty="0" err="1"/>
              <a:t>за</a:t>
            </a:r>
            <a:r>
              <a:rPr lang="en-US" sz="1200" dirty="0"/>
              <a:t> </a:t>
            </a:r>
            <a:r>
              <a:rPr lang="en-US" sz="1200" dirty="0" err="1"/>
              <a:t>ползване</a:t>
            </a:r>
            <a:r>
              <a:rPr lang="en-US" sz="1200" dirty="0"/>
              <a:t> </a:t>
            </a:r>
            <a:r>
              <a:rPr lang="en-US" sz="1200" dirty="0" err="1"/>
              <a:t>на</a:t>
            </a:r>
            <a:r>
              <a:rPr lang="en-US" sz="1200" dirty="0"/>
              <a:t> </a:t>
            </a:r>
            <a:r>
              <a:rPr lang="en-US" sz="1200" dirty="0" err="1"/>
              <a:t>имота</a:t>
            </a:r>
            <a:r>
              <a:rPr lang="en-US" sz="1200" dirty="0"/>
              <a:t> </a:t>
            </a:r>
            <a:r>
              <a:rPr lang="en-US" sz="1200" dirty="0" err="1"/>
              <a:t>за</a:t>
            </a:r>
            <a:r>
              <a:rPr lang="en-US" sz="1200" dirty="0"/>
              <a:t> </a:t>
            </a:r>
            <a:r>
              <a:rPr lang="en-US" sz="1200" dirty="0" err="1"/>
              <a:t>срок</a:t>
            </a:r>
            <a:r>
              <a:rPr lang="en-US" sz="1200" dirty="0"/>
              <a:t> </a:t>
            </a:r>
            <a:r>
              <a:rPr lang="en-US" sz="1200" dirty="0" err="1"/>
              <a:t>не</a:t>
            </a:r>
            <a:r>
              <a:rPr lang="en-US" sz="1200" dirty="0"/>
              <a:t> </a:t>
            </a:r>
            <a:r>
              <a:rPr lang="en-US" sz="1200" dirty="0" err="1"/>
              <a:t>по-малко</a:t>
            </a:r>
            <a:r>
              <a:rPr lang="en-US" sz="1200" dirty="0"/>
              <a:t> </a:t>
            </a:r>
            <a:r>
              <a:rPr lang="en-US" sz="1200" dirty="0" err="1"/>
              <a:t>от</a:t>
            </a:r>
            <a:r>
              <a:rPr lang="en-US" sz="1200" dirty="0"/>
              <a:t> 6 </a:t>
            </a:r>
            <a:r>
              <a:rPr lang="en-US" sz="1200" dirty="0" err="1"/>
              <a:t>години</a:t>
            </a:r>
            <a:r>
              <a:rPr lang="en-US" sz="1200" dirty="0"/>
              <a:t>, </a:t>
            </a:r>
            <a:r>
              <a:rPr lang="en-US" sz="1200" dirty="0" err="1"/>
              <a:t>считано</a:t>
            </a:r>
            <a:r>
              <a:rPr lang="en-US" sz="1200" dirty="0"/>
              <a:t> </a:t>
            </a:r>
            <a:r>
              <a:rPr lang="en-US" sz="1200" dirty="0" err="1"/>
              <a:t>от</a:t>
            </a:r>
            <a:r>
              <a:rPr lang="en-US" sz="1200" dirty="0"/>
              <a:t> </a:t>
            </a:r>
            <a:r>
              <a:rPr lang="en-US" sz="1200" dirty="0" err="1"/>
              <a:t>датата</a:t>
            </a:r>
            <a:r>
              <a:rPr lang="en-US" sz="1200" dirty="0"/>
              <a:t> </a:t>
            </a:r>
            <a:r>
              <a:rPr lang="en-US" sz="1200" dirty="0" err="1"/>
              <a:t>на</a:t>
            </a:r>
            <a:r>
              <a:rPr lang="en-US" sz="1200" dirty="0"/>
              <a:t> </a:t>
            </a:r>
            <a:r>
              <a:rPr lang="en-US" sz="1200" dirty="0" err="1"/>
              <a:t>подаване</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a:t>
            </a:r>
            <a:r>
              <a:rPr lang="en-US" sz="1200" dirty="0" err="1"/>
              <a:t>нотариално</a:t>
            </a:r>
            <a:r>
              <a:rPr lang="en-US" sz="1200" dirty="0"/>
              <a:t> </a:t>
            </a:r>
            <a:r>
              <a:rPr lang="en-US" sz="1200" dirty="0" err="1"/>
              <a:t>заверен</a:t>
            </a:r>
            <a:r>
              <a:rPr lang="en-US" sz="1200" dirty="0"/>
              <a:t> и </a:t>
            </a:r>
            <a:r>
              <a:rPr lang="en-US" sz="1200" dirty="0" err="1"/>
              <a:t>вписан</a:t>
            </a:r>
            <a:r>
              <a:rPr lang="en-US" sz="1200" dirty="0"/>
              <a:t> в </a:t>
            </a:r>
            <a:r>
              <a:rPr lang="en-US" sz="1200" dirty="0" err="1"/>
              <a:t>районната</a:t>
            </a:r>
            <a:r>
              <a:rPr lang="en-US" sz="1200" dirty="0"/>
              <a:t> </a:t>
            </a:r>
            <a:r>
              <a:rPr lang="en-US" sz="1200" dirty="0" err="1"/>
              <a:t>служба</a:t>
            </a:r>
            <a:r>
              <a:rPr lang="en-US" sz="1200" dirty="0"/>
              <a:t> </a:t>
            </a:r>
            <a:r>
              <a:rPr lang="en-US" sz="1200" dirty="0" err="1"/>
              <a:t>по</a:t>
            </a:r>
            <a:r>
              <a:rPr lang="en-US" sz="1200" dirty="0"/>
              <a:t> </a:t>
            </a:r>
            <a:r>
              <a:rPr lang="en-US" sz="1200" dirty="0" err="1"/>
              <a:t>вписванията</a:t>
            </a:r>
            <a:r>
              <a:rPr lang="en-US" sz="1200" dirty="0"/>
              <a:t> – в </a:t>
            </a:r>
            <a:r>
              <a:rPr lang="en-US" sz="1200" dirty="0" err="1"/>
              <a:t>случай</a:t>
            </a:r>
            <a:r>
              <a:rPr lang="en-US" sz="1200" dirty="0"/>
              <a:t> </a:t>
            </a:r>
            <a:r>
              <a:rPr lang="en-US" sz="1200" dirty="0" err="1"/>
              <a:t>на</a:t>
            </a:r>
            <a:r>
              <a:rPr lang="en-US" sz="1200" dirty="0"/>
              <a:t> </a:t>
            </a:r>
            <a:r>
              <a:rPr lang="en-US" sz="1200" dirty="0" err="1"/>
              <a:t>кандидатстване</a:t>
            </a:r>
            <a:r>
              <a:rPr lang="en-US" sz="1200" dirty="0"/>
              <a:t> </a:t>
            </a:r>
            <a:r>
              <a:rPr lang="en-US" sz="1200" dirty="0" err="1"/>
              <a:t>за</a:t>
            </a:r>
            <a:r>
              <a:rPr lang="en-US" sz="1200" dirty="0"/>
              <a:t> </a:t>
            </a:r>
            <a:r>
              <a:rPr lang="en-US" sz="1200" dirty="0" err="1"/>
              <a:t>разходи</a:t>
            </a:r>
            <a:r>
              <a:rPr lang="en-US" sz="1200" dirty="0"/>
              <a:t> </a:t>
            </a:r>
            <a:r>
              <a:rPr lang="en-US" sz="1200" dirty="0" err="1"/>
              <a:t>за</a:t>
            </a:r>
            <a:r>
              <a:rPr lang="en-US" sz="1200" dirty="0"/>
              <a:t>:</a:t>
            </a:r>
          </a:p>
          <a:p>
            <a:pPr marL="0" lvl="0" indent="0">
              <a:buNone/>
            </a:pPr>
            <a:r>
              <a:rPr lang="en-US" sz="1200" dirty="0" smtClean="0"/>
              <a:t>	а</a:t>
            </a:r>
            <a:r>
              <a:rPr lang="en-US" sz="1200" dirty="0"/>
              <a:t>) </a:t>
            </a:r>
            <a:r>
              <a:rPr lang="en-US" sz="1200" dirty="0" err="1"/>
              <a:t>закупуване</a:t>
            </a:r>
            <a:r>
              <a:rPr lang="en-US" sz="1200" dirty="0"/>
              <a:t> и/</a:t>
            </a:r>
            <a:r>
              <a:rPr lang="en-US" sz="1200" dirty="0" err="1"/>
              <a:t>или</a:t>
            </a:r>
            <a:r>
              <a:rPr lang="en-US" sz="1200" dirty="0"/>
              <a:t> </a:t>
            </a:r>
            <a:r>
              <a:rPr lang="en-US" sz="1200" dirty="0" err="1"/>
              <a:t>инсталиране</a:t>
            </a:r>
            <a:r>
              <a:rPr lang="en-US" sz="1200" dirty="0"/>
              <a:t> </a:t>
            </a:r>
            <a:r>
              <a:rPr lang="en-US" sz="1200" dirty="0" err="1"/>
              <a:t>на</a:t>
            </a:r>
            <a:r>
              <a:rPr lang="en-US" sz="1200" dirty="0"/>
              <a:t> </a:t>
            </a:r>
            <a:r>
              <a:rPr lang="en-US" sz="1200" dirty="0" err="1"/>
              <a:t>нови</a:t>
            </a:r>
            <a:r>
              <a:rPr lang="en-US" sz="1200" dirty="0"/>
              <a:t> </a:t>
            </a:r>
            <a:r>
              <a:rPr lang="en-US" sz="1200" dirty="0" err="1"/>
              <a:t>машини</a:t>
            </a:r>
            <a:r>
              <a:rPr lang="en-US" sz="1200" dirty="0"/>
              <a:t>, </a:t>
            </a:r>
            <a:r>
              <a:rPr lang="en-US" sz="1200" dirty="0" err="1"/>
              <a:t>оборудване</a:t>
            </a:r>
            <a:r>
              <a:rPr lang="en-US" sz="1200" dirty="0"/>
              <a:t> и </a:t>
            </a:r>
            <a:r>
              <a:rPr lang="en-US" sz="1200" dirty="0" err="1"/>
              <a:t>съоръжения</a:t>
            </a:r>
            <a:r>
              <a:rPr lang="en-US" sz="1200" dirty="0"/>
              <a:t>, </a:t>
            </a:r>
            <a:r>
              <a:rPr lang="en-US" sz="1200" dirty="0" err="1"/>
              <a:t>необходими</a:t>
            </a:r>
            <a:r>
              <a:rPr lang="en-US" sz="1200" dirty="0"/>
              <a:t> </a:t>
            </a:r>
            <a:r>
              <a:rPr lang="en-US" sz="1200" dirty="0" err="1"/>
              <a:t>за</a:t>
            </a:r>
            <a:r>
              <a:rPr lang="en-US" sz="1200" dirty="0"/>
              <a:t> </a:t>
            </a:r>
            <a:r>
              <a:rPr lang="en-US" sz="1200" dirty="0" err="1"/>
              <a:t>подобряване</a:t>
            </a:r>
            <a:r>
              <a:rPr lang="en-US" sz="1200" dirty="0"/>
              <a:t> </a:t>
            </a:r>
            <a:r>
              <a:rPr lang="en-US" sz="1200" dirty="0" err="1"/>
              <a:t>на</a:t>
            </a:r>
            <a:r>
              <a:rPr lang="en-US" sz="1200" dirty="0"/>
              <a:t> </a:t>
            </a:r>
            <a:r>
              <a:rPr lang="en-US" sz="1200" dirty="0" err="1"/>
              <a:t>производството</a:t>
            </a:r>
            <a:r>
              <a:rPr lang="en-US" sz="1200" dirty="0"/>
              <a:t>;</a:t>
            </a:r>
          </a:p>
          <a:p>
            <a:pPr marL="0" lvl="0" indent="0">
              <a:buNone/>
            </a:pPr>
            <a:r>
              <a:rPr lang="en-US" sz="1200" dirty="0" smtClean="0"/>
              <a:t>	б</a:t>
            </a:r>
            <a:r>
              <a:rPr lang="en-US" sz="1200" dirty="0"/>
              <a:t>) </a:t>
            </a:r>
            <a:r>
              <a:rPr lang="en-US" sz="1200" dirty="0" err="1"/>
              <a:t>създаване</a:t>
            </a:r>
            <a:r>
              <a:rPr lang="en-US" sz="1200" dirty="0"/>
              <a:t> и/ </a:t>
            </a:r>
            <a:r>
              <a:rPr lang="en-US" sz="1200" dirty="0" err="1"/>
              <a:t>или</a:t>
            </a:r>
            <a:r>
              <a:rPr lang="en-US" sz="1200" dirty="0"/>
              <a:t> </a:t>
            </a:r>
            <a:r>
              <a:rPr lang="en-US" sz="1200" dirty="0" err="1"/>
              <a:t>презасаждане</a:t>
            </a:r>
            <a:r>
              <a:rPr lang="en-US" sz="1200" dirty="0"/>
              <a:t> </a:t>
            </a:r>
            <a:r>
              <a:rPr lang="en-US" sz="1200" dirty="0" err="1"/>
              <a:t>на</a:t>
            </a:r>
            <a:r>
              <a:rPr lang="en-US" sz="1200" dirty="0"/>
              <a:t> </a:t>
            </a:r>
            <a:r>
              <a:rPr lang="en-US" sz="1200" dirty="0" err="1"/>
              <a:t>трайни</a:t>
            </a:r>
            <a:r>
              <a:rPr lang="en-US" sz="1200" dirty="0"/>
              <a:t> </a:t>
            </a:r>
            <a:r>
              <a:rPr lang="en-US" sz="1200" dirty="0" err="1"/>
              <a:t>насаждения</a:t>
            </a:r>
            <a:r>
              <a:rPr lang="en-US" sz="1200" dirty="0"/>
              <a:t>. </a:t>
            </a:r>
          </a:p>
          <a:p>
            <a:endParaRPr lang="en-US" dirty="0" smtClean="0"/>
          </a:p>
          <a:p>
            <a:endParaRPr lang="en-US" dirty="0" smtClean="0"/>
          </a:p>
        </p:txBody>
      </p:sp>
    </p:spTree>
    <p:extLst>
      <p:ext uri="{BB962C8B-B14F-4D97-AF65-F5344CB8AC3E}">
        <p14:creationId xmlns:p14="http://schemas.microsoft.com/office/powerpoint/2010/main" val="75503634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Условия</a:t>
            </a:r>
            <a:r>
              <a:rPr lang="en-US" sz="1800" b="1" dirty="0">
                <a:effectLst/>
              </a:rPr>
              <a:t> </a:t>
            </a:r>
            <a:r>
              <a:rPr lang="en-US" sz="1800" b="1" dirty="0" err="1">
                <a:effectLst/>
              </a:rPr>
              <a:t>за</a:t>
            </a:r>
            <a:r>
              <a:rPr lang="en-US" sz="1800" b="1" dirty="0">
                <a:effectLst/>
              </a:rPr>
              <a:t> </a:t>
            </a:r>
            <a:r>
              <a:rPr lang="en-US" sz="1800" b="1" dirty="0" err="1">
                <a:effectLst/>
              </a:rPr>
              <a:t>допустимост</a:t>
            </a:r>
            <a:r>
              <a:rPr lang="en-US" sz="1800" b="1" dirty="0">
                <a:effectLst/>
              </a:rPr>
              <a:t> </a:t>
            </a:r>
            <a:r>
              <a:rPr lang="en-US" sz="1800" b="1" dirty="0" err="1">
                <a:effectLst/>
              </a:rPr>
              <a:t>на</a:t>
            </a:r>
            <a:r>
              <a:rPr lang="en-US" sz="1800" b="1" dirty="0">
                <a:effectLst/>
              </a:rPr>
              <a:t> </a:t>
            </a:r>
            <a:r>
              <a:rPr lang="en-US" sz="1800" b="1" dirty="0" err="1">
                <a:effectLst/>
              </a:rPr>
              <a:t>дейностите</a:t>
            </a:r>
            <a:r>
              <a:rPr lang="en-US" sz="1800" b="1" dirty="0">
                <a:effectLst/>
              </a:rPr>
              <a:t>:</a:t>
            </a:r>
            <a:r>
              <a:rPr lang="en-US" sz="1800" dirty="0">
                <a:effectLst/>
              </a:rPr>
              <a:t/>
            </a:r>
            <a:br>
              <a:rPr lang="en-US" sz="1800" dirty="0">
                <a:effectLst/>
              </a:rPr>
            </a:b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lvl="0">
              <a:buFont typeface="Wingdings" panose="05000000000000000000" pitchFamily="2" charset="2"/>
              <a:buChar char="Ø"/>
            </a:pPr>
            <a:r>
              <a:rPr lang="en-US" sz="1200" dirty="0" err="1"/>
              <a:t>Документ</a:t>
            </a:r>
            <a:r>
              <a:rPr lang="en-US" sz="1200" dirty="0"/>
              <a:t> </a:t>
            </a:r>
            <a:r>
              <a:rPr lang="en-US" sz="1200" dirty="0" err="1"/>
              <a:t>по</a:t>
            </a:r>
            <a:r>
              <a:rPr lang="en-US" sz="1200" dirty="0"/>
              <a:t> т. 9. </a:t>
            </a:r>
            <a:r>
              <a:rPr lang="en-US" sz="1200" dirty="0" err="1"/>
              <a:t>не</a:t>
            </a:r>
            <a:r>
              <a:rPr lang="en-US" sz="1200" dirty="0"/>
              <a:t> </a:t>
            </a:r>
            <a:r>
              <a:rPr lang="en-US" sz="1200" dirty="0" err="1"/>
              <a:t>се</a:t>
            </a:r>
            <a:r>
              <a:rPr lang="en-US" sz="1200" dirty="0"/>
              <a:t> </a:t>
            </a:r>
            <a:r>
              <a:rPr lang="en-US" sz="1200" dirty="0" err="1"/>
              <a:t>изисква</a:t>
            </a:r>
            <a:r>
              <a:rPr lang="en-US" sz="1200" dirty="0"/>
              <a:t> </a:t>
            </a:r>
            <a:r>
              <a:rPr lang="en-US" sz="1200" dirty="0" err="1"/>
              <a:t>при</a:t>
            </a:r>
            <a:r>
              <a:rPr lang="en-US" sz="1200" dirty="0"/>
              <a:t> </a:t>
            </a:r>
            <a:r>
              <a:rPr lang="en-US" sz="1200" dirty="0" err="1"/>
              <a:t>кандидатстване</a:t>
            </a:r>
            <a:r>
              <a:rPr lang="en-US" sz="1200" dirty="0"/>
              <a:t> </a:t>
            </a:r>
            <a:r>
              <a:rPr lang="en-US" sz="1200" dirty="0" err="1"/>
              <a:t>за</a:t>
            </a:r>
            <a:r>
              <a:rPr lang="en-US" sz="1200" dirty="0"/>
              <a:t> </a:t>
            </a:r>
            <a:r>
              <a:rPr lang="en-US" sz="1200" dirty="0" err="1"/>
              <a:t>подпомагане</a:t>
            </a:r>
            <a:r>
              <a:rPr lang="en-US" sz="1200" dirty="0"/>
              <a:t> </a:t>
            </a:r>
            <a:r>
              <a:rPr lang="en-US" sz="1200" dirty="0" err="1"/>
              <a:t>за</a:t>
            </a:r>
            <a:r>
              <a:rPr lang="en-US" sz="1200" dirty="0"/>
              <a:t> </a:t>
            </a:r>
            <a:r>
              <a:rPr lang="en-US" sz="1200" dirty="0" err="1"/>
              <a:t>закупуване</a:t>
            </a:r>
            <a:r>
              <a:rPr lang="en-US" sz="1200" dirty="0"/>
              <a:t> </a:t>
            </a:r>
            <a:r>
              <a:rPr lang="en-US" sz="1200" dirty="0" err="1"/>
              <a:t>на</a:t>
            </a:r>
            <a:r>
              <a:rPr lang="en-US" sz="1200" dirty="0"/>
              <a:t> </a:t>
            </a:r>
            <a:r>
              <a:rPr lang="en-US" sz="1200" dirty="0" err="1"/>
              <a:t>земеделска</a:t>
            </a:r>
            <a:r>
              <a:rPr lang="en-US" sz="1200" dirty="0"/>
              <a:t> </a:t>
            </a:r>
            <a:r>
              <a:rPr lang="en-US" sz="1200" dirty="0" err="1"/>
              <a:t>техника</a:t>
            </a:r>
            <a:r>
              <a:rPr lang="en-US" sz="1200" dirty="0"/>
              <a:t> и </a:t>
            </a:r>
            <a:r>
              <a:rPr lang="en-US" sz="1200" dirty="0" err="1"/>
              <a:t>специализирани</a:t>
            </a:r>
            <a:r>
              <a:rPr lang="en-US" sz="1200" dirty="0"/>
              <a:t> </a:t>
            </a:r>
            <a:r>
              <a:rPr lang="en-US" sz="1200" dirty="0" err="1"/>
              <a:t>транспортни</a:t>
            </a:r>
            <a:r>
              <a:rPr lang="en-US" sz="1200" dirty="0"/>
              <a:t> </a:t>
            </a:r>
            <a:r>
              <a:rPr lang="en-US" sz="1200" dirty="0" err="1"/>
              <a:t>средства</a:t>
            </a:r>
            <a:r>
              <a:rPr lang="en-US" sz="1200" dirty="0"/>
              <a:t>, </a:t>
            </a:r>
            <a:r>
              <a:rPr lang="en-US" sz="1200" dirty="0" err="1"/>
              <a:t>които</a:t>
            </a:r>
            <a:r>
              <a:rPr lang="en-US" sz="1200" dirty="0"/>
              <a:t>:</a:t>
            </a:r>
          </a:p>
          <a:p>
            <a:pPr marL="0" lvl="0" indent="0">
              <a:buNone/>
            </a:pPr>
            <a:r>
              <a:rPr lang="en-US" sz="1200" dirty="0" smtClean="0"/>
              <a:t>	а</a:t>
            </a:r>
            <a:r>
              <a:rPr lang="en-US" sz="1200" dirty="0"/>
              <a:t>) </a:t>
            </a:r>
            <a:r>
              <a:rPr lang="en-US" sz="1200" dirty="0" err="1"/>
              <a:t>не</a:t>
            </a:r>
            <a:r>
              <a:rPr lang="en-US" sz="1200" dirty="0"/>
              <a:t> </a:t>
            </a:r>
            <a:r>
              <a:rPr lang="en-US" sz="1200" dirty="0" err="1"/>
              <a:t>са</a:t>
            </a:r>
            <a:r>
              <a:rPr lang="en-US" sz="1200" dirty="0"/>
              <a:t> </a:t>
            </a:r>
            <a:r>
              <a:rPr lang="en-US" sz="1200" dirty="0" err="1"/>
              <a:t>трайно</a:t>
            </a:r>
            <a:r>
              <a:rPr lang="en-US" sz="1200" dirty="0"/>
              <a:t> </a:t>
            </a:r>
            <a:r>
              <a:rPr lang="en-US" sz="1200" dirty="0" err="1"/>
              <a:t>прикрепени</a:t>
            </a:r>
            <a:r>
              <a:rPr lang="en-US" sz="1200" dirty="0"/>
              <a:t> </a:t>
            </a:r>
            <a:r>
              <a:rPr lang="en-US" sz="1200" dirty="0" err="1"/>
              <a:t>към</a:t>
            </a:r>
            <a:r>
              <a:rPr lang="en-US" sz="1200" dirty="0"/>
              <a:t> </a:t>
            </a:r>
            <a:r>
              <a:rPr lang="en-US" sz="1200" dirty="0" err="1"/>
              <a:t>земята</a:t>
            </a:r>
            <a:r>
              <a:rPr lang="en-US" sz="1200" dirty="0"/>
              <a:t>, </a:t>
            </a:r>
            <a:r>
              <a:rPr lang="en-US" sz="1200" dirty="0" err="1"/>
              <a:t>сградите</a:t>
            </a:r>
            <a:r>
              <a:rPr lang="en-US" sz="1200" dirty="0"/>
              <a:t> </a:t>
            </a:r>
            <a:r>
              <a:rPr lang="en-US" sz="1200" dirty="0" err="1"/>
              <a:t>или</a:t>
            </a:r>
            <a:r>
              <a:rPr lang="en-US" sz="1200" dirty="0"/>
              <a:t> </a:t>
            </a:r>
            <a:r>
              <a:rPr lang="en-US" sz="1200" dirty="0" err="1"/>
              <a:t>помещенията</a:t>
            </a:r>
            <a:r>
              <a:rPr lang="en-US" sz="1200" dirty="0"/>
              <a:t>;</a:t>
            </a:r>
          </a:p>
          <a:p>
            <a:pPr marL="0" lvl="0" indent="0">
              <a:buNone/>
            </a:pPr>
            <a:r>
              <a:rPr lang="en-US" sz="1200" dirty="0" smtClean="0"/>
              <a:t>	б</a:t>
            </a:r>
            <a:r>
              <a:rPr lang="en-US" sz="1200" dirty="0"/>
              <a:t>) </a:t>
            </a:r>
            <a:r>
              <a:rPr lang="en-US" sz="1200" dirty="0" err="1"/>
              <a:t>поради</a:t>
            </a:r>
            <a:r>
              <a:rPr lang="en-US" sz="1200" dirty="0"/>
              <a:t> </a:t>
            </a:r>
            <a:r>
              <a:rPr lang="en-US" sz="1200" dirty="0" err="1"/>
              <a:t>своето</a:t>
            </a:r>
            <a:r>
              <a:rPr lang="en-US" sz="1200" dirty="0"/>
              <a:t> </a:t>
            </a:r>
            <a:r>
              <a:rPr lang="en-US" sz="1200" dirty="0" err="1"/>
              <a:t>естество</a:t>
            </a:r>
            <a:r>
              <a:rPr lang="en-US" sz="1200" dirty="0"/>
              <a:t> </a:t>
            </a:r>
            <a:r>
              <a:rPr lang="en-US" sz="1200" dirty="0" err="1"/>
              <a:t>или</a:t>
            </a:r>
            <a:r>
              <a:rPr lang="en-US" sz="1200" dirty="0"/>
              <a:t> </a:t>
            </a:r>
            <a:r>
              <a:rPr lang="en-US" sz="1200" dirty="0" err="1"/>
              <a:t>предназначение</a:t>
            </a:r>
            <a:r>
              <a:rPr lang="en-US" sz="1200" dirty="0"/>
              <a:t> </a:t>
            </a:r>
            <a:r>
              <a:rPr lang="en-US" sz="1200" dirty="0" err="1"/>
              <a:t>не</a:t>
            </a:r>
            <a:r>
              <a:rPr lang="en-US" sz="1200" dirty="0"/>
              <a:t> </a:t>
            </a:r>
            <a:r>
              <a:rPr lang="en-US" sz="1200" dirty="0" err="1"/>
              <a:t>се</a:t>
            </a:r>
            <a:r>
              <a:rPr lang="en-US" sz="1200" dirty="0"/>
              <a:t> </a:t>
            </a:r>
            <a:r>
              <a:rPr lang="en-US" sz="1200" dirty="0" err="1"/>
              <a:t>използват</a:t>
            </a:r>
            <a:r>
              <a:rPr lang="en-US" sz="1200" dirty="0"/>
              <a:t> в </a:t>
            </a:r>
            <a:r>
              <a:rPr lang="en-US" sz="1200" dirty="0" err="1"/>
              <a:t>затворени</a:t>
            </a:r>
            <a:r>
              <a:rPr lang="en-US" sz="1200" dirty="0"/>
              <a:t> </a:t>
            </a:r>
            <a:r>
              <a:rPr lang="en-US" sz="1200" dirty="0" err="1"/>
              <a:t>помещения</a:t>
            </a:r>
            <a:r>
              <a:rPr lang="en-US" sz="1200" dirty="0"/>
              <a:t>.</a:t>
            </a:r>
          </a:p>
          <a:p>
            <a:pPr lvl="0">
              <a:buFont typeface="Wingdings" panose="05000000000000000000" pitchFamily="2" charset="2"/>
              <a:buChar char="Ø"/>
            </a:pPr>
            <a:r>
              <a:rPr lang="en-US" sz="1200" dirty="0" err="1"/>
              <a:t>Проектите</a:t>
            </a:r>
            <a:r>
              <a:rPr lang="en-US" sz="1200" dirty="0"/>
              <a:t>, </a:t>
            </a:r>
            <a:r>
              <a:rPr lang="en-US" sz="1200" dirty="0" err="1"/>
              <a:t>които</a:t>
            </a:r>
            <a:r>
              <a:rPr lang="en-US" sz="1200" dirty="0"/>
              <a:t> </a:t>
            </a:r>
            <a:r>
              <a:rPr lang="en-US" sz="1200" dirty="0" err="1"/>
              <a:t>включват</a:t>
            </a:r>
            <a:r>
              <a:rPr lang="en-US" sz="1200" dirty="0"/>
              <a:t> </a:t>
            </a:r>
            <a:r>
              <a:rPr lang="en-US" sz="1200" dirty="0" err="1"/>
              <a:t>разходи</a:t>
            </a:r>
            <a:r>
              <a:rPr lang="en-US" sz="1200" dirty="0"/>
              <a:t> </a:t>
            </a:r>
            <a:r>
              <a:rPr lang="en-US" sz="1200" dirty="0" err="1"/>
              <a:t>за</a:t>
            </a:r>
            <a:r>
              <a:rPr lang="en-US" sz="1200" dirty="0"/>
              <a:t> </a:t>
            </a:r>
            <a:r>
              <a:rPr lang="en-US" sz="1200" dirty="0" err="1"/>
              <a:t>преместваеми</a:t>
            </a:r>
            <a:r>
              <a:rPr lang="en-US" sz="1200" dirty="0"/>
              <a:t> </a:t>
            </a:r>
            <a:r>
              <a:rPr lang="en-US" sz="1200" dirty="0" err="1"/>
              <a:t>обекти</a:t>
            </a:r>
            <a:r>
              <a:rPr lang="en-US" sz="1200" dirty="0"/>
              <a:t>, </a:t>
            </a:r>
            <a:r>
              <a:rPr lang="en-US" sz="1200" dirty="0" err="1"/>
              <a:t>се</a:t>
            </a:r>
            <a:r>
              <a:rPr lang="en-US" sz="1200" dirty="0"/>
              <a:t> </a:t>
            </a:r>
            <a:r>
              <a:rPr lang="en-US" sz="1200" dirty="0" err="1"/>
              <a:t>придружават</a:t>
            </a:r>
            <a:r>
              <a:rPr lang="en-US" sz="1200" dirty="0"/>
              <a:t> с </a:t>
            </a:r>
            <a:r>
              <a:rPr lang="en-US" sz="1200" dirty="0" err="1"/>
              <a:t>разрешение</a:t>
            </a:r>
            <a:r>
              <a:rPr lang="en-US" sz="1200" dirty="0"/>
              <a:t> </a:t>
            </a:r>
            <a:r>
              <a:rPr lang="en-US" sz="1200" dirty="0" err="1"/>
              <a:t>за</a:t>
            </a:r>
            <a:r>
              <a:rPr lang="en-US" sz="1200" dirty="0"/>
              <a:t> </a:t>
            </a:r>
            <a:r>
              <a:rPr lang="en-US" sz="1200" dirty="0" err="1"/>
              <a:t>поставяне</a:t>
            </a:r>
            <a:r>
              <a:rPr lang="en-US" sz="1200" dirty="0"/>
              <a:t>, </a:t>
            </a:r>
            <a:r>
              <a:rPr lang="en-US" sz="1200" dirty="0" err="1"/>
              <a:t>издадено</a:t>
            </a:r>
            <a:r>
              <a:rPr lang="en-US" sz="1200" dirty="0"/>
              <a:t> в </a:t>
            </a:r>
            <a:r>
              <a:rPr lang="en-US" sz="1200" dirty="0" err="1"/>
              <a:t>съответствие</a:t>
            </a:r>
            <a:r>
              <a:rPr lang="en-US" sz="1200" dirty="0"/>
              <a:t> </a:t>
            </a:r>
            <a:r>
              <a:rPr lang="en-US" sz="1200" dirty="0" err="1"/>
              <a:t>със</a:t>
            </a:r>
            <a:r>
              <a:rPr lang="en-US" sz="1200" dirty="0"/>
              <a:t> ЗУТ. </a:t>
            </a:r>
          </a:p>
          <a:p>
            <a:pPr lvl="0">
              <a:buFont typeface="Wingdings" panose="05000000000000000000" pitchFamily="2" charset="2"/>
              <a:buChar char="Ø"/>
            </a:pPr>
            <a:r>
              <a:rPr lang="en-US" sz="1200" dirty="0" err="1"/>
              <a:t>За</a:t>
            </a:r>
            <a:r>
              <a:rPr lang="en-US" sz="1200" dirty="0"/>
              <a:t> </a:t>
            </a:r>
            <a:r>
              <a:rPr lang="en-US" sz="1200" dirty="0" err="1"/>
              <a:t>проектите</a:t>
            </a:r>
            <a:r>
              <a:rPr lang="en-US" sz="1200" dirty="0"/>
              <a:t>, </a:t>
            </a:r>
            <a:r>
              <a:rPr lang="en-US" sz="1200" dirty="0" err="1"/>
              <a:t>включващи</a:t>
            </a:r>
            <a:r>
              <a:rPr lang="en-US" sz="1200" dirty="0"/>
              <a:t> </a:t>
            </a:r>
            <a:r>
              <a:rPr lang="en-US" sz="1200" dirty="0" err="1"/>
              <a:t>заявени</a:t>
            </a:r>
            <a:r>
              <a:rPr lang="en-US" sz="1200" dirty="0"/>
              <a:t> </a:t>
            </a:r>
            <a:r>
              <a:rPr lang="en-US" sz="1200" dirty="0" err="1"/>
              <a:t>за</a:t>
            </a:r>
            <a:r>
              <a:rPr lang="en-US" sz="1200" dirty="0"/>
              <a:t> </a:t>
            </a:r>
            <a:r>
              <a:rPr lang="en-US" sz="1200" dirty="0" err="1"/>
              <a:t>подпомагане</a:t>
            </a:r>
            <a:r>
              <a:rPr lang="en-US" sz="1200" dirty="0"/>
              <a:t> </a:t>
            </a:r>
            <a:r>
              <a:rPr lang="en-US" sz="1200" dirty="0" err="1"/>
              <a:t>разходи</a:t>
            </a:r>
            <a:r>
              <a:rPr lang="en-US" sz="1200" dirty="0"/>
              <a:t> </a:t>
            </a:r>
            <a:r>
              <a:rPr lang="en-US" sz="1200" dirty="0" err="1"/>
              <a:t>за</a:t>
            </a:r>
            <a:r>
              <a:rPr lang="en-US" sz="1200" dirty="0"/>
              <a:t> </a:t>
            </a:r>
            <a:r>
              <a:rPr lang="en-US" sz="1200" dirty="0" err="1"/>
              <a:t>закупуване</a:t>
            </a:r>
            <a:r>
              <a:rPr lang="en-US" sz="1200" dirty="0"/>
              <a:t> и/</a:t>
            </a:r>
            <a:r>
              <a:rPr lang="en-US" sz="1200" dirty="0" err="1"/>
              <a:t>или</a:t>
            </a:r>
            <a:r>
              <a:rPr lang="en-US" sz="1200" dirty="0"/>
              <a:t> </a:t>
            </a:r>
            <a:r>
              <a:rPr lang="en-US" sz="1200" dirty="0" err="1"/>
              <a:t>инсталиране</a:t>
            </a:r>
            <a:r>
              <a:rPr lang="en-US" sz="1200" dirty="0"/>
              <a:t> </a:t>
            </a:r>
            <a:r>
              <a:rPr lang="en-US" sz="1200" dirty="0" err="1"/>
              <a:t>на</a:t>
            </a:r>
            <a:r>
              <a:rPr lang="en-US" sz="1200" dirty="0"/>
              <a:t> </a:t>
            </a:r>
            <a:r>
              <a:rPr lang="en-US" sz="1200" dirty="0" err="1"/>
              <a:t>нови</a:t>
            </a:r>
            <a:r>
              <a:rPr lang="en-US" sz="1200" dirty="0"/>
              <a:t> </a:t>
            </a:r>
            <a:r>
              <a:rPr lang="en-US" sz="1200" dirty="0" err="1"/>
              <a:t>машини</a:t>
            </a:r>
            <a:r>
              <a:rPr lang="en-US" sz="1200" dirty="0"/>
              <a:t>, </a:t>
            </a:r>
            <a:r>
              <a:rPr lang="en-US" sz="1200" dirty="0" err="1"/>
              <a:t>оборудване</a:t>
            </a:r>
            <a:r>
              <a:rPr lang="en-US" sz="1200" dirty="0"/>
              <a:t> и </a:t>
            </a:r>
            <a:r>
              <a:rPr lang="en-US" sz="1200" dirty="0" err="1"/>
              <a:t>съоръжения</a:t>
            </a:r>
            <a:r>
              <a:rPr lang="en-US" sz="1200" dirty="0"/>
              <a:t>, </a:t>
            </a:r>
            <a:r>
              <a:rPr lang="en-US" sz="1200" dirty="0" err="1"/>
              <a:t>необходими</a:t>
            </a:r>
            <a:r>
              <a:rPr lang="en-US" sz="1200" dirty="0"/>
              <a:t> </a:t>
            </a:r>
            <a:r>
              <a:rPr lang="en-US" sz="1200" dirty="0" err="1"/>
              <a:t>за</a:t>
            </a:r>
            <a:r>
              <a:rPr lang="en-US" sz="1200" dirty="0"/>
              <a:t> </a:t>
            </a:r>
            <a:r>
              <a:rPr lang="en-US" sz="1200" dirty="0" err="1"/>
              <a:t>подобряване</a:t>
            </a:r>
            <a:r>
              <a:rPr lang="en-US" sz="1200" dirty="0"/>
              <a:t> </a:t>
            </a:r>
            <a:r>
              <a:rPr lang="en-US" sz="1200" dirty="0" err="1"/>
              <a:t>на</a:t>
            </a:r>
            <a:r>
              <a:rPr lang="en-US" sz="1200" dirty="0"/>
              <a:t> </a:t>
            </a:r>
            <a:r>
              <a:rPr lang="en-US" sz="1200" dirty="0" err="1"/>
              <a:t>производството</a:t>
            </a:r>
            <a:r>
              <a:rPr lang="en-US" sz="1200" dirty="0"/>
              <a:t>, </a:t>
            </a:r>
            <a:r>
              <a:rPr lang="en-US" sz="1200" dirty="0" err="1"/>
              <a:t>за</a:t>
            </a:r>
            <a:r>
              <a:rPr lang="en-US" sz="1200" dirty="0"/>
              <a:t> </a:t>
            </a:r>
            <a:r>
              <a:rPr lang="en-US" sz="1200" dirty="0" err="1"/>
              <a:t>които</a:t>
            </a:r>
            <a:r>
              <a:rPr lang="en-US" sz="1200" dirty="0"/>
              <a:t> </a:t>
            </a:r>
            <a:r>
              <a:rPr lang="en-US" sz="1200" dirty="0" err="1"/>
              <a:t>се</a:t>
            </a:r>
            <a:r>
              <a:rPr lang="en-US" sz="1200" dirty="0"/>
              <a:t> </a:t>
            </a:r>
            <a:r>
              <a:rPr lang="en-US" sz="1200" dirty="0" err="1"/>
              <a:t>изисква</a:t>
            </a:r>
            <a:r>
              <a:rPr lang="en-US" sz="1200" dirty="0"/>
              <a:t> </a:t>
            </a:r>
            <a:r>
              <a:rPr lang="en-US" sz="1200" dirty="0" err="1"/>
              <a:t>поставяне</a:t>
            </a:r>
            <a:r>
              <a:rPr lang="en-US" sz="1200" dirty="0"/>
              <a:t> в </a:t>
            </a:r>
            <a:r>
              <a:rPr lang="en-US" sz="1200" dirty="0" err="1"/>
              <a:t>затворени</a:t>
            </a:r>
            <a:r>
              <a:rPr lang="en-US" sz="1200" dirty="0"/>
              <a:t> </a:t>
            </a:r>
            <a:r>
              <a:rPr lang="en-US" sz="1200" dirty="0" err="1"/>
              <a:t>помещения</a:t>
            </a:r>
            <a:r>
              <a:rPr lang="en-US" sz="1200" dirty="0"/>
              <a:t>, </a:t>
            </a:r>
            <a:r>
              <a:rPr lang="en-US" sz="1200" dirty="0" err="1"/>
              <a:t>кандидатът</a:t>
            </a:r>
            <a:r>
              <a:rPr lang="en-US" sz="1200" dirty="0"/>
              <a:t> </a:t>
            </a:r>
            <a:r>
              <a:rPr lang="en-US" sz="1200" dirty="0" err="1"/>
              <a:t>също</a:t>
            </a:r>
            <a:r>
              <a:rPr lang="en-US" sz="1200" dirty="0"/>
              <a:t> </a:t>
            </a:r>
            <a:r>
              <a:rPr lang="en-US" sz="1200" dirty="0" err="1"/>
              <a:t>предоставя</a:t>
            </a:r>
            <a:r>
              <a:rPr lang="en-US" sz="1200" dirty="0"/>
              <a:t> </a:t>
            </a:r>
            <a:r>
              <a:rPr lang="en-US" sz="1200" dirty="0" err="1"/>
              <a:t>документ</a:t>
            </a:r>
            <a:r>
              <a:rPr lang="en-US" sz="1200" dirty="0"/>
              <a:t> </a:t>
            </a:r>
            <a:r>
              <a:rPr lang="en-US" sz="1200" dirty="0" err="1"/>
              <a:t>за</a:t>
            </a:r>
            <a:r>
              <a:rPr lang="en-US" sz="1200" dirty="0"/>
              <a:t> </a:t>
            </a:r>
            <a:r>
              <a:rPr lang="en-US" sz="1200" dirty="0" err="1"/>
              <a:t>собственост</a:t>
            </a:r>
            <a:r>
              <a:rPr lang="en-US" sz="1200" dirty="0"/>
              <a:t> </a:t>
            </a:r>
            <a:r>
              <a:rPr lang="en-US" sz="1200" dirty="0" err="1"/>
              <a:t>или</a:t>
            </a:r>
            <a:r>
              <a:rPr lang="en-US" sz="1200" dirty="0"/>
              <a:t> </a:t>
            </a:r>
            <a:r>
              <a:rPr lang="en-US" sz="1200" dirty="0" err="1"/>
              <a:t>документ</a:t>
            </a:r>
            <a:r>
              <a:rPr lang="en-US" sz="1200" dirty="0"/>
              <a:t>, </a:t>
            </a:r>
            <a:r>
              <a:rPr lang="en-US" sz="1200" dirty="0" err="1"/>
              <a:t>доказващ</a:t>
            </a:r>
            <a:r>
              <a:rPr lang="en-US" sz="1200" dirty="0"/>
              <a:t> </a:t>
            </a:r>
            <a:r>
              <a:rPr lang="en-US" sz="1200" dirty="0" err="1"/>
              <a:t>правно</a:t>
            </a:r>
            <a:r>
              <a:rPr lang="en-US" sz="1200" dirty="0"/>
              <a:t> </a:t>
            </a:r>
            <a:r>
              <a:rPr lang="en-US" sz="1200" dirty="0" err="1"/>
              <a:t>основание</a:t>
            </a:r>
            <a:r>
              <a:rPr lang="en-US" sz="1200" dirty="0"/>
              <a:t> </a:t>
            </a:r>
            <a:r>
              <a:rPr lang="en-US" sz="1200" dirty="0" err="1"/>
              <a:t>за</a:t>
            </a:r>
            <a:r>
              <a:rPr lang="en-US" sz="1200" dirty="0"/>
              <a:t> </a:t>
            </a:r>
            <a:r>
              <a:rPr lang="en-US" sz="1200" dirty="0" err="1"/>
              <a:t>ползване</a:t>
            </a:r>
            <a:r>
              <a:rPr lang="en-US" sz="1200" dirty="0"/>
              <a:t> </a:t>
            </a:r>
            <a:r>
              <a:rPr lang="en-US" sz="1200" dirty="0" err="1"/>
              <a:t>за</a:t>
            </a:r>
            <a:r>
              <a:rPr lang="en-US" sz="1200" dirty="0"/>
              <a:t> </a:t>
            </a:r>
            <a:r>
              <a:rPr lang="en-US" sz="1200" dirty="0" err="1"/>
              <a:t>не</a:t>
            </a:r>
            <a:r>
              <a:rPr lang="en-US" sz="1200" dirty="0"/>
              <a:t> </a:t>
            </a:r>
            <a:r>
              <a:rPr lang="en-US" sz="1200" dirty="0" err="1"/>
              <a:t>по-малко</a:t>
            </a:r>
            <a:r>
              <a:rPr lang="en-US" sz="1200" dirty="0"/>
              <a:t> </a:t>
            </a:r>
            <a:r>
              <a:rPr lang="en-US" sz="1200" dirty="0" err="1"/>
              <a:t>от</a:t>
            </a:r>
            <a:r>
              <a:rPr lang="en-US" sz="1200" dirty="0"/>
              <a:t> 6 </a:t>
            </a:r>
            <a:r>
              <a:rPr lang="en-US" sz="1200" dirty="0" err="1"/>
              <a:t>години</a:t>
            </a:r>
            <a:r>
              <a:rPr lang="en-US" sz="1200" dirty="0"/>
              <a:t> </a:t>
            </a:r>
            <a:r>
              <a:rPr lang="en-US" sz="1200" dirty="0" err="1"/>
              <a:t>от</a:t>
            </a:r>
            <a:r>
              <a:rPr lang="en-US" sz="1200" dirty="0"/>
              <a:t> </a:t>
            </a:r>
            <a:r>
              <a:rPr lang="en-US" sz="1200" dirty="0" err="1"/>
              <a:t>датата</a:t>
            </a:r>
            <a:r>
              <a:rPr lang="en-US" sz="1200" dirty="0"/>
              <a:t> </a:t>
            </a:r>
            <a:r>
              <a:rPr lang="en-US" sz="1200" dirty="0" err="1"/>
              <a:t>на</a:t>
            </a:r>
            <a:r>
              <a:rPr lang="en-US" sz="1200" dirty="0"/>
              <a:t> </a:t>
            </a:r>
            <a:r>
              <a:rPr lang="en-US" sz="1200" dirty="0" err="1"/>
              <a:t>подаване</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a:t>
            </a:r>
            <a:r>
              <a:rPr lang="en-US" sz="1200" dirty="0" err="1"/>
              <a:t>на</a:t>
            </a:r>
            <a:r>
              <a:rPr lang="en-US" sz="1200" dirty="0"/>
              <a:t> </a:t>
            </a:r>
            <a:r>
              <a:rPr lang="en-US" sz="1200" dirty="0" err="1"/>
              <a:t>сградите</a:t>
            </a:r>
            <a:r>
              <a:rPr lang="en-US" sz="1200" dirty="0"/>
              <a:t> </a:t>
            </a:r>
            <a:r>
              <a:rPr lang="en-US" sz="1200" dirty="0" err="1"/>
              <a:t>или</a:t>
            </a:r>
            <a:r>
              <a:rPr lang="en-US" sz="1200" dirty="0"/>
              <a:t> </a:t>
            </a:r>
            <a:r>
              <a:rPr lang="en-US" sz="1200" dirty="0" err="1"/>
              <a:t>помещенията</a:t>
            </a:r>
            <a:r>
              <a:rPr lang="en-US" sz="1200" dirty="0"/>
              <a:t>, </a:t>
            </a:r>
            <a:r>
              <a:rPr lang="en-US" sz="1200" dirty="0" err="1"/>
              <a:t>където</a:t>
            </a:r>
            <a:r>
              <a:rPr lang="en-US" sz="1200" dirty="0"/>
              <a:t> </a:t>
            </a:r>
            <a:r>
              <a:rPr lang="en-US" sz="1200" dirty="0" err="1"/>
              <a:t>новите</a:t>
            </a:r>
            <a:r>
              <a:rPr lang="en-US" sz="1200" dirty="0"/>
              <a:t> </a:t>
            </a:r>
            <a:r>
              <a:rPr lang="en-US" sz="1200" dirty="0" err="1"/>
              <a:t>машини</a:t>
            </a:r>
            <a:r>
              <a:rPr lang="en-US" sz="1200" dirty="0"/>
              <a:t>, </a:t>
            </a:r>
            <a:r>
              <a:rPr lang="en-US" sz="1200" dirty="0" err="1"/>
              <a:t>оборудване</a:t>
            </a:r>
            <a:r>
              <a:rPr lang="en-US" sz="1200" dirty="0"/>
              <a:t> и </a:t>
            </a:r>
            <a:r>
              <a:rPr lang="en-US" sz="1200" dirty="0" err="1"/>
              <a:t>съоръжения</a:t>
            </a:r>
            <a:r>
              <a:rPr lang="en-US" sz="1200" dirty="0"/>
              <a:t> </a:t>
            </a:r>
            <a:r>
              <a:rPr lang="en-US" sz="1200" dirty="0" err="1"/>
              <a:t>ще</a:t>
            </a:r>
            <a:r>
              <a:rPr lang="en-US" sz="1200" dirty="0"/>
              <a:t> </a:t>
            </a:r>
            <a:r>
              <a:rPr lang="en-US" sz="1200" dirty="0" err="1"/>
              <a:t>бъдат</a:t>
            </a:r>
            <a:r>
              <a:rPr lang="en-US" sz="1200" dirty="0"/>
              <a:t> </a:t>
            </a:r>
            <a:r>
              <a:rPr lang="en-US" sz="1200" dirty="0" err="1"/>
              <a:t>поставени</a:t>
            </a:r>
            <a:r>
              <a:rPr lang="en-US" sz="1200" dirty="0"/>
              <a:t> </a:t>
            </a:r>
            <a:r>
              <a:rPr lang="en-US" sz="1200" dirty="0" err="1"/>
              <a:t>или</a:t>
            </a:r>
            <a:r>
              <a:rPr lang="en-US" sz="1200" dirty="0"/>
              <a:t> </a:t>
            </a:r>
            <a:r>
              <a:rPr lang="en-US" sz="1200" dirty="0" err="1"/>
              <a:t>монтирани</a:t>
            </a:r>
            <a:r>
              <a:rPr lang="en-US" sz="1200" dirty="0"/>
              <a:t>.</a:t>
            </a:r>
          </a:p>
          <a:p>
            <a:pPr lvl="0">
              <a:buFont typeface="Wingdings" panose="05000000000000000000" pitchFamily="2" charset="2"/>
              <a:buChar char="Ø"/>
            </a:pPr>
            <a:r>
              <a:rPr lang="en-US" sz="1200" dirty="0" err="1"/>
              <a:t>Когато</a:t>
            </a:r>
            <a:r>
              <a:rPr lang="en-US" sz="1200" dirty="0"/>
              <a:t> </a:t>
            </a:r>
            <a:r>
              <a:rPr lang="en-US" sz="1200" dirty="0" err="1"/>
              <a:t>инвестицията</a:t>
            </a:r>
            <a:r>
              <a:rPr lang="en-US" sz="1200" dirty="0"/>
              <a:t> </a:t>
            </a:r>
            <a:r>
              <a:rPr lang="en-US" sz="1200" dirty="0" err="1"/>
              <a:t>по</a:t>
            </a:r>
            <a:r>
              <a:rPr lang="en-US" sz="1200" dirty="0"/>
              <a:t> </a:t>
            </a:r>
            <a:r>
              <a:rPr lang="en-US" sz="1200" dirty="0" err="1"/>
              <a:t>проекта</a:t>
            </a:r>
            <a:r>
              <a:rPr lang="en-US" sz="1200" dirty="0"/>
              <a:t> е </a:t>
            </a:r>
            <a:r>
              <a:rPr lang="en-US" sz="1200" dirty="0" err="1"/>
              <a:t>за</a:t>
            </a:r>
            <a:r>
              <a:rPr lang="en-US" sz="1200" dirty="0"/>
              <a:t> </a:t>
            </a:r>
            <a:r>
              <a:rPr lang="en-US" sz="1200" dirty="0" err="1"/>
              <a:t>създаване</a:t>
            </a:r>
            <a:r>
              <a:rPr lang="en-US" sz="1200" dirty="0"/>
              <a:t> </a:t>
            </a:r>
            <a:r>
              <a:rPr lang="en-US" sz="1200" dirty="0" err="1"/>
              <a:t>или</a:t>
            </a:r>
            <a:r>
              <a:rPr lang="en-US" sz="1200" dirty="0"/>
              <a:t> </a:t>
            </a:r>
            <a:r>
              <a:rPr lang="en-US" sz="1200" dirty="0" err="1"/>
              <a:t>презасаждане</a:t>
            </a:r>
            <a:r>
              <a:rPr lang="en-US" sz="1200" dirty="0"/>
              <a:t> </a:t>
            </a:r>
            <a:r>
              <a:rPr lang="en-US" sz="1200" dirty="0" err="1"/>
              <a:t>на</a:t>
            </a:r>
            <a:r>
              <a:rPr lang="en-US" sz="1200" dirty="0"/>
              <a:t> </a:t>
            </a:r>
            <a:r>
              <a:rPr lang="en-US" sz="1200" dirty="0" err="1"/>
              <a:t>трайни</a:t>
            </a:r>
            <a:r>
              <a:rPr lang="en-US" sz="1200" dirty="0"/>
              <a:t> </a:t>
            </a:r>
            <a:r>
              <a:rPr lang="en-US" sz="1200" dirty="0" err="1"/>
              <a:t>насаждения</a:t>
            </a:r>
            <a:r>
              <a:rPr lang="en-US" sz="1200" dirty="0"/>
              <a:t>, </a:t>
            </a:r>
            <a:r>
              <a:rPr lang="en-US" sz="1200" dirty="0" err="1"/>
              <a:t>се</a:t>
            </a:r>
            <a:r>
              <a:rPr lang="en-US" sz="1200" dirty="0"/>
              <a:t> </a:t>
            </a:r>
            <a:r>
              <a:rPr lang="en-US" sz="1200" dirty="0" err="1"/>
              <a:t>представя</a:t>
            </a:r>
            <a:r>
              <a:rPr lang="en-US" sz="1200" dirty="0"/>
              <a:t> </a:t>
            </a:r>
            <a:r>
              <a:rPr lang="en-US" sz="1200" dirty="0" err="1"/>
              <a:t>Агроплан</a:t>
            </a:r>
            <a:r>
              <a:rPr lang="en-US" sz="1200" dirty="0"/>
              <a:t>/</a:t>
            </a:r>
            <a:r>
              <a:rPr lang="en-US" sz="1200" dirty="0" err="1"/>
              <a:t>Технологична</a:t>
            </a:r>
            <a:r>
              <a:rPr lang="en-US" sz="1200" dirty="0"/>
              <a:t> </a:t>
            </a:r>
            <a:r>
              <a:rPr lang="en-US" sz="1200" dirty="0" err="1"/>
              <a:t>карта</a:t>
            </a:r>
            <a:r>
              <a:rPr lang="en-US" sz="1200" dirty="0"/>
              <a:t> </a:t>
            </a:r>
            <a:r>
              <a:rPr lang="en-US" sz="1200" dirty="0" err="1"/>
              <a:t>за</a:t>
            </a:r>
            <a:r>
              <a:rPr lang="en-US" sz="1200" dirty="0"/>
              <a:t> </a:t>
            </a:r>
            <a:r>
              <a:rPr lang="en-US" sz="1200" dirty="0" err="1"/>
              <a:t>създаване</a:t>
            </a:r>
            <a:r>
              <a:rPr lang="en-US" sz="1200" dirty="0"/>
              <a:t> и </a:t>
            </a:r>
            <a:r>
              <a:rPr lang="en-US" sz="1200" dirty="0" err="1"/>
              <a:t>отглеждане</a:t>
            </a:r>
            <a:r>
              <a:rPr lang="en-US" sz="1200" dirty="0"/>
              <a:t> </a:t>
            </a:r>
            <a:r>
              <a:rPr lang="en-US" sz="1200" dirty="0" err="1"/>
              <a:t>на</a:t>
            </a:r>
            <a:r>
              <a:rPr lang="en-US" sz="1200" dirty="0"/>
              <a:t> </a:t>
            </a:r>
            <a:r>
              <a:rPr lang="en-US" sz="1200" dirty="0" err="1"/>
              <a:t>трайни</a:t>
            </a:r>
            <a:r>
              <a:rPr lang="en-US" sz="1200" dirty="0"/>
              <a:t> </a:t>
            </a:r>
            <a:r>
              <a:rPr lang="en-US" sz="1200" dirty="0" err="1"/>
              <a:t>насаждения</a:t>
            </a:r>
            <a:r>
              <a:rPr lang="en-US" sz="1200" dirty="0"/>
              <a:t>, </a:t>
            </a:r>
            <a:r>
              <a:rPr lang="en-US" sz="1200" dirty="0" err="1"/>
              <a:t>изготвен</a:t>
            </a:r>
            <a:r>
              <a:rPr lang="en-US" sz="1200" dirty="0"/>
              <a:t> и </a:t>
            </a:r>
            <a:r>
              <a:rPr lang="en-US" sz="1200" dirty="0" err="1"/>
              <a:t>заверен</a:t>
            </a:r>
            <a:r>
              <a:rPr lang="en-US" sz="1200" dirty="0"/>
              <a:t> </a:t>
            </a:r>
            <a:r>
              <a:rPr lang="en-US" sz="1200" dirty="0" err="1"/>
              <a:t>от</a:t>
            </a:r>
            <a:r>
              <a:rPr lang="en-US" sz="1200" dirty="0"/>
              <a:t> </a:t>
            </a:r>
            <a:r>
              <a:rPr lang="en-US" sz="1200" dirty="0" err="1"/>
              <a:t>правоспособно</a:t>
            </a:r>
            <a:r>
              <a:rPr lang="en-US" sz="1200" dirty="0"/>
              <a:t> </a:t>
            </a:r>
            <a:r>
              <a:rPr lang="en-US" sz="1200" dirty="0" err="1"/>
              <a:t>лице</a:t>
            </a:r>
            <a:r>
              <a:rPr lang="en-US" sz="1200" dirty="0"/>
              <a:t>.</a:t>
            </a:r>
          </a:p>
          <a:p>
            <a:pPr lvl="0">
              <a:buFont typeface="Wingdings" panose="05000000000000000000" pitchFamily="2" charset="2"/>
              <a:buChar char="Ø"/>
            </a:pPr>
            <a:r>
              <a:rPr lang="en-US" sz="1200" dirty="0" err="1"/>
              <a:t>Дейностите</a:t>
            </a:r>
            <a:r>
              <a:rPr lang="en-US" sz="1200" dirty="0"/>
              <a:t> и </a:t>
            </a:r>
            <a:r>
              <a:rPr lang="en-US" sz="1200" dirty="0" err="1"/>
              <a:t>инвестициите</a:t>
            </a:r>
            <a:r>
              <a:rPr lang="en-US" sz="1200" dirty="0"/>
              <a:t> </a:t>
            </a:r>
            <a:r>
              <a:rPr lang="en-US" sz="1200" dirty="0" err="1"/>
              <a:t>по</a:t>
            </a:r>
            <a:r>
              <a:rPr lang="en-US" sz="1200" dirty="0"/>
              <a:t> </a:t>
            </a:r>
            <a:r>
              <a:rPr lang="en-US" sz="1200" dirty="0" err="1"/>
              <a:t>проекта</a:t>
            </a:r>
            <a:r>
              <a:rPr lang="en-US" sz="1200" dirty="0"/>
              <a:t>, </a:t>
            </a:r>
            <a:r>
              <a:rPr lang="en-US" sz="1200" dirty="0" err="1"/>
              <a:t>за</a:t>
            </a:r>
            <a:r>
              <a:rPr lang="en-US" sz="1200" dirty="0"/>
              <a:t> </a:t>
            </a:r>
            <a:r>
              <a:rPr lang="en-US" sz="1200" dirty="0" err="1"/>
              <a:t>които</a:t>
            </a:r>
            <a:r>
              <a:rPr lang="en-US" sz="1200" dirty="0"/>
              <a:t> </a:t>
            </a:r>
            <a:r>
              <a:rPr lang="en-US" sz="1200" dirty="0" err="1"/>
              <a:t>се</a:t>
            </a:r>
            <a:r>
              <a:rPr lang="en-US" sz="1200" dirty="0"/>
              <a:t> </a:t>
            </a:r>
            <a:r>
              <a:rPr lang="en-US" sz="1200" dirty="0" err="1"/>
              <a:t>изисква</a:t>
            </a:r>
            <a:r>
              <a:rPr lang="en-US" sz="1200" dirty="0"/>
              <a:t> </a:t>
            </a:r>
            <a:r>
              <a:rPr lang="en-US" sz="1200" dirty="0" err="1"/>
              <a:t>лицензиране</a:t>
            </a:r>
            <a:r>
              <a:rPr lang="en-US" sz="1200" dirty="0"/>
              <a:t>, </a:t>
            </a:r>
            <a:r>
              <a:rPr lang="en-US" sz="1200" dirty="0" err="1"/>
              <a:t>разрешение</a:t>
            </a:r>
            <a:r>
              <a:rPr lang="en-US" sz="1200" dirty="0"/>
              <a:t> и/</a:t>
            </a:r>
            <a:r>
              <a:rPr lang="en-US" sz="1200" dirty="0" err="1"/>
              <a:t>или</a:t>
            </a:r>
            <a:r>
              <a:rPr lang="en-US" sz="1200" dirty="0"/>
              <a:t> </a:t>
            </a:r>
            <a:r>
              <a:rPr lang="en-US" sz="1200" dirty="0" err="1"/>
              <a:t>регистрация</a:t>
            </a:r>
            <a:r>
              <a:rPr lang="en-US" sz="1200" dirty="0"/>
              <a:t> </a:t>
            </a:r>
            <a:r>
              <a:rPr lang="en-US" sz="1200" dirty="0" err="1"/>
              <a:t>за</a:t>
            </a:r>
            <a:r>
              <a:rPr lang="en-US" sz="1200" dirty="0"/>
              <a:t> </a:t>
            </a:r>
            <a:r>
              <a:rPr lang="en-US" sz="1200" dirty="0" err="1"/>
              <a:t>извършване</a:t>
            </a:r>
            <a:r>
              <a:rPr lang="en-US" sz="1200" dirty="0"/>
              <a:t> </a:t>
            </a:r>
            <a:r>
              <a:rPr lang="en-US" sz="1200" dirty="0" err="1"/>
              <a:t>на</a:t>
            </a:r>
            <a:r>
              <a:rPr lang="en-US" sz="1200" dirty="0"/>
              <a:t> </a:t>
            </a:r>
            <a:r>
              <a:rPr lang="en-US" sz="1200" dirty="0" err="1"/>
              <a:t>дейността</a:t>
            </a:r>
            <a:r>
              <a:rPr lang="en-US" sz="1200" dirty="0"/>
              <a:t>/</a:t>
            </a:r>
            <a:r>
              <a:rPr lang="en-US" sz="1200" dirty="0" err="1"/>
              <a:t>инвестицията</a:t>
            </a:r>
            <a:r>
              <a:rPr lang="en-US" sz="1200" dirty="0"/>
              <a:t> </a:t>
            </a:r>
            <a:r>
              <a:rPr lang="en-US" sz="1200" dirty="0" err="1"/>
              <a:t>съгласно</a:t>
            </a:r>
            <a:r>
              <a:rPr lang="en-US" sz="1200" dirty="0"/>
              <a:t> </a:t>
            </a:r>
            <a:r>
              <a:rPr lang="en-US" sz="1200" dirty="0" err="1"/>
              <a:t>българското</a:t>
            </a:r>
            <a:r>
              <a:rPr lang="en-US" sz="1200" dirty="0"/>
              <a:t> </a:t>
            </a:r>
            <a:r>
              <a:rPr lang="en-US" sz="1200" dirty="0" err="1"/>
              <a:t>законодателство</a:t>
            </a:r>
            <a:r>
              <a:rPr lang="en-US" sz="1200" dirty="0"/>
              <a:t>, </a:t>
            </a:r>
            <a:r>
              <a:rPr lang="en-US" sz="1200" dirty="0" err="1"/>
              <a:t>се</a:t>
            </a:r>
            <a:r>
              <a:rPr lang="en-US" sz="1200" dirty="0"/>
              <a:t> </a:t>
            </a:r>
            <a:r>
              <a:rPr lang="en-US" sz="1200" dirty="0" err="1"/>
              <a:t>подпомагат</a:t>
            </a:r>
            <a:r>
              <a:rPr lang="en-US" sz="1200" dirty="0"/>
              <a:t> </a:t>
            </a:r>
            <a:r>
              <a:rPr lang="en-US" sz="1200" dirty="0" err="1"/>
              <a:t>само</a:t>
            </a:r>
            <a:r>
              <a:rPr lang="en-US" sz="1200" dirty="0"/>
              <a:t> </a:t>
            </a:r>
            <a:r>
              <a:rPr lang="en-US" sz="1200" dirty="0" err="1"/>
              <a:t>ако</a:t>
            </a:r>
            <a:r>
              <a:rPr lang="en-US" sz="1200" dirty="0"/>
              <a:t> </a:t>
            </a:r>
            <a:r>
              <a:rPr lang="en-US" sz="1200" dirty="0" err="1"/>
              <a:t>са</a:t>
            </a:r>
            <a:r>
              <a:rPr lang="en-US" sz="1200" dirty="0"/>
              <a:t> </a:t>
            </a:r>
            <a:r>
              <a:rPr lang="en-US" sz="1200" dirty="0" err="1"/>
              <a:t>представени</a:t>
            </a:r>
            <a:r>
              <a:rPr lang="en-US" sz="1200" dirty="0"/>
              <a:t> </a:t>
            </a:r>
            <a:r>
              <a:rPr lang="en-US" sz="1200" dirty="0" err="1"/>
              <a:t>съответните</a:t>
            </a:r>
            <a:r>
              <a:rPr lang="en-US" sz="1200" dirty="0"/>
              <a:t> </a:t>
            </a:r>
            <a:r>
              <a:rPr lang="en-US" sz="1200" dirty="0" err="1"/>
              <a:t>лицензи</a:t>
            </a:r>
            <a:r>
              <a:rPr lang="en-US" sz="1200" dirty="0"/>
              <a:t>, </a:t>
            </a:r>
            <a:r>
              <a:rPr lang="en-US" sz="1200" dirty="0" err="1"/>
              <a:t>разрешения</a:t>
            </a:r>
            <a:r>
              <a:rPr lang="en-US" sz="1200" dirty="0"/>
              <a:t> и/</a:t>
            </a:r>
            <a:r>
              <a:rPr lang="en-US" sz="1200" dirty="0" err="1"/>
              <a:t>или</a:t>
            </a:r>
            <a:r>
              <a:rPr lang="en-US" sz="1200" dirty="0"/>
              <a:t> </a:t>
            </a:r>
            <a:r>
              <a:rPr lang="en-US" sz="1200" dirty="0" err="1"/>
              <a:t>документ</a:t>
            </a:r>
            <a:r>
              <a:rPr lang="en-US" sz="1200" dirty="0"/>
              <a:t>, </a:t>
            </a:r>
            <a:r>
              <a:rPr lang="en-US" sz="1200" dirty="0" err="1"/>
              <a:t>удостоверяващ</a:t>
            </a:r>
            <a:r>
              <a:rPr lang="en-US" sz="1200" dirty="0"/>
              <a:t> </a:t>
            </a:r>
            <a:r>
              <a:rPr lang="en-US" sz="1200" dirty="0" err="1"/>
              <a:t>регистрацията</a:t>
            </a:r>
            <a:r>
              <a:rPr lang="en-US" sz="1200" dirty="0"/>
              <a:t>. </a:t>
            </a:r>
          </a:p>
          <a:p>
            <a:endParaRPr lang="en-US" dirty="0" smtClean="0"/>
          </a:p>
          <a:p>
            <a:endParaRPr lang="en-US" dirty="0" smtClean="0"/>
          </a:p>
        </p:txBody>
      </p:sp>
    </p:spTree>
    <p:extLst>
      <p:ext uri="{BB962C8B-B14F-4D97-AF65-F5344CB8AC3E}">
        <p14:creationId xmlns:p14="http://schemas.microsoft.com/office/powerpoint/2010/main" val="38307741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Условия</a:t>
            </a:r>
            <a:r>
              <a:rPr lang="en-US" sz="1800" b="1" dirty="0">
                <a:effectLst/>
              </a:rPr>
              <a:t> </a:t>
            </a:r>
            <a:r>
              <a:rPr lang="en-US" sz="1800" b="1" dirty="0" err="1">
                <a:effectLst/>
              </a:rPr>
              <a:t>за</a:t>
            </a:r>
            <a:r>
              <a:rPr lang="en-US" sz="1800" b="1" dirty="0">
                <a:effectLst/>
              </a:rPr>
              <a:t> </a:t>
            </a:r>
            <a:r>
              <a:rPr lang="en-US" sz="1800" b="1" dirty="0" err="1">
                <a:effectLst/>
              </a:rPr>
              <a:t>допустимост</a:t>
            </a:r>
            <a:r>
              <a:rPr lang="en-US" sz="1800" b="1" dirty="0">
                <a:effectLst/>
              </a:rPr>
              <a:t> </a:t>
            </a:r>
            <a:r>
              <a:rPr lang="en-US" sz="1800" b="1" dirty="0" err="1">
                <a:effectLst/>
              </a:rPr>
              <a:t>на</a:t>
            </a:r>
            <a:r>
              <a:rPr lang="en-US" sz="1800" b="1" dirty="0">
                <a:effectLst/>
              </a:rPr>
              <a:t> </a:t>
            </a:r>
            <a:r>
              <a:rPr lang="en-US" sz="1800" b="1" dirty="0" err="1">
                <a:effectLst/>
              </a:rPr>
              <a:t>дейностите</a:t>
            </a:r>
            <a:r>
              <a:rPr lang="en-US" sz="1800" b="1" dirty="0">
                <a:effectLst/>
              </a:rPr>
              <a:t>:</a:t>
            </a:r>
            <a:r>
              <a:rPr lang="en-US" sz="1800" dirty="0">
                <a:effectLst/>
              </a:rPr>
              <a:t/>
            </a:r>
            <a:br>
              <a:rPr lang="en-US" sz="1800" dirty="0">
                <a:effectLst/>
              </a:rPr>
            </a:b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lvl="0">
              <a:buFont typeface="Wingdings" panose="05000000000000000000" pitchFamily="2" charset="2"/>
              <a:buChar char="Ø"/>
            </a:pPr>
            <a:r>
              <a:rPr lang="en-US" sz="1200" dirty="0" err="1"/>
              <a:t>За</a:t>
            </a:r>
            <a:r>
              <a:rPr lang="en-US" sz="1200" dirty="0"/>
              <a:t> </a:t>
            </a:r>
            <a:r>
              <a:rPr lang="en-US" sz="1200" dirty="0" err="1"/>
              <a:t>проекти</a:t>
            </a:r>
            <a:r>
              <a:rPr lang="en-US" sz="1200" dirty="0"/>
              <a:t>, </a:t>
            </a:r>
            <a:r>
              <a:rPr lang="en-US" sz="1200" dirty="0" err="1"/>
              <a:t>включващи</a:t>
            </a:r>
            <a:r>
              <a:rPr lang="en-US" sz="1200" dirty="0"/>
              <a:t> </a:t>
            </a:r>
            <a:r>
              <a:rPr lang="en-US" sz="1200" dirty="0" err="1"/>
              <a:t>инвестиции</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енергия</a:t>
            </a:r>
            <a:r>
              <a:rPr lang="en-US" sz="1200" dirty="0"/>
              <a:t> </a:t>
            </a:r>
            <a:r>
              <a:rPr lang="en-US" sz="1200" dirty="0" err="1"/>
              <a:t>от</a:t>
            </a:r>
            <a:r>
              <a:rPr lang="en-US" sz="1200" dirty="0"/>
              <a:t> </a:t>
            </a:r>
            <a:r>
              <a:rPr lang="en-US" sz="1200" dirty="0" err="1"/>
              <a:t>възобновяеми</a:t>
            </a:r>
            <a:r>
              <a:rPr lang="en-US" sz="1200" dirty="0"/>
              <a:t> </a:t>
            </a:r>
            <a:r>
              <a:rPr lang="en-US" sz="1200" dirty="0" err="1"/>
              <a:t>енергийни</a:t>
            </a:r>
            <a:r>
              <a:rPr lang="en-US" sz="1200" dirty="0"/>
              <a:t> </a:t>
            </a:r>
            <a:r>
              <a:rPr lang="en-US" sz="1200" dirty="0" err="1"/>
              <a:t>източници</a:t>
            </a:r>
            <a:r>
              <a:rPr lang="en-US" sz="1200" dirty="0"/>
              <a:t>, </a:t>
            </a:r>
            <a:r>
              <a:rPr lang="en-US" sz="1200" dirty="0" err="1"/>
              <a:t>кандидатът</a:t>
            </a:r>
            <a:r>
              <a:rPr lang="en-US" sz="1200" dirty="0"/>
              <a:t> </a:t>
            </a:r>
            <a:r>
              <a:rPr lang="en-US" sz="1200" dirty="0" err="1"/>
              <a:t>представя</a:t>
            </a:r>
            <a:r>
              <a:rPr lang="en-US" sz="1200" dirty="0"/>
              <a:t> </a:t>
            </a:r>
            <a:r>
              <a:rPr lang="en-US" sz="1200" dirty="0" err="1"/>
              <a:t>Одобрен</a:t>
            </a:r>
            <a:r>
              <a:rPr lang="en-US" sz="1200" dirty="0"/>
              <a:t> </a:t>
            </a:r>
            <a:r>
              <a:rPr lang="en-US" sz="1200" dirty="0" err="1"/>
              <a:t>технически</a:t>
            </a:r>
            <a:r>
              <a:rPr lang="en-US" sz="1200" dirty="0"/>
              <a:t>/ </a:t>
            </a:r>
            <a:r>
              <a:rPr lang="en-US" sz="1200" dirty="0" err="1"/>
              <a:t>технологичен</a:t>
            </a:r>
            <a:r>
              <a:rPr lang="en-US" sz="1200" dirty="0"/>
              <a:t> </a:t>
            </a:r>
            <a:r>
              <a:rPr lang="en-US" sz="1200" dirty="0" err="1"/>
              <a:t>проект</a:t>
            </a:r>
            <a:r>
              <a:rPr lang="en-US" sz="1200" dirty="0"/>
              <a:t>, </a:t>
            </a:r>
            <a:r>
              <a:rPr lang="en-US" sz="1200" dirty="0" err="1"/>
              <a:t>придружен</a:t>
            </a:r>
            <a:r>
              <a:rPr lang="en-US" sz="1200" dirty="0"/>
              <a:t> </a:t>
            </a:r>
            <a:r>
              <a:rPr lang="en-US" sz="1200" dirty="0" err="1"/>
              <a:t>от</a:t>
            </a:r>
            <a:r>
              <a:rPr lang="en-US" sz="1200" dirty="0"/>
              <a:t> </a:t>
            </a:r>
            <a:r>
              <a:rPr lang="en-US" sz="1200" dirty="0" err="1"/>
              <a:t>предпроектно</a:t>
            </a:r>
            <a:r>
              <a:rPr lang="en-US" sz="1200" dirty="0"/>
              <a:t> </a:t>
            </a:r>
            <a:r>
              <a:rPr lang="en-US" sz="1200" dirty="0" err="1"/>
              <a:t>проучване</a:t>
            </a:r>
            <a:r>
              <a:rPr lang="en-US" sz="1200" dirty="0"/>
              <a:t>, </a:t>
            </a:r>
            <a:r>
              <a:rPr lang="en-US" sz="1200" dirty="0" err="1"/>
              <a:t>изготвен</a:t>
            </a:r>
            <a:r>
              <a:rPr lang="en-US" sz="1200" dirty="0"/>
              <a:t> и </a:t>
            </a:r>
            <a:r>
              <a:rPr lang="en-US" sz="1200" dirty="0" err="1"/>
              <a:t>съгласуван</a:t>
            </a:r>
            <a:r>
              <a:rPr lang="en-US" sz="1200" dirty="0"/>
              <a:t> </a:t>
            </a:r>
            <a:r>
              <a:rPr lang="en-US" sz="1200" dirty="0" err="1"/>
              <a:t>от</a:t>
            </a:r>
            <a:r>
              <a:rPr lang="en-US" sz="1200" dirty="0"/>
              <a:t> </a:t>
            </a:r>
            <a:r>
              <a:rPr lang="en-US" sz="1200" dirty="0" err="1"/>
              <a:t>правоспособно</a:t>
            </a:r>
            <a:r>
              <a:rPr lang="en-US" sz="1200" dirty="0"/>
              <a:t> </a:t>
            </a:r>
            <a:r>
              <a:rPr lang="en-US" sz="1200" dirty="0" err="1"/>
              <a:t>лице</a:t>
            </a:r>
            <a:r>
              <a:rPr lang="en-US" sz="1200" dirty="0"/>
              <a:t>. </a:t>
            </a:r>
          </a:p>
          <a:p>
            <a:pPr lvl="0">
              <a:buFont typeface="Wingdings" panose="05000000000000000000" pitchFamily="2" charset="2"/>
              <a:buChar char="Ø"/>
            </a:pPr>
            <a:r>
              <a:rPr lang="en-US" sz="1200" dirty="0" err="1"/>
              <a:t>Финансова</a:t>
            </a:r>
            <a:r>
              <a:rPr lang="en-US" sz="1200" dirty="0"/>
              <a:t> </a:t>
            </a:r>
            <a:r>
              <a:rPr lang="en-US" sz="1200" dirty="0" err="1"/>
              <a:t>помощ</a:t>
            </a:r>
            <a:r>
              <a:rPr lang="en-US" sz="1200" dirty="0"/>
              <a:t> </a:t>
            </a:r>
            <a:r>
              <a:rPr lang="en-US" sz="1200" dirty="0" err="1"/>
              <a:t>се</a:t>
            </a:r>
            <a:r>
              <a:rPr lang="en-US" sz="1200" dirty="0"/>
              <a:t> </a:t>
            </a:r>
            <a:r>
              <a:rPr lang="en-US" sz="1200" dirty="0" err="1"/>
              <a:t>предоставя</a:t>
            </a:r>
            <a:r>
              <a:rPr lang="en-US" sz="1200" dirty="0"/>
              <a:t> </a:t>
            </a:r>
            <a:r>
              <a:rPr lang="en-US" sz="1200" dirty="0" err="1"/>
              <a:t>за</a:t>
            </a:r>
            <a:r>
              <a:rPr lang="en-US" sz="1200" dirty="0"/>
              <a:t> </a:t>
            </a:r>
            <a:r>
              <a:rPr lang="en-US" sz="1200" dirty="0" err="1"/>
              <a:t>инвестиции</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енергия</a:t>
            </a:r>
            <a:r>
              <a:rPr lang="en-US" sz="1200" dirty="0"/>
              <a:t> </a:t>
            </a:r>
            <a:r>
              <a:rPr lang="en-US" sz="1200" dirty="0" err="1"/>
              <a:t>от</a:t>
            </a:r>
            <a:r>
              <a:rPr lang="en-US" sz="1200" dirty="0"/>
              <a:t> </a:t>
            </a:r>
            <a:r>
              <a:rPr lang="en-US" sz="1200" dirty="0" err="1"/>
              <a:t>възобновяеми</a:t>
            </a:r>
            <a:r>
              <a:rPr lang="en-US" sz="1200" dirty="0"/>
              <a:t> </a:t>
            </a:r>
            <a:r>
              <a:rPr lang="en-US" sz="1200" dirty="0" err="1"/>
              <a:t>енергийни</a:t>
            </a:r>
            <a:r>
              <a:rPr lang="en-US" sz="1200" dirty="0"/>
              <a:t> </a:t>
            </a:r>
            <a:r>
              <a:rPr lang="en-US" sz="1200" dirty="0" err="1"/>
              <a:t>източници</a:t>
            </a:r>
            <a:r>
              <a:rPr lang="en-US" sz="1200" dirty="0"/>
              <a:t>, </a:t>
            </a:r>
            <a:r>
              <a:rPr lang="en-US" sz="1200" dirty="0" err="1"/>
              <a:t>включително</a:t>
            </a:r>
            <a:r>
              <a:rPr lang="en-US" sz="1200" dirty="0"/>
              <a:t> </a:t>
            </a:r>
            <a:r>
              <a:rPr lang="en-US" sz="1200" dirty="0" err="1"/>
              <a:t>проекти</a:t>
            </a:r>
            <a:r>
              <a:rPr lang="en-US" sz="1200" dirty="0"/>
              <a:t> с </a:t>
            </a:r>
            <a:r>
              <a:rPr lang="en-US" sz="1200" dirty="0" err="1"/>
              <a:t>инвестиции</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електрическа</a:t>
            </a:r>
            <a:r>
              <a:rPr lang="en-US" sz="1200" dirty="0"/>
              <a:t> и/</a:t>
            </a:r>
            <a:r>
              <a:rPr lang="en-US" sz="1200" dirty="0" err="1"/>
              <a:t>или</a:t>
            </a:r>
            <a:r>
              <a:rPr lang="en-US" sz="1200" dirty="0"/>
              <a:t> </a:t>
            </a:r>
            <a:r>
              <a:rPr lang="en-US" sz="1200" dirty="0" err="1"/>
              <a:t>топлинна</a:t>
            </a:r>
            <a:r>
              <a:rPr lang="en-US" sz="1200" dirty="0"/>
              <a:t> </a:t>
            </a:r>
            <a:r>
              <a:rPr lang="en-US" sz="1200" dirty="0" err="1"/>
              <a:t>енергия</a:t>
            </a:r>
            <a:r>
              <a:rPr lang="en-US" sz="1200" dirty="0"/>
              <a:t> </a:t>
            </a:r>
            <a:r>
              <a:rPr lang="en-US" sz="1200" dirty="0" err="1"/>
              <a:t>или</a:t>
            </a:r>
            <a:r>
              <a:rPr lang="en-US" sz="1200" dirty="0"/>
              <a:t> </a:t>
            </a:r>
            <a:r>
              <a:rPr lang="en-US" sz="1200" dirty="0" err="1"/>
              <a:t>енергия</a:t>
            </a:r>
            <a:r>
              <a:rPr lang="en-US" sz="1200" dirty="0"/>
              <a:t> </a:t>
            </a:r>
            <a:r>
              <a:rPr lang="en-US" sz="1200" dirty="0" err="1"/>
              <a:t>за</a:t>
            </a:r>
            <a:r>
              <a:rPr lang="en-US" sz="1200" dirty="0"/>
              <a:t> </a:t>
            </a:r>
            <a:r>
              <a:rPr lang="en-US" sz="1200" dirty="0" err="1"/>
              <a:t>охлаждане</a:t>
            </a:r>
            <a:r>
              <a:rPr lang="en-US" sz="1200" dirty="0"/>
              <a:t> и/</a:t>
            </a:r>
            <a:r>
              <a:rPr lang="en-US" sz="1200" dirty="0" err="1"/>
              <a:t>или</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биогорива</a:t>
            </a:r>
            <a:r>
              <a:rPr lang="en-US" sz="1200" dirty="0"/>
              <a:t> и </a:t>
            </a:r>
            <a:r>
              <a:rPr lang="en-US" sz="1200" dirty="0" err="1"/>
              <a:t>течни</a:t>
            </a:r>
            <a:r>
              <a:rPr lang="en-US" sz="1200" dirty="0"/>
              <a:t> </a:t>
            </a:r>
            <a:r>
              <a:rPr lang="en-US" sz="1200" dirty="0" err="1"/>
              <a:t>горива</a:t>
            </a:r>
            <a:r>
              <a:rPr lang="en-US" sz="1200" dirty="0"/>
              <a:t> </a:t>
            </a:r>
            <a:r>
              <a:rPr lang="en-US" sz="1200" dirty="0" err="1"/>
              <a:t>от</a:t>
            </a:r>
            <a:r>
              <a:rPr lang="en-US" sz="1200" dirty="0"/>
              <a:t> </a:t>
            </a:r>
            <a:r>
              <a:rPr lang="en-US" sz="1200" dirty="0" err="1"/>
              <a:t>биомаса</a:t>
            </a:r>
            <a:r>
              <a:rPr lang="en-US" sz="1200" dirty="0"/>
              <a:t>. </a:t>
            </a:r>
          </a:p>
          <a:p>
            <a:pPr lvl="0">
              <a:buFont typeface="Wingdings" panose="05000000000000000000" pitchFamily="2" charset="2"/>
              <a:buChar char="Ø"/>
            </a:pPr>
            <a:r>
              <a:rPr lang="en-US" sz="1200" dirty="0" err="1"/>
              <a:t>Инвестициите</a:t>
            </a:r>
            <a:r>
              <a:rPr lang="en-US" sz="1200" dirty="0"/>
              <a:t> </a:t>
            </a:r>
            <a:r>
              <a:rPr lang="en-US" sz="1200" dirty="0" err="1"/>
              <a:t>по</a:t>
            </a:r>
            <a:r>
              <a:rPr lang="en-US" sz="1200" dirty="0"/>
              <a:t> т.15. </a:t>
            </a:r>
            <a:r>
              <a:rPr lang="en-US" sz="1200" dirty="0" err="1"/>
              <a:t>се</a:t>
            </a:r>
            <a:r>
              <a:rPr lang="en-US" sz="1200" dirty="0"/>
              <a:t> </a:t>
            </a:r>
            <a:r>
              <a:rPr lang="en-US" sz="1200" dirty="0" err="1"/>
              <a:t>подпомагат</a:t>
            </a:r>
            <a:r>
              <a:rPr lang="en-US" sz="1200" dirty="0"/>
              <a:t>, </a:t>
            </a:r>
            <a:r>
              <a:rPr lang="en-US" sz="1200" dirty="0" err="1"/>
              <a:t>ако</a:t>
            </a:r>
            <a:r>
              <a:rPr lang="en-US" sz="1200" dirty="0"/>
              <a:t> </a:t>
            </a:r>
            <a:r>
              <a:rPr lang="en-US" sz="1200" dirty="0" err="1"/>
              <a:t>са</a:t>
            </a:r>
            <a:r>
              <a:rPr lang="en-US" sz="1200" dirty="0"/>
              <a:t> </a:t>
            </a:r>
            <a:r>
              <a:rPr lang="en-US" sz="1200" dirty="0" err="1"/>
              <a:t>за</a:t>
            </a:r>
            <a:r>
              <a:rPr lang="en-US" sz="1200" dirty="0"/>
              <a:t> </a:t>
            </a:r>
            <a:r>
              <a:rPr lang="en-US" sz="1200" dirty="0" err="1"/>
              <a:t>собствено</a:t>
            </a:r>
            <a:r>
              <a:rPr lang="en-US" sz="1200" dirty="0"/>
              <a:t> </a:t>
            </a:r>
            <a:r>
              <a:rPr lang="en-US" sz="1200" dirty="0" err="1"/>
              <a:t>потребление</a:t>
            </a:r>
            <a:r>
              <a:rPr lang="en-US" sz="1200" dirty="0"/>
              <a:t> и </a:t>
            </a:r>
            <a:r>
              <a:rPr lang="en-US" sz="1200" dirty="0" err="1"/>
              <a:t>същите</a:t>
            </a:r>
            <a:r>
              <a:rPr lang="en-US" sz="1200" dirty="0"/>
              <a:t> </a:t>
            </a:r>
            <a:r>
              <a:rPr lang="en-US" sz="1200" dirty="0" err="1"/>
              <a:t>не</a:t>
            </a:r>
            <a:r>
              <a:rPr lang="en-US" sz="1200" dirty="0"/>
              <a:t> </a:t>
            </a:r>
            <a:r>
              <a:rPr lang="en-US" sz="1200" dirty="0" err="1"/>
              <a:t>надхвърлят</a:t>
            </a:r>
            <a:r>
              <a:rPr lang="en-US" sz="1200" dirty="0"/>
              <a:t> </a:t>
            </a:r>
            <a:r>
              <a:rPr lang="en-US" sz="1200" dirty="0" err="1"/>
              <a:t>необходимото</a:t>
            </a:r>
            <a:r>
              <a:rPr lang="en-US" sz="1200" dirty="0"/>
              <a:t> </a:t>
            </a:r>
            <a:r>
              <a:rPr lang="en-US" sz="1200" dirty="0" err="1"/>
              <a:t>количество</a:t>
            </a:r>
            <a:r>
              <a:rPr lang="en-US" sz="1200" dirty="0"/>
              <a:t> </a:t>
            </a:r>
            <a:r>
              <a:rPr lang="en-US" sz="1200" dirty="0" err="1"/>
              <a:t>енергия</a:t>
            </a:r>
            <a:r>
              <a:rPr lang="en-US" sz="1200" dirty="0"/>
              <a:t> </a:t>
            </a:r>
            <a:r>
              <a:rPr lang="en-US" sz="1200" dirty="0" err="1"/>
              <a:t>за</a:t>
            </a:r>
            <a:r>
              <a:rPr lang="en-US" sz="1200" dirty="0"/>
              <a:t> </a:t>
            </a:r>
            <a:r>
              <a:rPr lang="en-US" sz="1200" dirty="0" err="1"/>
              <a:t>покриване</a:t>
            </a:r>
            <a:r>
              <a:rPr lang="en-US" sz="1200" dirty="0"/>
              <a:t> </a:t>
            </a:r>
            <a:r>
              <a:rPr lang="en-US" sz="1200" dirty="0" err="1"/>
              <a:t>нуждите</a:t>
            </a:r>
            <a:r>
              <a:rPr lang="en-US" sz="1200" dirty="0"/>
              <a:t> </a:t>
            </a:r>
            <a:r>
              <a:rPr lang="en-US" sz="1200" dirty="0" err="1"/>
              <a:t>на</a:t>
            </a:r>
            <a:r>
              <a:rPr lang="en-US" sz="1200" dirty="0"/>
              <a:t> </a:t>
            </a:r>
            <a:r>
              <a:rPr lang="en-US" sz="1200" dirty="0" err="1"/>
              <a:t>земеделските</a:t>
            </a:r>
            <a:r>
              <a:rPr lang="en-US" sz="1200" dirty="0"/>
              <a:t> </a:t>
            </a:r>
            <a:r>
              <a:rPr lang="en-US" sz="1200" dirty="0" err="1"/>
              <a:t>стопанства</a:t>
            </a:r>
            <a:r>
              <a:rPr lang="en-US" sz="1200" dirty="0"/>
              <a:t>. </a:t>
            </a:r>
          </a:p>
          <a:p>
            <a:pPr lvl="0">
              <a:buFont typeface="Wingdings" panose="05000000000000000000" pitchFamily="2" charset="2"/>
              <a:buChar char="Ø"/>
            </a:pPr>
            <a:r>
              <a:rPr lang="en-US" sz="1200" dirty="0" err="1"/>
              <a:t>Капацитетът</a:t>
            </a:r>
            <a:r>
              <a:rPr lang="en-US" sz="1200" dirty="0"/>
              <a:t> </a:t>
            </a:r>
            <a:r>
              <a:rPr lang="en-US" sz="1200" dirty="0" err="1"/>
              <a:t>на</a:t>
            </a:r>
            <a:r>
              <a:rPr lang="en-US" sz="1200" dirty="0"/>
              <a:t> </a:t>
            </a:r>
            <a:r>
              <a:rPr lang="en-US" sz="1200" dirty="0" err="1"/>
              <a:t>инсталациите</a:t>
            </a:r>
            <a:r>
              <a:rPr lang="en-US" sz="1200" dirty="0"/>
              <a:t> </a:t>
            </a:r>
            <a:r>
              <a:rPr lang="en-US" sz="1200" dirty="0" err="1"/>
              <a:t>не</a:t>
            </a:r>
            <a:r>
              <a:rPr lang="en-US" sz="1200" dirty="0"/>
              <a:t> </a:t>
            </a:r>
            <a:r>
              <a:rPr lang="en-US" sz="1200" dirty="0" err="1"/>
              <a:t>трябва</a:t>
            </a:r>
            <a:r>
              <a:rPr lang="en-US" sz="1200" dirty="0"/>
              <a:t> </a:t>
            </a:r>
            <a:r>
              <a:rPr lang="en-US" sz="1200" dirty="0" err="1"/>
              <a:t>да</a:t>
            </a:r>
            <a:r>
              <a:rPr lang="en-US" sz="1200" dirty="0"/>
              <a:t> </a:t>
            </a:r>
            <a:r>
              <a:rPr lang="en-US" sz="1200" dirty="0" err="1"/>
              <a:t>надвишава</a:t>
            </a:r>
            <a:r>
              <a:rPr lang="en-US" sz="1200" dirty="0"/>
              <a:t> </a:t>
            </a:r>
            <a:r>
              <a:rPr lang="en-US" sz="1200" dirty="0" err="1"/>
              <a:t>мощност</a:t>
            </a:r>
            <a:r>
              <a:rPr lang="en-US" sz="1200" dirty="0"/>
              <a:t> </a:t>
            </a:r>
            <a:r>
              <a:rPr lang="en-US" sz="1200" dirty="0" err="1"/>
              <a:t>от</a:t>
            </a:r>
            <a:r>
              <a:rPr lang="en-US" sz="1200" dirty="0"/>
              <a:t> 1 </a:t>
            </a:r>
            <a:r>
              <a:rPr lang="en-US" sz="1200" dirty="0" err="1"/>
              <a:t>мегават</a:t>
            </a:r>
            <a:r>
              <a:rPr lang="en-US" sz="1200" dirty="0"/>
              <a:t>.  </a:t>
            </a:r>
          </a:p>
          <a:p>
            <a:pPr lvl="0">
              <a:buFont typeface="Wingdings" panose="05000000000000000000" pitchFamily="2" charset="2"/>
              <a:buChar char="Ø"/>
            </a:pPr>
            <a:r>
              <a:rPr lang="en-US" sz="1200" dirty="0" err="1"/>
              <a:t>При</a:t>
            </a:r>
            <a:r>
              <a:rPr lang="en-US" sz="1200" dirty="0"/>
              <a:t> </a:t>
            </a:r>
            <a:r>
              <a:rPr lang="en-US" sz="1200" dirty="0" err="1"/>
              <a:t>комбинирано</a:t>
            </a:r>
            <a:r>
              <a:rPr lang="en-US" sz="1200" dirty="0"/>
              <a:t> </a:t>
            </a:r>
            <a:r>
              <a:rPr lang="en-US" sz="1200" dirty="0" err="1"/>
              <a:t>топло</a:t>
            </a:r>
            <a:r>
              <a:rPr lang="en-US" sz="1200" dirty="0"/>
              <a:t>- и </a:t>
            </a:r>
            <a:r>
              <a:rPr lang="en-US" sz="1200" dirty="0" err="1"/>
              <a:t>електропроизводство</a:t>
            </a:r>
            <a:r>
              <a:rPr lang="en-US" sz="1200" dirty="0"/>
              <a:t>, </a:t>
            </a:r>
            <a:r>
              <a:rPr lang="en-US" sz="1200" dirty="0" err="1"/>
              <a:t>капацитетът</a:t>
            </a:r>
            <a:r>
              <a:rPr lang="en-US" sz="1200" dirty="0"/>
              <a:t> </a:t>
            </a:r>
            <a:r>
              <a:rPr lang="en-US" sz="1200" dirty="0" err="1"/>
              <a:t>на</a:t>
            </a:r>
            <a:r>
              <a:rPr lang="en-US" sz="1200" dirty="0"/>
              <a:t> </a:t>
            </a:r>
            <a:r>
              <a:rPr lang="en-US" sz="1200" dirty="0" err="1"/>
              <a:t>инсталацията</a:t>
            </a:r>
            <a:r>
              <a:rPr lang="en-US" sz="1200" dirty="0"/>
              <a:t> </a:t>
            </a:r>
            <a:r>
              <a:rPr lang="en-US" sz="1200" dirty="0" err="1"/>
              <a:t>трябва</a:t>
            </a:r>
            <a:r>
              <a:rPr lang="en-US" sz="1200" dirty="0"/>
              <a:t> </a:t>
            </a:r>
            <a:r>
              <a:rPr lang="en-US" sz="1200" dirty="0" err="1"/>
              <a:t>да</a:t>
            </a:r>
            <a:r>
              <a:rPr lang="en-US" sz="1200" dirty="0"/>
              <a:t> </a:t>
            </a:r>
            <a:r>
              <a:rPr lang="en-US" sz="1200" dirty="0" err="1"/>
              <a:t>съответства</a:t>
            </a:r>
            <a:r>
              <a:rPr lang="en-US" sz="1200" dirty="0"/>
              <a:t> </a:t>
            </a:r>
            <a:r>
              <a:rPr lang="en-US" sz="1200" dirty="0" err="1"/>
              <a:t>на</a:t>
            </a:r>
            <a:r>
              <a:rPr lang="en-US" sz="1200" dirty="0"/>
              <a:t> </a:t>
            </a:r>
            <a:r>
              <a:rPr lang="en-US" sz="1200" dirty="0" err="1"/>
              <a:t>необходимата</a:t>
            </a:r>
            <a:r>
              <a:rPr lang="en-US" sz="1200" dirty="0"/>
              <a:t> </a:t>
            </a:r>
            <a:r>
              <a:rPr lang="en-US" sz="1200" dirty="0" err="1"/>
              <a:t>за</a:t>
            </a:r>
            <a:r>
              <a:rPr lang="en-US" sz="1200" dirty="0"/>
              <a:t> </a:t>
            </a:r>
            <a:r>
              <a:rPr lang="en-US" sz="1200" dirty="0" err="1"/>
              <a:t>дейностите</a:t>
            </a:r>
            <a:r>
              <a:rPr lang="en-US" sz="1200" dirty="0"/>
              <a:t> </a:t>
            </a:r>
            <a:r>
              <a:rPr lang="en-US" sz="1200" dirty="0" err="1"/>
              <a:t>на</a:t>
            </a:r>
            <a:r>
              <a:rPr lang="en-US" sz="1200" dirty="0"/>
              <a:t> </a:t>
            </a:r>
            <a:r>
              <a:rPr lang="en-US" sz="1200" dirty="0" err="1"/>
              <a:t>земеделското</a:t>
            </a:r>
            <a:r>
              <a:rPr lang="en-US" sz="1200" dirty="0"/>
              <a:t> </a:t>
            </a:r>
            <a:r>
              <a:rPr lang="en-US" sz="1200" dirty="0" err="1"/>
              <a:t>стопанство</a:t>
            </a:r>
            <a:r>
              <a:rPr lang="en-US" sz="1200" dirty="0"/>
              <a:t> </a:t>
            </a:r>
            <a:r>
              <a:rPr lang="en-US" sz="1200" dirty="0" err="1"/>
              <a:t>полезна</a:t>
            </a:r>
            <a:r>
              <a:rPr lang="en-US" sz="1200" dirty="0"/>
              <a:t> </a:t>
            </a:r>
            <a:r>
              <a:rPr lang="en-US" sz="1200" dirty="0" err="1"/>
              <a:t>топло</a:t>
            </a:r>
            <a:r>
              <a:rPr lang="en-US" sz="1200" dirty="0"/>
              <a:t>- </a:t>
            </a:r>
            <a:r>
              <a:rPr lang="en-US" sz="1200" dirty="0" err="1"/>
              <a:t>енергия</a:t>
            </a:r>
            <a:r>
              <a:rPr lang="en-US" sz="1200" dirty="0"/>
              <a:t>. </a:t>
            </a:r>
          </a:p>
          <a:p>
            <a:pPr lvl="0">
              <a:buFont typeface="Wingdings" panose="05000000000000000000" pitchFamily="2" charset="2"/>
              <a:buChar char="Ø"/>
            </a:pPr>
            <a:r>
              <a:rPr lang="en-US" sz="1200" dirty="0" err="1"/>
              <a:t>При</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електроенергия</a:t>
            </a:r>
            <a:r>
              <a:rPr lang="en-US" sz="1200" dirty="0"/>
              <a:t> </a:t>
            </a:r>
            <a:r>
              <a:rPr lang="en-US" sz="1200" dirty="0" err="1"/>
              <a:t>от</a:t>
            </a:r>
            <a:r>
              <a:rPr lang="en-US" sz="1200" dirty="0"/>
              <a:t> </a:t>
            </a:r>
            <a:r>
              <a:rPr lang="en-US" sz="1200" dirty="0" err="1"/>
              <a:t>биомаса</a:t>
            </a:r>
            <a:r>
              <a:rPr lang="en-US" sz="1200" dirty="0"/>
              <a:t> </a:t>
            </a:r>
            <a:r>
              <a:rPr lang="en-US" sz="1200" dirty="0" err="1"/>
              <a:t>инсталациите</a:t>
            </a:r>
            <a:r>
              <a:rPr lang="en-US" sz="1200" dirty="0"/>
              <a:t> </a:t>
            </a:r>
            <a:r>
              <a:rPr lang="en-US" sz="1200" dirty="0" err="1"/>
              <a:t>трябва</a:t>
            </a:r>
            <a:r>
              <a:rPr lang="en-US" sz="1200" dirty="0"/>
              <a:t> </a:t>
            </a:r>
            <a:r>
              <a:rPr lang="en-US" sz="1200" dirty="0" err="1"/>
              <a:t>да</a:t>
            </a:r>
            <a:r>
              <a:rPr lang="en-US" sz="1200" dirty="0"/>
              <a:t> </a:t>
            </a:r>
            <a:r>
              <a:rPr lang="en-US" sz="1200" dirty="0" err="1"/>
              <a:t>произвеждат</a:t>
            </a:r>
            <a:r>
              <a:rPr lang="en-US" sz="1200" dirty="0"/>
              <a:t> </a:t>
            </a:r>
            <a:r>
              <a:rPr lang="en-US" sz="1200" dirty="0" err="1"/>
              <a:t>най-малко</a:t>
            </a:r>
            <a:r>
              <a:rPr lang="en-US" sz="1200" dirty="0"/>
              <a:t> 10 </a:t>
            </a:r>
            <a:r>
              <a:rPr lang="en-US" sz="1200" dirty="0" err="1"/>
              <a:t>на</a:t>
            </a:r>
            <a:r>
              <a:rPr lang="en-US" sz="1200" dirty="0"/>
              <a:t> </a:t>
            </a:r>
            <a:r>
              <a:rPr lang="en-US" sz="1200" dirty="0" err="1"/>
              <a:t>сто</a:t>
            </a:r>
            <a:r>
              <a:rPr lang="en-US" sz="1200" dirty="0"/>
              <a:t> </a:t>
            </a:r>
            <a:r>
              <a:rPr lang="en-US" sz="1200" dirty="0" err="1"/>
              <a:t>топлинна</a:t>
            </a:r>
            <a:r>
              <a:rPr lang="en-US" sz="1200" dirty="0"/>
              <a:t> </a:t>
            </a:r>
            <a:r>
              <a:rPr lang="en-US" sz="1200" dirty="0" err="1"/>
              <a:t>енергия</a:t>
            </a:r>
            <a:r>
              <a:rPr lang="en-US" sz="1200" dirty="0"/>
              <a:t>. </a:t>
            </a:r>
          </a:p>
          <a:p>
            <a:pPr lvl="0">
              <a:buFont typeface="Wingdings" panose="05000000000000000000" pitchFamily="2" charset="2"/>
              <a:buChar char="Ø"/>
            </a:pPr>
            <a:r>
              <a:rPr lang="en-US" sz="1200" dirty="0" err="1"/>
              <a:t>Проекти</a:t>
            </a:r>
            <a:r>
              <a:rPr lang="en-US" sz="1200" dirty="0"/>
              <a:t> с </a:t>
            </a:r>
            <a:r>
              <a:rPr lang="en-US" sz="1200" dirty="0" err="1"/>
              <a:t>инвестиции</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биогорива</a:t>
            </a:r>
            <a:r>
              <a:rPr lang="en-US" sz="1200" dirty="0"/>
              <a:t> и </a:t>
            </a:r>
            <a:r>
              <a:rPr lang="en-US" sz="1200" dirty="0" err="1"/>
              <a:t>течните</a:t>
            </a:r>
            <a:r>
              <a:rPr lang="en-US" sz="1200" dirty="0"/>
              <a:t> </a:t>
            </a:r>
            <a:r>
              <a:rPr lang="en-US" sz="1200" dirty="0" err="1"/>
              <a:t>горива</a:t>
            </a:r>
            <a:r>
              <a:rPr lang="en-US" sz="1200" dirty="0"/>
              <a:t> </a:t>
            </a:r>
            <a:r>
              <a:rPr lang="en-US" sz="1200" dirty="0" err="1"/>
              <a:t>от</a:t>
            </a:r>
            <a:r>
              <a:rPr lang="en-US" sz="1200" dirty="0"/>
              <a:t> </a:t>
            </a:r>
            <a:r>
              <a:rPr lang="en-US" sz="1200" dirty="0" err="1"/>
              <a:t>биомаса</a:t>
            </a:r>
            <a:r>
              <a:rPr lang="en-US" sz="1200" dirty="0"/>
              <a:t> </a:t>
            </a:r>
            <a:r>
              <a:rPr lang="en-US" sz="1200" dirty="0" err="1"/>
              <a:t>се</a:t>
            </a:r>
            <a:r>
              <a:rPr lang="en-US" sz="1200" dirty="0"/>
              <a:t> </a:t>
            </a:r>
            <a:r>
              <a:rPr lang="en-US" sz="1200" dirty="0" err="1"/>
              <a:t>подпомагат</a:t>
            </a:r>
            <a:r>
              <a:rPr lang="en-US" sz="1200" dirty="0"/>
              <a:t> </a:t>
            </a:r>
            <a:r>
              <a:rPr lang="en-US" sz="1200" dirty="0" err="1"/>
              <a:t>при</a:t>
            </a:r>
            <a:r>
              <a:rPr lang="en-US" sz="1200" dirty="0"/>
              <a:t> </a:t>
            </a:r>
            <a:r>
              <a:rPr lang="en-US" sz="1200" dirty="0" err="1"/>
              <a:t>условие</a:t>
            </a:r>
            <a:r>
              <a:rPr lang="en-US" sz="1200" dirty="0"/>
              <a:t>, </a:t>
            </a:r>
            <a:r>
              <a:rPr lang="en-US" sz="1200" dirty="0" err="1"/>
              <a:t>че</a:t>
            </a:r>
            <a:r>
              <a:rPr lang="en-US" sz="1200" dirty="0"/>
              <a:t> </a:t>
            </a:r>
            <a:r>
              <a:rPr lang="en-US" sz="1200" dirty="0" err="1"/>
              <a:t>отговарят</a:t>
            </a:r>
            <a:r>
              <a:rPr lang="en-US" sz="1200" dirty="0"/>
              <a:t> </a:t>
            </a:r>
            <a:r>
              <a:rPr lang="en-US" sz="1200" dirty="0" err="1"/>
              <a:t>на</a:t>
            </a:r>
            <a:r>
              <a:rPr lang="en-US" sz="1200" dirty="0"/>
              <a:t> </a:t>
            </a:r>
            <a:r>
              <a:rPr lang="en-US" sz="1200" dirty="0" err="1"/>
              <a:t>критериите</a:t>
            </a:r>
            <a:r>
              <a:rPr lang="en-US" sz="1200" dirty="0"/>
              <a:t> </a:t>
            </a:r>
            <a:r>
              <a:rPr lang="en-US" sz="1200" dirty="0" err="1"/>
              <a:t>за</a:t>
            </a:r>
            <a:r>
              <a:rPr lang="en-US" sz="1200" dirty="0"/>
              <a:t> </a:t>
            </a:r>
            <a:r>
              <a:rPr lang="en-US" sz="1200" dirty="0" err="1"/>
              <a:t>устойчивост</a:t>
            </a:r>
            <a:r>
              <a:rPr lang="en-US" sz="1200" dirty="0"/>
              <a:t>, </a:t>
            </a:r>
            <a:r>
              <a:rPr lang="en-US" sz="1200" dirty="0" err="1"/>
              <a:t>определени</a:t>
            </a:r>
            <a:r>
              <a:rPr lang="en-US" sz="1200" dirty="0"/>
              <a:t> в </a:t>
            </a:r>
            <a:r>
              <a:rPr lang="en-US" sz="1200" dirty="0" err="1"/>
              <a:t>чл</a:t>
            </a:r>
            <a:r>
              <a:rPr lang="en-US" sz="1200" dirty="0"/>
              <a:t>. 37 - 40 </a:t>
            </a:r>
            <a:r>
              <a:rPr lang="en-US" sz="1200" dirty="0" err="1"/>
              <a:t>от</a:t>
            </a:r>
            <a:r>
              <a:rPr lang="en-US" sz="1200" dirty="0"/>
              <a:t> </a:t>
            </a:r>
            <a:r>
              <a:rPr lang="en-US" sz="1200" dirty="0" err="1"/>
              <a:t>Закона</a:t>
            </a:r>
            <a:r>
              <a:rPr lang="en-US" sz="1200" dirty="0"/>
              <a:t> </a:t>
            </a:r>
            <a:r>
              <a:rPr lang="en-US" sz="1200" dirty="0" err="1"/>
              <a:t>за</a:t>
            </a:r>
            <a:r>
              <a:rPr lang="en-US" sz="1200" dirty="0"/>
              <a:t> </a:t>
            </a:r>
            <a:r>
              <a:rPr lang="en-US" sz="1200" dirty="0" err="1"/>
              <a:t>енергията</a:t>
            </a:r>
            <a:r>
              <a:rPr lang="en-US" sz="1200" dirty="0"/>
              <a:t> </a:t>
            </a:r>
            <a:r>
              <a:rPr lang="en-US" sz="1200" dirty="0" err="1"/>
              <a:t>от</a:t>
            </a:r>
            <a:r>
              <a:rPr lang="en-US" sz="1200" dirty="0"/>
              <a:t> </a:t>
            </a:r>
            <a:r>
              <a:rPr lang="en-US" sz="1200" dirty="0" err="1"/>
              <a:t>възобновяеми</a:t>
            </a:r>
            <a:r>
              <a:rPr lang="en-US" sz="1200" dirty="0"/>
              <a:t> </a:t>
            </a:r>
            <a:r>
              <a:rPr lang="en-US" sz="1200" dirty="0" err="1"/>
              <a:t>източници</a:t>
            </a:r>
            <a:r>
              <a:rPr lang="en-US" sz="1200" dirty="0"/>
              <a:t>.</a:t>
            </a:r>
          </a:p>
          <a:p>
            <a:endParaRPr lang="en-US" dirty="0" smtClean="0"/>
          </a:p>
          <a:p>
            <a:endParaRPr lang="en-US" dirty="0" smtClean="0"/>
          </a:p>
        </p:txBody>
      </p:sp>
    </p:spTree>
    <p:extLst>
      <p:ext uri="{BB962C8B-B14F-4D97-AF65-F5344CB8AC3E}">
        <p14:creationId xmlns:p14="http://schemas.microsoft.com/office/powerpoint/2010/main" val="15880356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Условия</a:t>
            </a:r>
            <a:r>
              <a:rPr lang="en-US" sz="1800" b="1" dirty="0">
                <a:effectLst/>
              </a:rPr>
              <a:t> </a:t>
            </a:r>
            <a:r>
              <a:rPr lang="en-US" sz="1800" b="1" dirty="0" err="1">
                <a:effectLst/>
              </a:rPr>
              <a:t>за</a:t>
            </a:r>
            <a:r>
              <a:rPr lang="en-US" sz="1800" b="1" dirty="0">
                <a:effectLst/>
              </a:rPr>
              <a:t> </a:t>
            </a:r>
            <a:r>
              <a:rPr lang="en-US" sz="1800" b="1" dirty="0" err="1">
                <a:effectLst/>
              </a:rPr>
              <a:t>допустимост</a:t>
            </a:r>
            <a:r>
              <a:rPr lang="en-US" sz="1800" b="1" dirty="0">
                <a:effectLst/>
              </a:rPr>
              <a:t> </a:t>
            </a:r>
            <a:r>
              <a:rPr lang="en-US" sz="1800" b="1" dirty="0" err="1">
                <a:effectLst/>
              </a:rPr>
              <a:t>на</a:t>
            </a:r>
            <a:r>
              <a:rPr lang="en-US" sz="1800" b="1" dirty="0">
                <a:effectLst/>
              </a:rPr>
              <a:t> </a:t>
            </a:r>
            <a:r>
              <a:rPr lang="en-US" sz="1800" b="1" dirty="0" err="1">
                <a:effectLst/>
              </a:rPr>
              <a:t>дейностите</a:t>
            </a:r>
            <a:r>
              <a:rPr lang="en-US" sz="1800" b="1" dirty="0">
                <a:effectLst/>
              </a:rPr>
              <a:t>:</a:t>
            </a:r>
            <a:r>
              <a:rPr lang="en-US" sz="1800" dirty="0">
                <a:effectLst/>
              </a:rPr>
              <a:t/>
            </a:r>
            <a:br>
              <a:rPr lang="en-US" sz="1800" dirty="0">
                <a:effectLst/>
              </a:rPr>
            </a:b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lvl="0">
              <a:buFont typeface="Wingdings" panose="05000000000000000000" pitchFamily="2" charset="2"/>
              <a:buChar char="Ø"/>
            </a:pPr>
            <a:r>
              <a:rPr lang="en-US" sz="1200" dirty="0" err="1"/>
              <a:t>Използваните</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биоенергия</a:t>
            </a:r>
            <a:r>
              <a:rPr lang="en-US" sz="1200" dirty="0"/>
              <a:t>, </a:t>
            </a:r>
            <a:r>
              <a:rPr lang="en-US" sz="1200" dirty="0" err="1"/>
              <a:t>включително</a:t>
            </a:r>
            <a:r>
              <a:rPr lang="en-US" sz="1200" dirty="0"/>
              <a:t> </a:t>
            </a:r>
            <a:r>
              <a:rPr lang="en-US" sz="1200" dirty="0" err="1"/>
              <a:t>биогорива</a:t>
            </a:r>
            <a:r>
              <a:rPr lang="en-US" sz="1200" dirty="0"/>
              <a:t>, </a:t>
            </a:r>
            <a:r>
              <a:rPr lang="en-US" sz="1200" dirty="0" err="1"/>
              <a:t>суровини</a:t>
            </a:r>
            <a:r>
              <a:rPr lang="en-US" sz="1200" dirty="0"/>
              <a:t> </a:t>
            </a:r>
            <a:r>
              <a:rPr lang="en-US" sz="1200" dirty="0" err="1"/>
              <a:t>от</a:t>
            </a:r>
            <a:r>
              <a:rPr lang="en-US" sz="1200" dirty="0"/>
              <a:t> </a:t>
            </a:r>
            <a:r>
              <a:rPr lang="en-US" sz="1200" dirty="0" err="1"/>
              <a:t>зърнени</a:t>
            </a:r>
            <a:r>
              <a:rPr lang="en-US" sz="1200" dirty="0"/>
              <a:t> и </a:t>
            </a:r>
            <a:r>
              <a:rPr lang="en-US" sz="1200" dirty="0" err="1"/>
              <a:t>други</a:t>
            </a:r>
            <a:r>
              <a:rPr lang="en-US" sz="1200" dirty="0"/>
              <a:t> </a:t>
            </a:r>
            <a:r>
              <a:rPr lang="en-US" sz="1200" dirty="0" err="1"/>
              <a:t>богати</a:t>
            </a:r>
            <a:r>
              <a:rPr lang="en-US" sz="1200" dirty="0"/>
              <a:t> </a:t>
            </a:r>
            <a:r>
              <a:rPr lang="en-US" sz="1200" dirty="0" err="1"/>
              <a:t>на</a:t>
            </a:r>
            <a:r>
              <a:rPr lang="en-US" sz="1200" dirty="0"/>
              <a:t> </a:t>
            </a:r>
            <a:r>
              <a:rPr lang="en-US" sz="1200" dirty="0" err="1"/>
              <a:t>скорбяла</a:t>
            </a:r>
            <a:r>
              <a:rPr lang="en-US" sz="1200" dirty="0"/>
              <a:t> </a:t>
            </a:r>
            <a:r>
              <a:rPr lang="en-US" sz="1200" dirty="0" err="1"/>
              <a:t>култури</a:t>
            </a:r>
            <a:r>
              <a:rPr lang="en-US" sz="1200" dirty="0"/>
              <a:t>, </a:t>
            </a:r>
            <a:r>
              <a:rPr lang="en-US" sz="1200" dirty="0" err="1"/>
              <a:t>захарни</a:t>
            </a:r>
            <a:r>
              <a:rPr lang="en-US" sz="1200" dirty="0"/>
              <a:t> и </a:t>
            </a:r>
            <a:r>
              <a:rPr lang="en-US" sz="1200" dirty="0" err="1"/>
              <a:t>маслодайни</a:t>
            </a:r>
            <a:r>
              <a:rPr lang="en-US" sz="1200" dirty="0"/>
              <a:t> </a:t>
            </a:r>
            <a:r>
              <a:rPr lang="en-US" sz="1200" dirty="0" err="1"/>
              <a:t>култури</a:t>
            </a:r>
            <a:r>
              <a:rPr lang="en-US" sz="1200" dirty="0"/>
              <a:t> и </a:t>
            </a:r>
            <a:r>
              <a:rPr lang="en-US" sz="1200" dirty="0" err="1"/>
              <a:t>суровини</a:t>
            </a:r>
            <a:r>
              <a:rPr lang="en-US" sz="1200" dirty="0"/>
              <a:t>, </a:t>
            </a:r>
            <a:r>
              <a:rPr lang="en-US" sz="1200" dirty="0" err="1"/>
              <a:t>които</a:t>
            </a:r>
            <a:r>
              <a:rPr lang="en-US" sz="1200" dirty="0"/>
              <a:t> </a:t>
            </a:r>
            <a:r>
              <a:rPr lang="en-US" sz="1200" dirty="0" err="1"/>
              <a:t>се</a:t>
            </a:r>
            <a:r>
              <a:rPr lang="en-US" sz="1200" dirty="0"/>
              <a:t> </a:t>
            </a:r>
            <a:r>
              <a:rPr lang="en-US" sz="1200" dirty="0" err="1"/>
              <a:t>използват</a:t>
            </a:r>
            <a:r>
              <a:rPr lang="en-US" sz="1200" dirty="0"/>
              <a:t> </a:t>
            </a:r>
            <a:r>
              <a:rPr lang="en-US" sz="1200" dirty="0" err="1"/>
              <a:t>за</a:t>
            </a:r>
            <a:r>
              <a:rPr lang="en-US" sz="1200" dirty="0"/>
              <a:t> </a:t>
            </a:r>
            <a:r>
              <a:rPr lang="en-US" sz="1200" dirty="0" err="1"/>
              <a:t>фуражи</a:t>
            </a:r>
            <a:r>
              <a:rPr lang="en-US" sz="1200" dirty="0"/>
              <a:t>, </a:t>
            </a:r>
            <a:r>
              <a:rPr lang="en-US" sz="1200" dirty="0" err="1"/>
              <a:t>не</a:t>
            </a:r>
            <a:r>
              <a:rPr lang="en-US" sz="1200" dirty="0"/>
              <a:t> </a:t>
            </a:r>
            <a:r>
              <a:rPr lang="en-US" sz="1200" dirty="0" err="1"/>
              <a:t>трябва</a:t>
            </a:r>
            <a:r>
              <a:rPr lang="en-US" sz="1200" dirty="0"/>
              <a:t> </a:t>
            </a:r>
            <a:r>
              <a:rPr lang="en-US" sz="1200" dirty="0" err="1"/>
              <a:t>да</a:t>
            </a:r>
            <a:r>
              <a:rPr lang="en-US" sz="1200" dirty="0"/>
              <a:t> </a:t>
            </a:r>
            <a:r>
              <a:rPr lang="en-US" sz="1200" dirty="0" err="1"/>
              <a:t>надхвърлят</a:t>
            </a:r>
            <a:r>
              <a:rPr lang="en-US" sz="1200" dirty="0"/>
              <a:t> 20 </a:t>
            </a:r>
            <a:r>
              <a:rPr lang="en-US" sz="1200" dirty="0" err="1"/>
              <a:t>на</a:t>
            </a:r>
            <a:r>
              <a:rPr lang="en-US" sz="1200" dirty="0"/>
              <a:t> </a:t>
            </a:r>
            <a:r>
              <a:rPr lang="en-US" sz="1200" dirty="0" err="1"/>
              <a:t>сто</a:t>
            </a:r>
            <a:r>
              <a:rPr lang="en-US" sz="1200" dirty="0"/>
              <a:t> </a:t>
            </a:r>
            <a:r>
              <a:rPr lang="en-US" sz="1200" dirty="0" err="1"/>
              <a:t>от</a:t>
            </a:r>
            <a:r>
              <a:rPr lang="en-US" sz="1200" dirty="0"/>
              <a:t> </a:t>
            </a:r>
            <a:r>
              <a:rPr lang="en-US" sz="1200" dirty="0" err="1"/>
              <a:t>общия</a:t>
            </a:r>
            <a:r>
              <a:rPr lang="en-US" sz="1200" dirty="0"/>
              <a:t> </a:t>
            </a:r>
            <a:r>
              <a:rPr lang="en-US" sz="1200" dirty="0" err="1"/>
              <a:t>обем</a:t>
            </a:r>
            <a:r>
              <a:rPr lang="en-US" sz="1200" dirty="0"/>
              <a:t> </a:t>
            </a:r>
            <a:r>
              <a:rPr lang="en-US" sz="1200" dirty="0" err="1"/>
              <a:t>суровини</a:t>
            </a:r>
            <a:r>
              <a:rPr lang="en-US" sz="1200" dirty="0"/>
              <a:t>, </a:t>
            </a:r>
            <a:r>
              <a:rPr lang="en-US" sz="1200" dirty="0" err="1"/>
              <a:t>използвани</a:t>
            </a:r>
            <a:r>
              <a:rPr lang="en-US" sz="1200" dirty="0"/>
              <a:t> </a:t>
            </a:r>
            <a:r>
              <a:rPr lang="en-US" sz="1200" dirty="0" err="1"/>
              <a:t>за</a:t>
            </a:r>
            <a:r>
              <a:rPr lang="en-US" sz="1200" dirty="0"/>
              <a:t> </a:t>
            </a:r>
            <a:r>
              <a:rPr lang="en-US" sz="1200" dirty="0" err="1"/>
              <a:t>това</a:t>
            </a:r>
            <a:r>
              <a:rPr lang="en-US" sz="1200" dirty="0"/>
              <a:t> </a:t>
            </a:r>
            <a:r>
              <a:rPr lang="en-US" sz="1200" dirty="0" err="1"/>
              <a:t>производство</a:t>
            </a:r>
            <a:r>
              <a:rPr lang="en-US" sz="1200" dirty="0"/>
              <a:t>.</a:t>
            </a:r>
          </a:p>
          <a:p>
            <a:pPr lvl="0">
              <a:buFont typeface="Wingdings" panose="05000000000000000000" pitchFamily="2" charset="2"/>
              <a:buChar char="Ø"/>
            </a:pPr>
            <a:r>
              <a:rPr lang="en-US" sz="1200" dirty="0" err="1"/>
              <a:t>Условието</a:t>
            </a:r>
            <a:r>
              <a:rPr lang="en-US" sz="1200" dirty="0"/>
              <a:t> </a:t>
            </a:r>
            <a:r>
              <a:rPr lang="en-US" sz="1200" dirty="0" err="1"/>
              <a:t>по</a:t>
            </a:r>
            <a:r>
              <a:rPr lang="en-US" sz="1200" dirty="0"/>
              <a:t> т.22. </a:t>
            </a:r>
            <a:r>
              <a:rPr lang="en-US" sz="1200" dirty="0" err="1"/>
              <a:t>не</a:t>
            </a:r>
            <a:r>
              <a:rPr lang="en-US" sz="1200" dirty="0"/>
              <a:t> </a:t>
            </a:r>
            <a:r>
              <a:rPr lang="en-US" sz="1200" dirty="0" err="1"/>
              <a:t>се</a:t>
            </a:r>
            <a:r>
              <a:rPr lang="en-US" sz="1200" dirty="0"/>
              <a:t> </a:t>
            </a:r>
            <a:r>
              <a:rPr lang="en-US" sz="1200" dirty="0" err="1"/>
              <a:t>прилага</a:t>
            </a:r>
            <a:r>
              <a:rPr lang="en-US" sz="1200" dirty="0"/>
              <a:t> </a:t>
            </a:r>
            <a:r>
              <a:rPr lang="en-US" sz="1200" dirty="0" err="1"/>
              <a:t>за</a:t>
            </a:r>
            <a:r>
              <a:rPr lang="en-US" sz="1200" dirty="0"/>
              <a:t> </a:t>
            </a:r>
            <a:r>
              <a:rPr lang="en-US" sz="1200" dirty="0" err="1"/>
              <a:t>отпадъчни</a:t>
            </a:r>
            <a:r>
              <a:rPr lang="en-US" sz="1200" dirty="0"/>
              <a:t> </a:t>
            </a:r>
            <a:r>
              <a:rPr lang="en-US" sz="1200" dirty="0" err="1"/>
              <a:t>продукти</a:t>
            </a:r>
            <a:r>
              <a:rPr lang="en-US" sz="1200" dirty="0"/>
              <a:t> </a:t>
            </a:r>
            <a:r>
              <a:rPr lang="en-US" sz="1200" dirty="0" err="1"/>
              <a:t>от</a:t>
            </a:r>
            <a:r>
              <a:rPr lang="en-US" sz="1200" dirty="0"/>
              <a:t> </a:t>
            </a:r>
            <a:r>
              <a:rPr lang="en-US" sz="1200" dirty="0" err="1"/>
              <a:t>култури</a:t>
            </a:r>
            <a:r>
              <a:rPr lang="en-US" sz="1200" dirty="0"/>
              <a:t>, </a:t>
            </a:r>
            <a:r>
              <a:rPr lang="en-US" sz="1200" dirty="0" err="1"/>
              <a:t>които</a:t>
            </a:r>
            <a:r>
              <a:rPr lang="en-US" sz="1200" dirty="0"/>
              <a:t> </a:t>
            </a:r>
            <a:r>
              <a:rPr lang="en-US" sz="1200" dirty="0" err="1"/>
              <a:t>не</a:t>
            </a:r>
            <a:r>
              <a:rPr lang="en-US" sz="1200" dirty="0"/>
              <a:t> </a:t>
            </a:r>
            <a:r>
              <a:rPr lang="en-US" sz="1200" dirty="0" err="1"/>
              <a:t>се</a:t>
            </a:r>
            <a:r>
              <a:rPr lang="en-US" sz="1200" dirty="0"/>
              <a:t> </a:t>
            </a:r>
            <a:r>
              <a:rPr lang="en-US" sz="1200" dirty="0" err="1"/>
              <a:t>използват</a:t>
            </a:r>
            <a:r>
              <a:rPr lang="en-US" sz="1200" dirty="0"/>
              <a:t> </a:t>
            </a:r>
            <a:r>
              <a:rPr lang="en-US" sz="1200" dirty="0" err="1"/>
              <a:t>за</a:t>
            </a:r>
            <a:r>
              <a:rPr lang="en-US" sz="1200" dirty="0"/>
              <a:t> </a:t>
            </a:r>
            <a:r>
              <a:rPr lang="en-US" sz="1200" dirty="0" err="1"/>
              <a:t>фуражи</a:t>
            </a:r>
            <a:r>
              <a:rPr lang="en-US" sz="1200" dirty="0"/>
              <a:t>. </a:t>
            </a:r>
          </a:p>
          <a:p>
            <a:pPr lvl="0">
              <a:buFont typeface="Wingdings" panose="05000000000000000000" pitchFamily="2" charset="2"/>
              <a:buChar char="Ø"/>
            </a:pPr>
            <a:r>
              <a:rPr lang="en-US" sz="1200" dirty="0" err="1"/>
              <a:t>Към</a:t>
            </a:r>
            <a:r>
              <a:rPr lang="en-US" sz="1200" dirty="0"/>
              <a:t> </a:t>
            </a:r>
            <a:r>
              <a:rPr lang="en-US" sz="1200" dirty="0" err="1"/>
              <a:t>проектното</a:t>
            </a:r>
            <a:r>
              <a:rPr lang="en-US" sz="1200" dirty="0"/>
              <a:t> </a:t>
            </a:r>
            <a:r>
              <a:rPr lang="en-US" sz="1200" dirty="0" err="1"/>
              <a:t>предложение</a:t>
            </a:r>
            <a:r>
              <a:rPr lang="en-US" sz="1200" dirty="0"/>
              <a:t> </a:t>
            </a:r>
            <a:r>
              <a:rPr lang="en-US" sz="1200" dirty="0" err="1"/>
              <a:t>се</a:t>
            </a:r>
            <a:r>
              <a:rPr lang="en-US" sz="1200" dirty="0"/>
              <a:t> </a:t>
            </a:r>
            <a:r>
              <a:rPr lang="en-US" sz="1200" dirty="0" err="1"/>
              <a:t>прилага</a:t>
            </a:r>
            <a:r>
              <a:rPr lang="en-US" sz="1200" dirty="0"/>
              <a:t> </a:t>
            </a:r>
            <a:r>
              <a:rPr lang="en-US" sz="1200" dirty="0" err="1"/>
              <a:t>Анализ</a:t>
            </a:r>
            <a:r>
              <a:rPr lang="en-US" sz="1200" dirty="0"/>
              <a:t>, </a:t>
            </a:r>
            <a:r>
              <a:rPr lang="en-US" sz="1200" dirty="0" err="1"/>
              <a:t>удостоверяващ</a:t>
            </a:r>
            <a:r>
              <a:rPr lang="en-US" sz="1200" dirty="0"/>
              <a:t> </a:t>
            </a:r>
            <a:r>
              <a:rPr lang="en-US" sz="1200" dirty="0" err="1"/>
              <a:t>изпълнението</a:t>
            </a:r>
            <a:r>
              <a:rPr lang="en-US" sz="1200" dirty="0"/>
              <a:t> </a:t>
            </a:r>
            <a:r>
              <a:rPr lang="en-US" sz="1200" dirty="0" err="1"/>
              <a:t>на</a:t>
            </a:r>
            <a:r>
              <a:rPr lang="en-US" sz="1200" dirty="0"/>
              <a:t> </a:t>
            </a:r>
            <a:r>
              <a:rPr lang="en-US" sz="1200" dirty="0" err="1"/>
              <a:t>условията</a:t>
            </a:r>
            <a:r>
              <a:rPr lang="en-US" sz="1200" dirty="0"/>
              <a:t> </a:t>
            </a:r>
            <a:r>
              <a:rPr lang="en-US" sz="1200" dirty="0" err="1"/>
              <a:t>по</a:t>
            </a:r>
            <a:r>
              <a:rPr lang="en-US" sz="1200" dirty="0"/>
              <a:t> т. 15-23, </a:t>
            </a:r>
            <a:r>
              <a:rPr lang="en-US" sz="1200" dirty="0" err="1"/>
              <a:t>изготвен</a:t>
            </a:r>
            <a:r>
              <a:rPr lang="en-US" sz="1200" dirty="0"/>
              <a:t> и </a:t>
            </a:r>
            <a:r>
              <a:rPr lang="en-US" sz="1200" dirty="0" err="1"/>
              <a:t>съгласуван</a:t>
            </a:r>
            <a:r>
              <a:rPr lang="en-US" sz="1200" dirty="0"/>
              <a:t> </a:t>
            </a:r>
            <a:r>
              <a:rPr lang="en-US" sz="1200" dirty="0" err="1"/>
              <a:t>от</a:t>
            </a:r>
            <a:r>
              <a:rPr lang="en-US" sz="1200" dirty="0"/>
              <a:t> </a:t>
            </a:r>
            <a:r>
              <a:rPr lang="en-US" sz="1200" dirty="0" err="1"/>
              <a:t>правоспособно</a:t>
            </a:r>
            <a:r>
              <a:rPr lang="en-US" sz="1200" dirty="0"/>
              <a:t> </a:t>
            </a:r>
            <a:r>
              <a:rPr lang="en-US" sz="1200" dirty="0" err="1"/>
              <a:t>лице</a:t>
            </a:r>
            <a:r>
              <a:rPr lang="en-US" sz="1200" dirty="0"/>
              <a:t> с </a:t>
            </a:r>
            <a:r>
              <a:rPr lang="en-US" sz="1200" dirty="0" err="1"/>
              <a:t>компетентност</a:t>
            </a:r>
            <a:r>
              <a:rPr lang="en-US" sz="1200" dirty="0"/>
              <a:t> в </a:t>
            </a:r>
            <a:r>
              <a:rPr lang="en-US" sz="1200" dirty="0" err="1"/>
              <a:t>съответната</a:t>
            </a:r>
            <a:r>
              <a:rPr lang="en-US" sz="1200" dirty="0"/>
              <a:t> </a:t>
            </a:r>
            <a:r>
              <a:rPr lang="en-US" sz="1200" dirty="0" err="1"/>
              <a:t>област</a:t>
            </a:r>
            <a:r>
              <a:rPr lang="en-US" sz="1200" dirty="0"/>
              <a:t>.</a:t>
            </a:r>
          </a:p>
          <a:p>
            <a:endParaRPr lang="en-US" dirty="0" smtClean="0"/>
          </a:p>
          <a:p>
            <a:endParaRPr lang="en-US" dirty="0" smtClean="0"/>
          </a:p>
        </p:txBody>
      </p:sp>
    </p:spTree>
    <p:extLst>
      <p:ext uri="{BB962C8B-B14F-4D97-AF65-F5344CB8AC3E}">
        <p14:creationId xmlns:p14="http://schemas.microsoft.com/office/powerpoint/2010/main" val="41364431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Недопустими</a:t>
            </a:r>
            <a:r>
              <a:rPr lang="en-US" sz="1800" b="1" dirty="0">
                <a:effectLst/>
              </a:rPr>
              <a:t> </a:t>
            </a:r>
            <a:r>
              <a:rPr lang="en-US" sz="1800" b="1" dirty="0" err="1">
                <a:effectLst/>
              </a:rPr>
              <a:t>дейности</a:t>
            </a:r>
            <a:r>
              <a:rPr lang="en-US" sz="1800" b="1" dirty="0">
                <a:effectLst/>
              </a:rPr>
              <a:t>:</a:t>
            </a: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a:buFont typeface="Wingdings" panose="05000000000000000000" pitchFamily="2" charset="2"/>
              <a:buChar char="Ø"/>
            </a:pPr>
            <a:r>
              <a:rPr lang="en-US" sz="1200" b="1" u="sng" dirty="0" err="1"/>
              <a:t>Финансова</a:t>
            </a:r>
            <a:r>
              <a:rPr lang="en-US" sz="1200" b="1" u="sng" dirty="0"/>
              <a:t> </a:t>
            </a:r>
            <a:r>
              <a:rPr lang="en-US" sz="1200" b="1" u="sng" dirty="0" err="1"/>
              <a:t>помощ</a:t>
            </a:r>
            <a:r>
              <a:rPr lang="en-US" sz="1200" b="1" u="sng" dirty="0"/>
              <a:t> </a:t>
            </a:r>
            <a:r>
              <a:rPr lang="en-US" sz="1200" b="1" u="sng" dirty="0" err="1"/>
              <a:t>не</a:t>
            </a:r>
            <a:r>
              <a:rPr lang="en-US" sz="1200" b="1" u="sng" dirty="0"/>
              <a:t> </a:t>
            </a:r>
            <a:r>
              <a:rPr lang="en-US" sz="1200" b="1" u="sng" dirty="0" err="1"/>
              <a:t>се</a:t>
            </a:r>
            <a:r>
              <a:rPr lang="en-US" sz="1200" b="1" u="sng" dirty="0"/>
              <a:t> </a:t>
            </a:r>
            <a:r>
              <a:rPr lang="en-US" sz="1200" b="1" u="sng" dirty="0" err="1"/>
              <a:t>предоставя</a:t>
            </a:r>
            <a:r>
              <a:rPr lang="en-US" sz="1200" dirty="0"/>
              <a:t> </a:t>
            </a:r>
            <a:r>
              <a:rPr lang="en-US" sz="1200" dirty="0" err="1"/>
              <a:t>за</a:t>
            </a:r>
            <a:r>
              <a:rPr lang="en-US" sz="1200" dirty="0"/>
              <a:t> </a:t>
            </a:r>
            <a:r>
              <a:rPr lang="en-US" sz="1200" dirty="0" err="1"/>
              <a:t>проекти</a:t>
            </a:r>
            <a:r>
              <a:rPr lang="en-US" sz="1200" dirty="0"/>
              <a:t>, </a:t>
            </a:r>
            <a:r>
              <a:rPr lang="en-US" sz="1200" dirty="0" err="1"/>
              <a:t>включващи</a:t>
            </a:r>
            <a:r>
              <a:rPr lang="en-US" sz="1200" dirty="0"/>
              <a:t> </a:t>
            </a:r>
            <a:r>
              <a:rPr lang="en-US" sz="1200" dirty="0" err="1"/>
              <a:t>инвестиции</a:t>
            </a:r>
            <a:r>
              <a:rPr lang="en-US" sz="1200" dirty="0"/>
              <a:t>, </a:t>
            </a:r>
            <a:r>
              <a:rPr lang="en-US" sz="1200" dirty="0" err="1"/>
              <a:t>които</a:t>
            </a:r>
            <a:r>
              <a:rPr lang="en-US" sz="1200" dirty="0"/>
              <a:t> </a:t>
            </a:r>
            <a:r>
              <a:rPr lang="en-US" sz="1200" dirty="0" err="1"/>
              <a:t>не</a:t>
            </a:r>
            <a:r>
              <a:rPr lang="en-US" sz="1200" dirty="0"/>
              <a:t> </a:t>
            </a:r>
            <a:r>
              <a:rPr lang="en-US" sz="1200" dirty="0" err="1"/>
              <a:t>отговарят</a:t>
            </a:r>
            <a:r>
              <a:rPr lang="en-US" sz="1200" dirty="0"/>
              <a:t> </a:t>
            </a:r>
            <a:r>
              <a:rPr lang="en-US" sz="1200" dirty="0" err="1"/>
              <a:t>на</a:t>
            </a:r>
            <a:r>
              <a:rPr lang="en-US" sz="1200" dirty="0"/>
              <a:t> </a:t>
            </a:r>
            <a:r>
              <a:rPr lang="en-US" sz="1200" dirty="0" err="1"/>
              <a:t>разпоредбите</a:t>
            </a:r>
            <a:r>
              <a:rPr lang="en-US" sz="1200" dirty="0"/>
              <a:t> </a:t>
            </a:r>
            <a:r>
              <a:rPr lang="en-US" sz="1200" dirty="0" err="1"/>
              <a:t>на</a:t>
            </a:r>
            <a:r>
              <a:rPr lang="en-US" sz="1200" dirty="0"/>
              <a:t> </a:t>
            </a:r>
            <a:r>
              <a:rPr lang="en-US" sz="1200" dirty="0" err="1"/>
              <a:t>Закона</a:t>
            </a:r>
            <a:r>
              <a:rPr lang="en-US" sz="1200" dirty="0"/>
              <a:t> </a:t>
            </a:r>
            <a:r>
              <a:rPr lang="en-US" sz="1200" dirty="0" err="1"/>
              <a:t>за</a:t>
            </a:r>
            <a:r>
              <a:rPr lang="en-US" sz="1200" dirty="0"/>
              <a:t> </a:t>
            </a:r>
            <a:r>
              <a:rPr lang="en-US" sz="1200" dirty="0" err="1"/>
              <a:t>опазване</a:t>
            </a:r>
            <a:r>
              <a:rPr lang="en-US" sz="1200" dirty="0"/>
              <a:t> </a:t>
            </a:r>
            <a:r>
              <a:rPr lang="en-US" sz="1200" dirty="0" err="1"/>
              <a:t>на</a:t>
            </a:r>
            <a:r>
              <a:rPr lang="en-US" sz="1200" dirty="0"/>
              <a:t> </a:t>
            </a:r>
            <a:r>
              <a:rPr lang="en-US" sz="1200" dirty="0" err="1"/>
              <a:t>околната</a:t>
            </a:r>
            <a:r>
              <a:rPr lang="en-US" sz="1200" dirty="0"/>
              <a:t> </a:t>
            </a:r>
            <a:r>
              <a:rPr lang="en-US" sz="1200" dirty="0" err="1"/>
              <a:t>среда</a:t>
            </a:r>
            <a:r>
              <a:rPr lang="en-US" sz="1200" dirty="0"/>
              <a:t>, </a:t>
            </a:r>
            <a:r>
              <a:rPr lang="en-US" sz="1200" dirty="0" err="1"/>
              <a:t>Закона</a:t>
            </a:r>
            <a:r>
              <a:rPr lang="en-US" sz="1200" dirty="0"/>
              <a:t> </a:t>
            </a:r>
            <a:r>
              <a:rPr lang="en-US" sz="1200" dirty="0" err="1"/>
              <a:t>за</a:t>
            </a:r>
            <a:r>
              <a:rPr lang="en-US" sz="1200" dirty="0"/>
              <a:t> </a:t>
            </a:r>
            <a:r>
              <a:rPr lang="en-US" sz="1200" dirty="0" err="1"/>
              <a:t>биологичното</a:t>
            </a:r>
            <a:r>
              <a:rPr lang="en-US" sz="1200" dirty="0"/>
              <a:t> </a:t>
            </a:r>
            <a:r>
              <a:rPr lang="en-US" sz="1200" dirty="0" err="1"/>
              <a:t>разнообразие</a:t>
            </a:r>
            <a:r>
              <a:rPr lang="en-US" sz="1200" dirty="0"/>
              <a:t> </a:t>
            </a:r>
            <a:r>
              <a:rPr lang="en-US" sz="1200" dirty="0" err="1"/>
              <a:t>или</a:t>
            </a:r>
            <a:r>
              <a:rPr lang="en-US" sz="1200" dirty="0"/>
              <a:t>/и </a:t>
            </a:r>
            <a:r>
              <a:rPr lang="en-US" sz="1200" dirty="0" err="1"/>
              <a:t>Закона</a:t>
            </a:r>
            <a:r>
              <a:rPr lang="en-US" sz="1200" dirty="0"/>
              <a:t> </a:t>
            </a:r>
            <a:r>
              <a:rPr lang="en-US" sz="1200" dirty="0" err="1"/>
              <a:t>за</a:t>
            </a:r>
            <a:r>
              <a:rPr lang="en-US" sz="1200" dirty="0"/>
              <a:t> </a:t>
            </a:r>
            <a:r>
              <a:rPr lang="en-US" sz="1200" dirty="0" err="1"/>
              <a:t>водите</a:t>
            </a:r>
            <a:r>
              <a:rPr lang="en-US" sz="1200" dirty="0"/>
              <a:t>. </a:t>
            </a:r>
            <a:r>
              <a:rPr lang="en-US" sz="1200" dirty="0" err="1"/>
              <a:t>За</a:t>
            </a:r>
            <a:r>
              <a:rPr lang="en-US" sz="1200" dirty="0"/>
              <a:t> </a:t>
            </a:r>
            <a:r>
              <a:rPr lang="en-US" sz="1200" dirty="0" err="1"/>
              <a:t>доказване</a:t>
            </a:r>
            <a:r>
              <a:rPr lang="en-US" sz="1200" dirty="0"/>
              <a:t> </a:t>
            </a:r>
            <a:r>
              <a:rPr lang="en-US" sz="1200" dirty="0" err="1"/>
              <a:t>на</a:t>
            </a:r>
            <a:r>
              <a:rPr lang="en-US" sz="1200" dirty="0"/>
              <a:t> </a:t>
            </a:r>
            <a:r>
              <a:rPr lang="en-US" sz="1200" dirty="0" err="1"/>
              <a:t>съответствието</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с </a:t>
            </a:r>
            <a:r>
              <a:rPr lang="en-US" sz="1200" dirty="0" err="1"/>
              <a:t>екологичното</a:t>
            </a:r>
            <a:r>
              <a:rPr lang="en-US" sz="1200" dirty="0"/>
              <a:t> </a:t>
            </a:r>
            <a:r>
              <a:rPr lang="en-US" sz="1200" dirty="0" err="1"/>
              <a:t>законодателство</a:t>
            </a:r>
            <a:r>
              <a:rPr lang="en-US" sz="1200" dirty="0"/>
              <a:t> </a:t>
            </a:r>
            <a:r>
              <a:rPr lang="en-US" sz="1200" dirty="0" err="1"/>
              <a:t>задължителнно</a:t>
            </a:r>
            <a:r>
              <a:rPr lang="en-US" sz="1200" dirty="0"/>
              <a:t> </a:t>
            </a:r>
            <a:r>
              <a:rPr lang="en-US" sz="1200" dirty="0" err="1"/>
              <a:t>се</a:t>
            </a:r>
            <a:r>
              <a:rPr lang="en-US" sz="1200" dirty="0"/>
              <a:t> </a:t>
            </a:r>
            <a:r>
              <a:rPr lang="en-US" sz="1200" dirty="0" err="1"/>
              <a:t>прилага</a:t>
            </a:r>
            <a:r>
              <a:rPr lang="en-US" sz="1200" dirty="0"/>
              <a:t>/т </a:t>
            </a:r>
          </a:p>
          <a:p>
            <a:pPr>
              <a:buFont typeface="Wingdings" panose="05000000000000000000" pitchFamily="2" charset="2"/>
              <a:buChar char="Ø"/>
            </a:pPr>
            <a:r>
              <a:rPr lang="en-US" sz="1200" dirty="0" err="1"/>
              <a:t>Решение</a:t>
            </a:r>
            <a:r>
              <a:rPr lang="en-US" sz="1200" dirty="0"/>
              <a:t> </a:t>
            </a:r>
            <a:r>
              <a:rPr lang="en-US" sz="1200" dirty="0" err="1"/>
              <a:t>за</a:t>
            </a:r>
            <a:r>
              <a:rPr lang="en-US" sz="1200" dirty="0"/>
              <a:t> </a:t>
            </a:r>
            <a:r>
              <a:rPr lang="en-US" sz="1200" dirty="0" err="1"/>
              <a:t>преценяване</a:t>
            </a:r>
            <a:r>
              <a:rPr lang="en-US" sz="1200" dirty="0"/>
              <a:t> </a:t>
            </a:r>
            <a:r>
              <a:rPr lang="en-US" sz="1200" dirty="0" err="1"/>
              <a:t>на</a:t>
            </a:r>
            <a:r>
              <a:rPr lang="en-US" sz="1200" dirty="0"/>
              <a:t> </a:t>
            </a:r>
            <a:r>
              <a:rPr lang="en-US" sz="1200" dirty="0" err="1"/>
              <a:t>необходимостта</a:t>
            </a:r>
            <a:r>
              <a:rPr lang="en-US" sz="1200" dirty="0"/>
              <a:t> </a:t>
            </a:r>
            <a:r>
              <a:rPr lang="en-US" sz="1200" dirty="0" err="1"/>
              <a:t>от</a:t>
            </a:r>
            <a:r>
              <a:rPr lang="en-US" sz="1200" dirty="0"/>
              <a:t> </a:t>
            </a:r>
            <a:r>
              <a:rPr lang="en-US" sz="1200" dirty="0" err="1"/>
              <a:t>извършване</a:t>
            </a:r>
            <a:r>
              <a:rPr lang="en-US" sz="1200" dirty="0"/>
              <a:t> </a:t>
            </a:r>
            <a:r>
              <a:rPr lang="en-US" sz="1200" dirty="0" err="1"/>
              <a:t>на</a:t>
            </a:r>
            <a:r>
              <a:rPr lang="en-US" sz="1200" dirty="0"/>
              <a:t> </a:t>
            </a:r>
            <a:r>
              <a:rPr lang="en-US" sz="1200" dirty="0" err="1"/>
              <a:t>оценка</a:t>
            </a:r>
            <a:r>
              <a:rPr lang="en-US" sz="1200" dirty="0"/>
              <a:t> </a:t>
            </a:r>
            <a:r>
              <a:rPr lang="en-US" sz="1200" dirty="0" err="1"/>
              <a:t>на</a:t>
            </a:r>
            <a:r>
              <a:rPr lang="en-US" sz="1200" dirty="0"/>
              <a:t> </a:t>
            </a:r>
            <a:r>
              <a:rPr lang="en-US" sz="1200" dirty="0" err="1"/>
              <a:t>въздействието</a:t>
            </a:r>
            <a:r>
              <a:rPr lang="en-US" sz="1200" dirty="0"/>
              <a:t> </a:t>
            </a:r>
            <a:r>
              <a:rPr lang="en-US" sz="1200" dirty="0" err="1"/>
              <a:t>върху</a:t>
            </a:r>
            <a:r>
              <a:rPr lang="en-US" sz="1200" dirty="0"/>
              <a:t> </a:t>
            </a:r>
            <a:r>
              <a:rPr lang="en-US" sz="1200" dirty="0" err="1"/>
              <a:t>околната</a:t>
            </a:r>
            <a:r>
              <a:rPr lang="en-US" sz="1200" dirty="0"/>
              <a:t> </a:t>
            </a:r>
            <a:r>
              <a:rPr lang="en-US" sz="1200" dirty="0" err="1"/>
              <a:t>среда</a:t>
            </a:r>
            <a:r>
              <a:rPr lang="en-US" sz="1200" dirty="0"/>
              <a:t>/</a:t>
            </a:r>
            <a:r>
              <a:rPr lang="en-US" sz="1200" dirty="0" err="1"/>
              <a:t>решение</a:t>
            </a:r>
            <a:r>
              <a:rPr lang="en-US" sz="1200" dirty="0"/>
              <a:t> </a:t>
            </a:r>
            <a:r>
              <a:rPr lang="en-US" sz="1200" dirty="0" err="1"/>
              <a:t>по</a:t>
            </a:r>
            <a:r>
              <a:rPr lang="en-US" sz="1200" dirty="0"/>
              <a:t> </a:t>
            </a:r>
            <a:r>
              <a:rPr lang="en-US" sz="1200" dirty="0" err="1"/>
              <a:t>оценка</a:t>
            </a:r>
            <a:r>
              <a:rPr lang="en-US" sz="1200" dirty="0"/>
              <a:t> </a:t>
            </a:r>
            <a:r>
              <a:rPr lang="en-US" sz="1200" dirty="0" err="1"/>
              <a:t>на</a:t>
            </a:r>
            <a:r>
              <a:rPr lang="en-US" sz="1200" dirty="0"/>
              <a:t> </a:t>
            </a:r>
            <a:r>
              <a:rPr lang="en-US" sz="1200" dirty="0" err="1"/>
              <a:t>въздействие</a:t>
            </a:r>
            <a:r>
              <a:rPr lang="en-US" sz="1200" dirty="0"/>
              <a:t> </a:t>
            </a:r>
            <a:r>
              <a:rPr lang="en-US" sz="1200" dirty="0" err="1"/>
              <a:t>върху</a:t>
            </a:r>
            <a:r>
              <a:rPr lang="en-US" sz="1200" dirty="0"/>
              <a:t> </a:t>
            </a:r>
            <a:r>
              <a:rPr lang="en-US" sz="1200" dirty="0" err="1"/>
              <a:t>околната</a:t>
            </a:r>
            <a:r>
              <a:rPr lang="en-US" sz="1200" dirty="0"/>
              <a:t> </a:t>
            </a:r>
            <a:r>
              <a:rPr lang="en-US" sz="1200" dirty="0" err="1"/>
              <a:t>среда</a:t>
            </a:r>
            <a:r>
              <a:rPr lang="en-US" sz="1200" dirty="0"/>
              <a:t>/</a:t>
            </a:r>
            <a:r>
              <a:rPr lang="en-US" sz="1200" dirty="0" err="1"/>
              <a:t>решение</a:t>
            </a:r>
            <a:r>
              <a:rPr lang="en-US" sz="1200" dirty="0"/>
              <a:t> </a:t>
            </a:r>
            <a:r>
              <a:rPr lang="en-US" sz="1200" dirty="0" err="1"/>
              <a:t>за</a:t>
            </a:r>
            <a:r>
              <a:rPr lang="en-US" sz="1200" dirty="0"/>
              <a:t> </a:t>
            </a:r>
            <a:r>
              <a:rPr lang="en-US" sz="1200" dirty="0" err="1"/>
              <a:t>преценяване</a:t>
            </a:r>
            <a:r>
              <a:rPr lang="en-US" sz="1200" dirty="0"/>
              <a:t> </a:t>
            </a:r>
            <a:r>
              <a:rPr lang="en-US" sz="1200" dirty="0" err="1"/>
              <a:t>на</a:t>
            </a:r>
            <a:r>
              <a:rPr lang="en-US" sz="1200" dirty="0"/>
              <a:t> </a:t>
            </a:r>
            <a:r>
              <a:rPr lang="en-US" sz="1200" dirty="0" err="1"/>
              <a:t>необходимостта</a:t>
            </a:r>
            <a:r>
              <a:rPr lang="en-US" sz="1200" dirty="0"/>
              <a:t> </a:t>
            </a:r>
            <a:r>
              <a:rPr lang="en-US" sz="1200" dirty="0" err="1"/>
              <a:t>от</a:t>
            </a:r>
            <a:r>
              <a:rPr lang="en-US" sz="1200" dirty="0"/>
              <a:t> </a:t>
            </a:r>
            <a:r>
              <a:rPr lang="en-US" sz="1200" dirty="0" err="1"/>
              <a:t>извършване</a:t>
            </a:r>
            <a:r>
              <a:rPr lang="en-US" sz="1200" dirty="0"/>
              <a:t> </a:t>
            </a:r>
            <a:r>
              <a:rPr lang="en-US" sz="1200" dirty="0" err="1"/>
              <a:t>на</a:t>
            </a:r>
            <a:r>
              <a:rPr lang="en-US" sz="1200" dirty="0"/>
              <a:t> </a:t>
            </a:r>
            <a:r>
              <a:rPr lang="en-US" sz="1200" dirty="0" err="1"/>
              <a:t>екологична</a:t>
            </a:r>
            <a:r>
              <a:rPr lang="en-US" sz="1200" dirty="0"/>
              <a:t> </a:t>
            </a:r>
            <a:r>
              <a:rPr lang="en-US" sz="1200" dirty="0" err="1"/>
              <a:t>оценка</a:t>
            </a:r>
            <a:r>
              <a:rPr lang="en-US" sz="1200" dirty="0"/>
              <a:t>/ </a:t>
            </a:r>
            <a:r>
              <a:rPr lang="en-US" sz="1200" dirty="0" err="1"/>
              <a:t>становище</a:t>
            </a:r>
            <a:r>
              <a:rPr lang="en-US" sz="1200" dirty="0"/>
              <a:t> </a:t>
            </a:r>
            <a:r>
              <a:rPr lang="en-US" sz="1200" dirty="0" err="1"/>
              <a:t>по</a:t>
            </a:r>
            <a:r>
              <a:rPr lang="en-US" sz="1200" dirty="0"/>
              <a:t> </a:t>
            </a:r>
            <a:r>
              <a:rPr lang="en-US" sz="1200" dirty="0" err="1"/>
              <a:t>екологична</a:t>
            </a:r>
            <a:r>
              <a:rPr lang="en-US" sz="1200" dirty="0"/>
              <a:t> </a:t>
            </a:r>
            <a:r>
              <a:rPr lang="en-US" sz="1200" dirty="0" err="1"/>
              <a:t>оценка</a:t>
            </a:r>
            <a:r>
              <a:rPr lang="en-US" sz="1200" dirty="0"/>
              <a:t>/</a:t>
            </a:r>
            <a:r>
              <a:rPr lang="en-US" sz="1200" dirty="0" err="1"/>
              <a:t>решение</a:t>
            </a:r>
            <a:r>
              <a:rPr lang="en-US" sz="1200" dirty="0"/>
              <a:t> </a:t>
            </a:r>
            <a:r>
              <a:rPr lang="en-US" sz="1200" dirty="0" err="1"/>
              <a:t>за</a:t>
            </a:r>
            <a:r>
              <a:rPr lang="en-US" sz="1200" dirty="0"/>
              <a:t> </a:t>
            </a:r>
            <a:r>
              <a:rPr lang="en-US" sz="1200" dirty="0" err="1"/>
              <a:t>преценка</a:t>
            </a:r>
            <a:r>
              <a:rPr lang="en-US" sz="1200" dirty="0"/>
              <a:t> </a:t>
            </a:r>
            <a:r>
              <a:rPr lang="en-US" sz="1200" dirty="0" err="1"/>
              <a:t>на</a:t>
            </a:r>
            <a:r>
              <a:rPr lang="en-US" sz="1200" dirty="0"/>
              <a:t> </a:t>
            </a:r>
            <a:r>
              <a:rPr lang="en-US" sz="1200" dirty="0" err="1"/>
              <a:t>вероятната</a:t>
            </a:r>
            <a:r>
              <a:rPr lang="en-US" sz="1200" dirty="0"/>
              <a:t> </a:t>
            </a:r>
            <a:r>
              <a:rPr lang="en-US" sz="1200" dirty="0" err="1"/>
              <a:t>степен</a:t>
            </a:r>
            <a:r>
              <a:rPr lang="en-US" sz="1200" dirty="0"/>
              <a:t> </a:t>
            </a:r>
            <a:r>
              <a:rPr lang="en-US" sz="1200" dirty="0" err="1"/>
              <a:t>на</a:t>
            </a:r>
            <a:r>
              <a:rPr lang="en-US" sz="1200" dirty="0"/>
              <a:t> </a:t>
            </a:r>
            <a:r>
              <a:rPr lang="en-US" sz="1200" dirty="0" err="1"/>
              <a:t>значително</a:t>
            </a:r>
            <a:r>
              <a:rPr lang="en-US" sz="1200" dirty="0"/>
              <a:t> </a:t>
            </a:r>
            <a:r>
              <a:rPr lang="en-US" sz="1200" dirty="0" err="1"/>
              <a:t>отрицателно</a:t>
            </a:r>
            <a:r>
              <a:rPr lang="en-US" sz="1200" dirty="0"/>
              <a:t> </a:t>
            </a:r>
            <a:r>
              <a:rPr lang="en-US" sz="1200" dirty="0" err="1"/>
              <a:t>въздействие</a:t>
            </a:r>
            <a:r>
              <a:rPr lang="en-US" sz="1200" dirty="0"/>
              <a:t>/</a:t>
            </a:r>
            <a:r>
              <a:rPr lang="en-US" sz="1200" dirty="0" err="1"/>
              <a:t>решение</a:t>
            </a:r>
            <a:r>
              <a:rPr lang="en-US" sz="1200" dirty="0"/>
              <a:t> </a:t>
            </a:r>
            <a:r>
              <a:rPr lang="en-US" sz="1200" dirty="0" err="1"/>
              <a:t>по</a:t>
            </a:r>
            <a:r>
              <a:rPr lang="en-US" sz="1200" dirty="0"/>
              <a:t> </a:t>
            </a:r>
            <a:r>
              <a:rPr lang="en-US" sz="1200" dirty="0" err="1"/>
              <a:t>оценка</a:t>
            </a:r>
            <a:r>
              <a:rPr lang="en-US" sz="1200" dirty="0"/>
              <a:t> </a:t>
            </a:r>
            <a:r>
              <a:rPr lang="en-US" sz="1200" dirty="0" err="1"/>
              <a:t>за</a:t>
            </a:r>
            <a:r>
              <a:rPr lang="en-US" sz="1200" dirty="0"/>
              <a:t> </a:t>
            </a:r>
            <a:r>
              <a:rPr lang="en-US" sz="1200" dirty="0" err="1"/>
              <a:t>съвместимостта</a:t>
            </a:r>
            <a:r>
              <a:rPr lang="en-US" sz="1200" dirty="0"/>
              <a:t>/</a:t>
            </a:r>
            <a:r>
              <a:rPr lang="en-US" sz="1200" dirty="0" err="1"/>
              <a:t>писмо</a:t>
            </a:r>
            <a:r>
              <a:rPr lang="en-US" sz="1200" dirty="0"/>
              <a:t>/</a:t>
            </a:r>
            <a:r>
              <a:rPr lang="en-US" sz="1200" dirty="0" err="1"/>
              <a:t>разрешително</a:t>
            </a:r>
            <a:r>
              <a:rPr lang="en-US" sz="1200" dirty="0"/>
              <a:t> </a:t>
            </a:r>
            <a:r>
              <a:rPr lang="en-US" sz="1200" dirty="0" err="1"/>
              <a:t>от</a:t>
            </a:r>
            <a:r>
              <a:rPr lang="en-US" sz="1200" dirty="0"/>
              <a:t> </a:t>
            </a:r>
            <a:r>
              <a:rPr lang="en-US" sz="1200" dirty="0" err="1"/>
              <a:t>компетентния</a:t>
            </a:r>
            <a:r>
              <a:rPr lang="en-US" sz="1200" dirty="0"/>
              <a:t> </a:t>
            </a:r>
            <a:r>
              <a:rPr lang="en-US" sz="1200" dirty="0" err="1"/>
              <a:t>орган</a:t>
            </a:r>
            <a:r>
              <a:rPr lang="en-US" sz="1200" dirty="0"/>
              <a:t> </a:t>
            </a:r>
            <a:r>
              <a:rPr lang="en-US" sz="1200" dirty="0" err="1"/>
              <a:t>по</a:t>
            </a:r>
            <a:r>
              <a:rPr lang="en-US" sz="1200" dirty="0"/>
              <a:t> </a:t>
            </a:r>
            <a:r>
              <a:rPr lang="en-US" sz="1200" dirty="0" err="1"/>
              <a:t>околна</a:t>
            </a:r>
            <a:r>
              <a:rPr lang="en-US" sz="1200" dirty="0"/>
              <a:t> </a:t>
            </a:r>
            <a:r>
              <a:rPr lang="en-US" sz="1200" dirty="0" err="1"/>
              <a:t>среда</a:t>
            </a:r>
            <a:r>
              <a:rPr lang="en-US" sz="1200" dirty="0"/>
              <a:t> (РИОСВ/МОСВ/БД), </a:t>
            </a:r>
            <a:r>
              <a:rPr lang="en-US" sz="1200" dirty="0" err="1"/>
              <a:t>издадени</a:t>
            </a:r>
            <a:r>
              <a:rPr lang="en-US" sz="1200" dirty="0"/>
              <a:t> </a:t>
            </a:r>
            <a:r>
              <a:rPr lang="en-US" sz="1200" dirty="0" err="1"/>
              <a:t>по</a:t>
            </a:r>
            <a:r>
              <a:rPr lang="en-US" sz="1200" dirty="0"/>
              <a:t> </a:t>
            </a:r>
            <a:r>
              <a:rPr lang="en-US" sz="1200" dirty="0" err="1"/>
              <a:t>реда</a:t>
            </a:r>
            <a:r>
              <a:rPr lang="en-US" sz="1200" dirty="0"/>
              <a:t> </a:t>
            </a:r>
            <a:r>
              <a:rPr lang="en-US" sz="1200" dirty="0" err="1"/>
              <a:t>на</a:t>
            </a:r>
            <a:r>
              <a:rPr lang="en-US" sz="1200" dirty="0"/>
              <a:t> </a:t>
            </a:r>
            <a:r>
              <a:rPr lang="en-US" sz="1200" dirty="0" err="1"/>
              <a:t>Закона</a:t>
            </a:r>
            <a:r>
              <a:rPr lang="en-US" sz="1200" dirty="0"/>
              <a:t> </a:t>
            </a:r>
            <a:r>
              <a:rPr lang="en-US" sz="1200" dirty="0" err="1"/>
              <a:t>за</a:t>
            </a:r>
            <a:r>
              <a:rPr lang="en-US" sz="1200" dirty="0"/>
              <a:t> </a:t>
            </a:r>
            <a:r>
              <a:rPr lang="en-US" sz="1200" dirty="0" err="1"/>
              <a:t>опазване</a:t>
            </a:r>
            <a:r>
              <a:rPr lang="en-US" sz="1200" dirty="0"/>
              <a:t> </a:t>
            </a:r>
            <a:r>
              <a:rPr lang="en-US" sz="1200" dirty="0" err="1"/>
              <a:t>на</a:t>
            </a:r>
            <a:r>
              <a:rPr lang="en-US" sz="1200" dirty="0"/>
              <a:t> </a:t>
            </a:r>
            <a:r>
              <a:rPr lang="en-US" sz="1200" dirty="0" err="1"/>
              <a:t>околната</a:t>
            </a:r>
            <a:r>
              <a:rPr lang="en-US" sz="1200" dirty="0"/>
              <a:t> </a:t>
            </a:r>
            <a:r>
              <a:rPr lang="en-US" sz="1200" dirty="0" err="1"/>
              <a:t>среда</a:t>
            </a:r>
            <a:r>
              <a:rPr lang="en-US" sz="1200" dirty="0"/>
              <a:t> (ЗООС) и/</a:t>
            </a:r>
            <a:r>
              <a:rPr lang="en-US" sz="1200" dirty="0" err="1"/>
              <a:t>или</a:t>
            </a:r>
            <a:r>
              <a:rPr lang="en-US" sz="1200" dirty="0"/>
              <a:t> </a:t>
            </a:r>
            <a:r>
              <a:rPr lang="en-US" sz="1200" dirty="0" err="1"/>
              <a:t>Закона</a:t>
            </a:r>
            <a:r>
              <a:rPr lang="en-US" sz="1200" dirty="0"/>
              <a:t> </a:t>
            </a:r>
            <a:r>
              <a:rPr lang="en-US" sz="1200" dirty="0" err="1"/>
              <a:t>за</a:t>
            </a:r>
            <a:r>
              <a:rPr lang="en-US" sz="1200" dirty="0"/>
              <a:t> </a:t>
            </a:r>
            <a:r>
              <a:rPr lang="en-US" sz="1200" dirty="0" err="1"/>
              <a:t>водите</a:t>
            </a:r>
            <a:r>
              <a:rPr lang="en-US" sz="1200" dirty="0"/>
              <a:t> (</a:t>
            </a:r>
            <a:r>
              <a:rPr lang="en-US" sz="1200" dirty="0" err="1"/>
              <a:t>когато</a:t>
            </a:r>
            <a:r>
              <a:rPr lang="en-US" sz="1200" dirty="0"/>
              <a:t> </a:t>
            </a:r>
            <a:r>
              <a:rPr lang="en-US" sz="1200" dirty="0" err="1"/>
              <a:t>издаването</a:t>
            </a:r>
            <a:r>
              <a:rPr lang="en-US" sz="1200" dirty="0"/>
              <a:t> </a:t>
            </a:r>
            <a:r>
              <a:rPr lang="en-US" sz="1200" dirty="0" err="1"/>
              <a:t>на</a:t>
            </a:r>
            <a:r>
              <a:rPr lang="en-US" sz="1200" dirty="0"/>
              <a:t> </a:t>
            </a:r>
            <a:r>
              <a:rPr lang="en-US" sz="1200" dirty="0" err="1"/>
              <a:t>документа</a:t>
            </a:r>
            <a:r>
              <a:rPr lang="en-US" sz="1200" dirty="0"/>
              <a:t> </a:t>
            </a:r>
            <a:r>
              <a:rPr lang="en-US" sz="1200" dirty="0" err="1"/>
              <a:t>се</a:t>
            </a:r>
            <a:r>
              <a:rPr lang="en-US" sz="1200" dirty="0"/>
              <a:t> </a:t>
            </a:r>
            <a:r>
              <a:rPr lang="en-US" sz="1200" dirty="0" err="1"/>
              <a:t>изисква</a:t>
            </a:r>
            <a:r>
              <a:rPr lang="en-US" sz="1200" dirty="0"/>
              <a:t> </a:t>
            </a:r>
            <a:r>
              <a:rPr lang="en-US" sz="1200" dirty="0" err="1"/>
              <a:t>по</a:t>
            </a:r>
            <a:r>
              <a:rPr lang="en-US" sz="1200" dirty="0"/>
              <a:t> ЗООС и/</a:t>
            </a:r>
            <a:r>
              <a:rPr lang="en-US" sz="1200" dirty="0" err="1"/>
              <a:t>или</a:t>
            </a:r>
            <a:r>
              <a:rPr lang="en-US" sz="1200" dirty="0"/>
              <a:t> </a:t>
            </a:r>
            <a:r>
              <a:rPr lang="en-US" sz="1200" dirty="0" err="1"/>
              <a:t>по</a:t>
            </a:r>
            <a:r>
              <a:rPr lang="en-US" sz="1200" dirty="0"/>
              <a:t> </a:t>
            </a:r>
            <a:r>
              <a:rPr lang="en-US" sz="1200" dirty="0" err="1"/>
              <a:t>Закона</a:t>
            </a:r>
            <a:r>
              <a:rPr lang="en-US" sz="1200" dirty="0"/>
              <a:t> </a:t>
            </a:r>
            <a:r>
              <a:rPr lang="en-US" sz="1200" dirty="0" err="1"/>
              <a:t>за</a:t>
            </a:r>
            <a:r>
              <a:rPr lang="en-US" sz="1200" dirty="0"/>
              <a:t> </a:t>
            </a:r>
            <a:r>
              <a:rPr lang="en-US" sz="1200" dirty="0" err="1"/>
              <a:t>водите</a:t>
            </a:r>
            <a:r>
              <a:rPr lang="en-US" sz="1200" dirty="0" smtClean="0"/>
              <a:t>)</a:t>
            </a:r>
            <a:endParaRPr lang="en-US" sz="1200" dirty="0"/>
          </a:p>
          <a:p>
            <a:pPr>
              <a:buFont typeface="Wingdings" panose="05000000000000000000" pitchFamily="2" charset="2"/>
              <a:buChar char="Ø"/>
            </a:pPr>
            <a:r>
              <a:rPr lang="en-US" sz="1200" b="1" u="sng" dirty="0" err="1"/>
              <a:t>Финансова</a:t>
            </a:r>
            <a:r>
              <a:rPr lang="en-US" sz="1200" b="1" u="sng" dirty="0"/>
              <a:t> </a:t>
            </a:r>
            <a:r>
              <a:rPr lang="en-US" sz="1200" b="1" u="sng" dirty="0" err="1"/>
              <a:t>помощ</a:t>
            </a:r>
            <a:r>
              <a:rPr lang="en-US" sz="1200" b="1" u="sng" dirty="0"/>
              <a:t> </a:t>
            </a:r>
            <a:r>
              <a:rPr lang="en-US" sz="1200" b="1" u="sng" dirty="0" err="1"/>
              <a:t>не</a:t>
            </a:r>
            <a:r>
              <a:rPr lang="en-US" sz="1200" b="1" u="sng" dirty="0"/>
              <a:t> </a:t>
            </a:r>
            <a:r>
              <a:rPr lang="en-US" sz="1200" b="1" u="sng" dirty="0" err="1"/>
              <a:t>се</a:t>
            </a:r>
            <a:r>
              <a:rPr lang="en-US" sz="1200" b="1" u="sng" dirty="0"/>
              <a:t> </a:t>
            </a:r>
            <a:r>
              <a:rPr lang="en-US" sz="1200" b="1" u="sng" dirty="0" err="1"/>
              <a:t>предоставя</a:t>
            </a:r>
            <a:r>
              <a:rPr lang="en-US" sz="1200" b="1" u="sng" dirty="0"/>
              <a:t> </a:t>
            </a:r>
            <a:r>
              <a:rPr lang="en-US" sz="1200" dirty="0" err="1"/>
              <a:t>за</a:t>
            </a:r>
            <a:r>
              <a:rPr lang="en-US" sz="1200" dirty="0"/>
              <a:t> </a:t>
            </a:r>
            <a:r>
              <a:rPr lang="en-US" sz="1200" dirty="0" err="1"/>
              <a:t>дейности</a:t>
            </a:r>
            <a:r>
              <a:rPr lang="en-US" sz="1200" dirty="0"/>
              <a:t>, </a:t>
            </a:r>
            <a:r>
              <a:rPr lang="en-US" sz="1200" dirty="0" err="1"/>
              <a:t>включени</a:t>
            </a:r>
            <a:r>
              <a:rPr lang="en-US" sz="1200" dirty="0"/>
              <a:t> в </a:t>
            </a:r>
            <a:r>
              <a:rPr lang="en-US" sz="1200" dirty="0" err="1"/>
              <a:t>оперативните</a:t>
            </a:r>
            <a:r>
              <a:rPr lang="en-US" sz="1200" dirty="0"/>
              <a:t> </a:t>
            </a:r>
            <a:r>
              <a:rPr lang="en-US" sz="1200" dirty="0" err="1"/>
              <a:t>програми</a:t>
            </a:r>
            <a:r>
              <a:rPr lang="en-US" sz="1200" dirty="0"/>
              <a:t> </a:t>
            </a:r>
            <a:r>
              <a:rPr lang="en-US" sz="1200" dirty="0" err="1"/>
              <a:t>на</a:t>
            </a:r>
            <a:r>
              <a:rPr lang="en-US" sz="1200" dirty="0"/>
              <a:t> </a:t>
            </a:r>
            <a:r>
              <a:rPr lang="en-US" sz="1200" dirty="0" err="1"/>
              <a:t>кандидати</a:t>
            </a:r>
            <a:r>
              <a:rPr lang="en-US" sz="1200" dirty="0"/>
              <a:t> – </a:t>
            </a:r>
            <a:r>
              <a:rPr lang="en-US" sz="1200" dirty="0" err="1"/>
              <a:t>организации</a:t>
            </a:r>
            <a:r>
              <a:rPr lang="en-US" sz="1200" dirty="0"/>
              <a:t> </a:t>
            </a:r>
            <a:r>
              <a:rPr lang="en-US" sz="1200" dirty="0" err="1"/>
              <a:t>на</a:t>
            </a:r>
            <a:r>
              <a:rPr lang="en-US" sz="1200" dirty="0"/>
              <a:t> </a:t>
            </a:r>
            <a:r>
              <a:rPr lang="en-US" sz="1200" dirty="0" err="1"/>
              <a:t>производители</a:t>
            </a:r>
            <a:r>
              <a:rPr lang="en-US" sz="1200" dirty="0"/>
              <a:t> </a:t>
            </a:r>
            <a:r>
              <a:rPr lang="en-US" sz="1200" dirty="0" err="1"/>
              <a:t>на</a:t>
            </a:r>
            <a:r>
              <a:rPr lang="en-US" sz="1200" dirty="0"/>
              <a:t> </a:t>
            </a:r>
            <a:r>
              <a:rPr lang="en-US" sz="1200" dirty="0" err="1"/>
              <a:t>плодове</a:t>
            </a:r>
            <a:r>
              <a:rPr lang="en-US" sz="1200" dirty="0"/>
              <a:t> и </a:t>
            </a:r>
            <a:r>
              <a:rPr lang="en-US" sz="1200" dirty="0" err="1"/>
              <a:t>зеленчуци</a:t>
            </a:r>
            <a:r>
              <a:rPr lang="en-US" sz="1200" dirty="0"/>
              <a:t> </a:t>
            </a:r>
            <a:r>
              <a:rPr lang="en-US" sz="1200" dirty="0" err="1"/>
              <a:t>съгласно</a:t>
            </a:r>
            <a:r>
              <a:rPr lang="en-US" sz="1200" dirty="0"/>
              <a:t> </a:t>
            </a:r>
            <a:r>
              <a:rPr lang="en-US" sz="1200" dirty="0" err="1"/>
              <a:t>Наредба</a:t>
            </a:r>
            <a:r>
              <a:rPr lang="en-US" sz="1200" dirty="0"/>
              <a:t> № 11 </a:t>
            </a:r>
            <a:r>
              <a:rPr lang="en-US" sz="1200" dirty="0" err="1"/>
              <a:t>от</a:t>
            </a:r>
            <a:r>
              <a:rPr lang="en-US" sz="1200" dirty="0"/>
              <a:t> 2007 г. </a:t>
            </a:r>
            <a:r>
              <a:rPr lang="en-US" sz="1200" dirty="0" err="1"/>
              <a:t>за</a:t>
            </a:r>
            <a:r>
              <a:rPr lang="en-US" sz="1200" dirty="0"/>
              <a:t> </a:t>
            </a:r>
            <a:r>
              <a:rPr lang="en-US" sz="1200" dirty="0" err="1"/>
              <a:t>условията</a:t>
            </a:r>
            <a:r>
              <a:rPr lang="en-US" sz="1200" dirty="0"/>
              <a:t> и </a:t>
            </a:r>
            <a:r>
              <a:rPr lang="en-US" sz="1200" dirty="0" err="1"/>
              <a:t>реда</a:t>
            </a:r>
            <a:r>
              <a:rPr lang="en-US" sz="1200" dirty="0"/>
              <a:t> </a:t>
            </a:r>
            <a:r>
              <a:rPr lang="en-US" sz="1200" dirty="0" err="1"/>
              <a:t>за</a:t>
            </a:r>
            <a:r>
              <a:rPr lang="en-US" sz="1200" dirty="0"/>
              <a:t> </a:t>
            </a:r>
            <a:r>
              <a:rPr lang="en-US" sz="1200" dirty="0" err="1"/>
              <a:t>признаване</a:t>
            </a:r>
            <a:r>
              <a:rPr lang="en-US" sz="1200" dirty="0"/>
              <a:t> </a:t>
            </a:r>
            <a:r>
              <a:rPr lang="en-US" sz="1200" dirty="0" err="1"/>
              <a:t>на</a:t>
            </a:r>
            <a:r>
              <a:rPr lang="en-US" sz="1200" dirty="0"/>
              <a:t> </a:t>
            </a:r>
            <a:r>
              <a:rPr lang="en-US" sz="1200" dirty="0" err="1"/>
              <a:t>организации</a:t>
            </a:r>
            <a:r>
              <a:rPr lang="en-US" sz="1200" dirty="0"/>
              <a:t> </a:t>
            </a:r>
            <a:r>
              <a:rPr lang="en-US" sz="1200" dirty="0" err="1"/>
              <a:t>на</a:t>
            </a:r>
            <a:r>
              <a:rPr lang="en-US" sz="1200" dirty="0"/>
              <a:t> </a:t>
            </a:r>
            <a:r>
              <a:rPr lang="en-US" sz="1200" dirty="0" err="1"/>
              <a:t>производители</a:t>
            </a:r>
            <a:r>
              <a:rPr lang="en-US" sz="1200" dirty="0"/>
              <a:t> </a:t>
            </a:r>
            <a:r>
              <a:rPr lang="en-US" sz="1200" dirty="0" err="1"/>
              <a:t>на</a:t>
            </a:r>
            <a:r>
              <a:rPr lang="en-US" sz="1200" dirty="0"/>
              <a:t> </a:t>
            </a:r>
            <a:r>
              <a:rPr lang="en-US" sz="1200" dirty="0" err="1"/>
              <a:t>плодове</a:t>
            </a:r>
            <a:r>
              <a:rPr lang="en-US" sz="1200" dirty="0"/>
              <a:t> и </a:t>
            </a:r>
            <a:r>
              <a:rPr lang="en-US" sz="1200" dirty="0" err="1"/>
              <a:t>зеленчуци</a:t>
            </a:r>
            <a:r>
              <a:rPr lang="en-US" sz="1200" dirty="0"/>
              <a:t> и </a:t>
            </a:r>
            <a:r>
              <a:rPr lang="en-US" sz="1200" dirty="0" err="1"/>
              <a:t>на</a:t>
            </a:r>
            <a:r>
              <a:rPr lang="en-US" sz="1200" dirty="0"/>
              <a:t> </a:t>
            </a:r>
            <a:r>
              <a:rPr lang="en-US" sz="1200" dirty="0" err="1"/>
              <a:t>техните</a:t>
            </a:r>
            <a:r>
              <a:rPr lang="en-US" sz="1200" dirty="0"/>
              <a:t> </a:t>
            </a:r>
            <a:r>
              <a:rPr lang="en-US" sz="1200" dirty="0" err="1"/>
              <a:t>асоциации</a:t>
            </a:r>
            <a:r>
              <a:rPr lang="en-US" sz="1200" dirty="0"/>
              <a:t> и </a:t>
            </a:r>
            <a:r>
              <a:rPr lang="en-US" sz="1200" dirty="0" err="1"/>
              <a:t>за</a:t>
            </a:r>
            <a:r>
              <a:rPr lang="en-US" sz="1200" dirty="0"/>
              <a:t> </a:t>
            </a:r>
            <a:r>
              <a:rPr lang="en-US" sz="1200" dirty="0" err="1"/>
              <a:t>условията</a:t>
            </a:r>
            <a:r>
              <a:rPr lang="en-US" sz="1200" dirty="0"/>
              <a:t> и </a:t>
            </a:r>
            <a:r>
              <a:rPr lang="en-US" sz="1200" dirty="0" err="1"/>
              <a:t>реда</a:t>
            </a:r>
            <a:r>
              <a:rPr lang="en-US" sz="1200" dirty="0"/>
              <a:t> </a:t>
            </a:r>
            <a:r>
              <a:rPr lang="en-US" sz="1200" dirty="0" err="1"/>
              <a:t>за</a:t>
            </a:r>
            <a:r>
              <a:rPr lang="en-US" sz="1200" dirty="0"/>
              <a:t> </a:t>
            </a:r>
            <a:r>
              <a:rPr lang="en-US" sz="1200" dirty="0" err="1"/>
              <a:t>одобряване</a:t>
            </a:r>
            <a:r>
              <a:rPr lang="en-US" sz="1200" dirty="0"/>
              <a:t> и </a:t>
            </a:r>
            <a:r>
              <a:rPr lang="en-US" sz="1200" dirty="0" err="1"/>
              <a:t>изменение</a:t>
            </a:r>
            <a:r>
              <a:rPr lang="en-US" sz="1200" dirty="0"/>
              <a:t> </a:t>
            </a:r>
            <a:r>
              <a:rPr lang="en-US" sz="1200" dirty="0" err="1"/>
              <a:t>на</a:t>
            </a:r>
            <a:r>
              <a:rPr lang="en-US" sz="1200" dirty="0"/>
              <a:t> </a:t>
            </a:r>
            <a:r>
              <a:rPr lang="en-US" sz="1200" dirty="0" err="1"/>
              <a:t>одобрените</a:t>
            </a:r>
            <a:r>
              <a:rPr lang="en-US" sz="1200" dirty="0"/>
              <a:t> </a:t>
            </a:r>
            <a:r>
              <a:rPr lang="en-US" sz="1200" dirty="0" err="1"/>
              <a:t>оперативни</a:t>
            </a:r>
            <a:r>
              <a:rPr lang="en-US" sz="1200" dirty="0"/>
              <a:t> </a:t>
            </a:r>
            <a:r>
              <a:rPr lang="en-US" sz="1200" dirty="0" err="1"/>
              <a:t>програми</a:t>
            </a:r>
            <a:r>
              <a:rPr lang="en-US" sz="1200" dirty="0"/>
              <a:t> (</a:t>
            </a:r>
            <a:r>
              <a:rPr lang="en-US" sz="1200" dirty="0" err="1"/>
              <a:t>обн</a:t>
            </a:r>
            <a:r>
              <a:rPr lang="en-US" sz="1200" dirty="0"/>
              <a:t>., ДВ, </a:t>
            </a:r>
            <a:r>
              <a:rPr lang="en-US" sz="1200" dirty="0" err="1"/>
              <a:t>бр</a:t>
            </a:r>
            <a:r>
              <a:rPr lang="en-US" sz="1200" dirty="0"/>
              <a:t>. 42 </a:t>
            </a:r>
            <a:r>
              <a:rPr lang="en-US" sz="1200" dirty="0" err="1"/>
              <a:t>от</a:t>
            </a:r>
            <a:r>
              <a:rPr lang="en-US" sz="1200" dirty="0"/>
              <a:t> 2007 г</a:t>
            </a:r>
            <a:r>
              <a:rPr lang="en-US" sz="1200" dirty="0" smtClean="0"/>
              <a:t>.);</a:t>
            </a:r>
          </a:p>
          <a:p>
            <a:pPr>
              <a:buFont typeface="Wingdings" panose="05000000000000000000" pitchFamily="2" charset="2"/>
              <a:buChar char="Ø"/>
            </a:pPr>
            <a:r>
              <a:rPr lang="en-US" sz="1200" b="1" u="sng" dirty="0" err="1" smtClean="0"/>
              <a:t>Финансова</a:t>
            </a:r>
            <a:r>
              <a:rPr lang="en-US" sz="1200" b="1" u="sng" dirty="0" smtClean="0"/>
              <a:t> </a:t>
            </a:r>
            <a:r>
              <a:rPr lang="en-US" sz="1200" b="1" u="sng" dirty="0" err="1"/>
              <a:t>помощ</a:t>
            </a:r>
            <a:r>
              <a:rPr lang="en-US" sz="1200" b="1" u="sng" dirty="0"/>
              <a:t> </a:t>
            </a:r>
            <a:r>
              <a:rPr lang="en-US" sz="1200" b="1" u="sng" dirty="0" err="1"/>
              <a:t>не</a:t>
            </a:r>
            <a:r>
              <a:rPr lang="en-US" sz="1200" b="1" u="sng" dirty="0"/>
              <a:t> </a:t>
            </a:r>
            <a:r>
              <a:rPr lang="en-US" sz="1200" b="1" u="sng" dirty="0" err="1"/>
              <a:t>се</a:t>
            </a:r>
            <a:r>
              <a:rPr lang="en-US" sz="1200" b="1" u="sng" dirty="0"/>
              <a:t> </a:t>
            </a:r>
            <a:r>
              <a:rPr lang="en-US" sz="1200" b="1" u="sng" dirty="0" err="1"/>
              <a:t>предоставя</a:t>
            </a:r>
            <a:r>
              <a:rPr lang="en-US" sz="1200" dirty="0"/>
              <a:t> </a:t>
            </a:r>
            <a:r>
              <a:rPr lang="en-US" sz="1200" dirty="0" err="1"/>
              <a:t>когато</a:t>
            </a:r>
            <a:r>
              <a:rPr lang="en-US" sz="1200" dirty="0"/>
              <a:t> </a:t>
            </a:r>
            <a:r>
              <a:rPr lang="en-US" sz="1200" dirty="0" err="1"/>
              <a:t>правилата</a:t>
            </a:r>
            <a:r>
              <a:rPr lang="en-US" sz="1200" dirty="0"/>
              <a:t> </a:t>
            </a:r>
            <a:r>
              <a:rPr lang="en-US" sz="1200" dirty="0" err="1"/>
              <a:t>на</a:t>
            </a:r>
            <a:r>
              <a:rPr lang="en-US" sz="1200" dirty="0"/>
              <a:t> </a:t>
            </a:r>
            <a:r>
              <a:rPr lang="en-US" sz="1200" dirty="0" err="1"/>
              <a:t>Общата</a:t>
            </a:r>
            <a:r>
              <a:rPr lang="en-US" sz="1200" dirty="0"/>
              <a:t> </a:t>
            </a:r>
            <a:r>
              <a:rPr lang="en-US" sz="1200" dirty="0" err="1"/>
              <a:t>организация</a:t>
            </a:r>
            <a:r>
              <a:rPr lang="en-US" sz="1200" dirty="0"/>
              <a:t> </a:t>
            </a:r>
            <a:r>
              <a:rPr lang="en-US" sz="1200" dirty="0" err="1"/>
              <a:t>на</a:t>
            </a:r>
            <a:r>
              <a:rPr lang="en-US" sz="1200" dirty="0"/>
              <a:t> </a:t>
            </a:r>
            <a:r>
              <a:rPr lang="en-US" sz="1200" dirty="0" err="1"/>
              <a:t>пазарите</a:t>
            </a:r>
            <a:r>
              <a:rPr lang="en-US" sz="1200" dirty="0"/>
              <a:t> </a:t>
            </a:r>
            <a:r>
              <a:rPr lang="en-US" sz="1200" dirty="0" err="1"/>
              <a:t>на</a:t>
            </a:r>
            <a:r>
              <a:rPr lang="en-US" sz="1200" dirty="0"/>
              <a:t> </a:t>
            </a:r>
            <a:r>
              <a:rPr lang="en-US" sz="1200" dirty="0" err="1"/>
              <a:t>земеделски</a:t>
            </a:r>
            <a:r>
              <a:rPr lang="en-US" sz="1200" dirty="0"/>
              <a:t> </a:t>
            </a:r>
            <a:r>
              <a:rPr lang="en-US" sz="1200" dirty="0" err="1"/>
              <a:t>продукти</a:t>
            </a:r>
            <a:r>
              <a:rPr lang="en-US" sz="1200" dirty="0"/>
              <a:t> </a:t>
            </a:r>
            <a:r>
              <a:rPr lang="en-US" sz="1200" dirty="0" err="1"/>
              <a:t>на</a:t>
            </a:r>
            <a:r>
              <a:rPr lang="en-US" sz="1200" dirty="0"/>
              <a:t> ЕС </a:t>
            </a:r>
            <a:r>
              <a:rPr lang="en-US" sz="1200" dirty="0" err="1"/>
              <a:t>или</a:t>
            </a:r>
            <a:r>
              <a:rPr lang="en-US" sz="1200" dirty="0"/>
              <a:t> </a:t>
            </a:r>
            <a:r>
              <a:rPr lang="en-US" sz="1200" dirty="0" err="1"/>
              <a:t>схеми</a:t>
            </a:r>
            <a:r>
              <a:rPr lang="en-US" sz="1200" dirty="0"/>
              <a:t> </a:t>
            </a:r>
            <a:r>
              <a:rPr lang="en-US" sz="1200" dirty="0" err="1"/>
              <a:t>за</a:t>
            </a:r>
            <a:r>
              <a:rPr lang="en-US" sz="1200" dirty="0"/>
              <a:t> </a:t>
            </a:r>
            <a:r>
              <a:rPr lang="en-US" sz="1200" dirty="0" err="1"/>
              <a:t>директно</a:t>
            </a:r>
            <a:r>
              <a:rPr lang="en-US" sz="1200" dirty="0"/>
              <a:t> </a:t>
            </a:r>
            <a:r>
              <a:rPr lang="en-US" sz="1200" dirty="0" err="1"/>
              <a:t>подпомагане</a:t>
            </a:r>
            <a:r>
              <a:rPr lang="en-US" sz="1200" dirty="0"/>
              <a:t>, </a:t>
            </a:r>
            <a:r>
              <a:rPr lang="en-US" sz="1200" dirty="0" err="1"/>
              <a:t>финансирани</a:t>
            </a:r>
            <a:r>
              <a:rPr lang="en-US" sz="1200" dirty="0"/>
              <a:t> </a:t>
            </a:r>
            <a:r>
              <a:rPr lang="en-US" sz="1200" dirty="0" err="1"/>
              <a:t>от</a:t>
            </a:r>
            <a:r>
              <a:rPr lang="en-US" sz="1200" dirty="0"/>
              <a:t> </a:t>
            </a:r>
            <a:r>
              <a:rPr lang="en-US" sz="1200" dirty="0" err="1"/>
              <a:t>Европейския</a:t>
            </a:r>
            <a:r>
              <a:rPr lang="en-US" sz="1200" dirty="0"/>
              <a:t> </a:t>
            </a:r>
            <a:r>
              <a:rPr lang="en-US" sz="1200" dirty="0" err="1"/>
              <a:t>земеделски</a:t>
            </a:r>
            <a:r>
              <a:rPr lang="en-US" sz="1200" dirty="0"/>
              <a:t> </a:t>
            </a:r>
            <a:r>
              <a:rPr lang="en-US" sz="1200" dirty="0" err="1"/>
              <a:t>фонд</a:t>
            </a:r>
            <a:r>
              <a:rPr lang="en-US" sz="1200" dirty="0"/>
              <a:t> </a:t>
            </a:r>
            <a:r>
              <a:rPr lang="en-US" sz="1200" dirty="0" err="1"/>
              <a:t>за</a:t>
            </a:r>
            <a:r>
              <a:rPr lang="en-US" sz="1200" dirty="0"/>
              <a:t> </a:t>
            </a:r>
            <a:r>
              <a:rPr lang="en-US" sz="1200" dirty="0" err="1"/>
              <a:t>гарантиране</a:t>
            </a:r>
            <a:r>
              <a:rPr lang="en-US" sz="1200" dirty="0"/>
              <a:t> </a:t>
            </a:r>
            <a:r>
              <a:rPr lang="en-US" sz="1200" dirty="0" err="1"/>
              <a:t>на</a:t>
            </a:r>
            <a:r>
              <a:rPr lang="en-US" sz="1200" dirty="0"/>
              <a:t> </a:t>
            </a:r>
            <a:r>
              <a:rPr lang="en-US" sz="1200" dirty="0" err="1"/>
              <a:t>земеделието</a:t>
            </a:r>
            <a:r>
              <a:rPr lang="en-US" sz="1200" dirty="0"/>
              <a:t>, </a:t>
            </a:r>
            <a:r>
              <a:rPr lang="en-US" sz="1200" dirty="0" err="1"/>
              <a:t>налагат</a:t>
            </a:r>
            <a:r>
              <a:rPr lang="en-US" sz="1200" dirty="0"/>
              <a:t> </a:t>
            </a:r>
            <a:r>
              <a:rPr lang="en-US" sz="1200" dirty="0" err="1"/>
              <a:t>ограничения</a:t>
            </a:r>
            <a:r>
              <a:rPr lang="en-US" sz="1200" dirty="0"/>
              <a:t> </a:t>
            </a:r>
            <a:r>
              <a:rPr lang="en-US" sz="1200" dirty="0" err="1"/>
              <a:t>върху</a:t>
            </a:r>
            <a:r>
              <a:rPr lang="en-US" sz="1200" dirty="0"/>
              <a:t> </a:t>
            </a:r>
            <a:r>
              <a:rPr lang="en-US" sz="1200" dirty="0" err="1"/>
              <a:t>производството</a:t>
            </a:r>
            <a:r>
              <a:rPr lang="en-US" sz="1200" dirty="0"/>
              <a:t> </a:t>
            </a:r>
            <a:r>
              <a:rPr lang="en-US" sz="1200" dirty="0" err="1"/>
              <a:t>или</a:t>
            </a:r>
            <a:r>
              <a:rPr lang="en-US" sz="1200" dirty="0"/>
              <a:t> </a:t>
            </a:r>
            <a:r>
              <a:rPr lang="en-US" sz="1200" dirty="0" err="1"/>
              <a:t>върху</a:t>
            </a:r>
            <a:r>
              <a:rPr lang="en-US" sz="1200" dirty="0"/>
              <a:t> </a:t>
            </a:r>
            <a:r>
              <a:rPr lang="en-US" sz="1200" dirty="0" err="1"/>
              <a:t>подпомагането</a:t>
            </a:r>
            <a:r>
              <a:rPr lang="en-US" sz="1200" dirty="0"/>
              <a:t> </a:t>
            </a:r>
            <a:r>
              <a:rPr lang="en-US" sz="1200" dirty="0" err="1"/>
              <a:t>на</a:t>
            </a:r>
            <a:r>
              <a:rPr lang="en-US" sz="1200" dirty="0"/>
              <a:t> ЕС </a:t>
            </a:r>
            <a:r>
              <a:rPr lang="en-US" sz="1200" dirty="0" err="1"/>
              <a:t>на</a:t>
            </a:r>
            <a:r>
              <a:rPr lang="en-US" sz="1200" dirty="0"/>
              <a:t> </a:t>
            </a:r>
            <a:r>
              <a:rPr lang="en-US" sz="1200" dirty="0" err="1"/>
              <a:t>равнището</a:t>
            </a:r>
            <a:r>
              <a:rPr lang="en-US" sz="1200" dirty="0"/>
              <a:t> </a:t>
            </a:r>
            <a:r>
              <a:rPr lang="en-US" sz="1200" dirty="0" err="1"/>
              <a:t>на</a:t>
            </a:r>
            <a:r>
              <a:rPr lang="en-US" sz="1200" dirty="0"/>
              <a:t> </a:t>
            </a:r>
            <a:r>
              <a:rPr lang="en-US" sz="1200" dirty="0" err="1"/>
              <a:t>отделния</a:t>
            </a:r>
            <a:r>
              <a:rPr lang="en-US" sz="1200" dirty="0"/>
              <a:t> </a:t>
            </a:r>
            <a:r>
              <a:rPr lang="en-US" sz="1200" dirty="0" err="1"/>
              <a:t>земеделски</a:t>
            </a:r>
            <a:r>
              <a:rPr lang="en-US" sz="1200" dirty="0"/>
              <a:t> </a:t>
            </a:r>
            <a:r>
              <a:rPr lang="en-US" sz="1200" dirty="0" err="1"/>
              <a:t>стопанин</a:t>
            </a:r>
            <a:r>
              <a:rPr lang="en-US" sz="1200" dirty="0"/>
              <a:t> </a:t>
            </a:r>
            <a:r>
              <a:rPr lang="en-US" sz="1200" dirty="0" err="1"/>
              <a:t>или</a:t>
            </a:r>
            <a:r>
              <a:rPr lang="en-US" sz="1200" dirty="0"/>
              <a:t> </a:t>
            </a:r>
            <a:r>
              <a:rPr lang="en-US" sz="1200" dirty="0" err="1"/>
              <a:t>отделното</a:t>
            </a:r>
            <a:r>
              <a:rPr lang="en-US" sz="1200" dirty="0"/>
              <a:t> </a:t>
            </a:r>
            <a:r>
              <a:rPr lang="en-US" sz="1200" dirty="0" err="1"/>
              <a:t>стопанство</a:t>
            </a:r>
            <a:r>
              <a:rPr lang="en-US" sz="1200" dirty="0"/>
              <a:t>, </a:t>
            </a:r>
            <a:r>
              <a:rPr lang="en-US" sz="1200" dirty="0" err="1"/>
              <a:t>инвестиции</a:t>
            </a:r>
            <a:r>
              <a:rPr lang="en-US" sz="1200" dirty="0"/>
              <a:t>, </a:t>
            </a:r>
            <a:r>
              <a:rPr lang="en-US" sz="1200" dirty="0" err="1"/>
              <a:t>които</a:t>
            </a:r>
            <a:r>
              <a:rPr lang="en-US" sz="1200" dirty="0"/>
              <a:t> </a:t>
            </a:r>
            <a:r>
              <a:rPr lang="en-US" sz="1200" dirty="0" err="1"/>
              <a:t>биха</a:t>
            </a:r>
            <a:r>
              <a:rPr lang="en-US" sz="1200" dirty="0"/>
              <a:t> </a:t>
            </a:r>
            <a:r>
              <a:rPr lang="en-US" sz="1200" dirty="0" err="1"/>
              <a:t>увеличили</a:t>
            </a:r>
            <a:r>
              <a:rPr lang="en-US" sz="1200" dirty="0"/>
              <a:t> </a:t>
            </a:r>
            <a:r>
              <a:rPr lang="en-US" sz="1200" dirty="0" err="1"/>
              <a:t>обема</a:t>
            </a:r>
            <a:r>
              <a:rPr lang="en-US" sz="1200" dirty="0"/>
              <a:t> </a:t>
            </a:r>
            <a:r>
              <a:rPr lang="en-US" sz="1200" dirty="0" err="1"/>
              <a:t>на</a:t>
            </a:r>
            <a:r>
              <a:rPr lang="en-US" sz="1200" dirty="0"/>
              <a:t> </a:t>
            </a:r>
            <a:r>
              <a:rPr lang="en-US" sz="1200" dirty="0" err="1"/>
              <a:t>производството</a:t>
            </a:r>
            <a:r>
              <a:rPr lang="en-US" sz="1200" dirty="0"/>
              <a:t> </a:t>
            </a:r>
            <a:r>
              <a:rPr lang="en-US" sz="1200" dirty="0" err="1"/>
              <a:t>над</a:t>
            </a:r>
            <a:r>
              <a:rPr lang="en-US" sz="1200" dirty="0"/>
              <a:t> </a:t>
            </a:r>
            <a:r>
              <a:rPr lang="en-US" sz="1200" dirty="0" err="1"/>
              <a:t>тези</a:t>
            </a:r>
            <a:r>
              <a:rPr lang="en-US" sz="1200" dirty="0"/>
              <a:t> </a:t>
            </a:r>
            <a:r>
              <a:rPr lang="en-US" sz="1200" dirty="0" err="1"/>
              <a:t>ограничения</a:t>
            </a:r>
            <a:r>
              <a:rPr lang="en-US" sz="1200" dirty="0"/>
              <a:t>, </a:t>
            </a:r>
            <a:r>
              <a:rPr lang="en-US" sz="1200" dirty="0" err="1"/>
              <a:t>не</a:t>
            </a:r>
            <a:r>
              <a:rPr lang="en-US" sz="1200" dirty="0"/>
              <a:t> </a:t>
            </a:r>
            <a:r>
              <a:rPr lang="en-US" sz="1200" dirty="0" err="1"/>
              <a:t>се</a:t>
            </a:r>
            <a:r>
              <a:rPr lang="en-US" sz="1200" dirty="0"/>
              <a:t> </a:t>
            </a:r>
            <a:r>
              <a:rPr lang="en-US" sz="1200" dirty="0" err="1"/>
              <a:t>подпомагат</a:t>
            </a:r>
            <a:r>
              <a:rPr lang="en-US" sz="1200" dirty="0"/>
              <a:t>;</a:t>
            </a:r>
          </a:p>
          <a:p>
            <a:endParaRPr lang="en-US" dirty="0" smtClean="0"/>
          </a:p>
        </p:txBody>
      </p:sp>
    </p:spTree>
    <p:extLst>
      <p:ext uri="{BB962C8B-B14F-4D97-AF65-F5344CB8AC3E}">
        <p14:creationId xmlns:p14="http://schemas.microsoft.com/office/powerpoint/2010/main" val="42666887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Недопустими</a:t>
            </a:r>
            <a:r>
              <a:rPr lang="en-US" sz="1800" b="1" dirty="0">
                <a:effectLst/>
              </a:rPr>
              <a:t> </a:t>
            </a:r>
            <a:r>
              <a:rPr lang="en-US" sz="1800" b="1" dirty="0" err="1">
                <a:effectLst/>
              </a:rPr>
              <a:t>дейности</a:t>
            </a:r>
            <a:r>
              <a:rPr lang="en-US" sz="1800" b="1" dirty="0">
                <a:effectLst/>
              </a:rPr>
              <a:t>:</a:t>
            </a: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a:buFont typeface="Wingdings" panose="05000000000000000000" pitchFamily="2" charset="2"/>
              <a:buChar char="Ø"/>
            </a:pPr>
            <a:r>
              <a:rPr lang="en-US" sz="1200" b="1" u="sng" dirty="0" err="1"/>
              <a:t>Финансова</a:t>
            </a:r>
            <a:r>
              <a:rPr lang="en-US" sz="1200" b="1" u="sng" dirty="0"/>
              <a:t> </a:t>
            </a:r>
            <a:r>
              <a:rPr lang="en-US" sz="1200" b="1" u="sng" dirty="0" err="1"/>
              <a:t>помощ</a:t>
            </a:r>
            <a:r>
              <a:rPr lang="en-US" sz="1200" b="1" u="sng" dirty="0"/>
              <a:t> </a:t>
            </a:r>
            <a:r>
              <a:rPr lang="en-US" sz="1200" b="1" u="sng" dirty="0" err="1"/>
              <a:t>не</a:t>
            </a:r>
            <a:r>
              <a:rPr lang="en-US" sz="1200" b="1" u="sng" dirty="0"/>
              <a:t> </a:t>
            </a:r>
            <a:r>
              <a:rPr lang="en-US" sz="1200" b="1" u="sng" dirty="0" err="1"/>
              <a:t>се</a:t>
            </a:r>
            <a:r>
              <a:rPr lang="en-US" sz="1200" b="1" u="sng" dirty="0"/>
              <a:t> </a:t>
            </a:r>
            <a:r>
              <a:rPr lang="en-US" sz="1200" b="1" u="sng" dirty="0" err="1"/>
              <a:t>предоставя</a:t>
            </a:r>
            <a:r>
              <a:rPr lang="en-US" sz="1200" dirty="0"/>
              <a:t> </a:t>
            </a:r>
            <a:r>
              <a:rPr lang="en-US" sz="1200" dirty="0" err="1"/>
              <a:t>за</a:t>
            </a:r>
            <a:r>
              <a:rPr lang="en-US" sz="1200" dirty="0"/>
              <a:t> </a:t>
            </a:r>
            <a:r>
              <a:rPr lang="en-US" sz="1200" dirty="0" err="1"/>
              <a:t>проекти</a:t>
            </a:r>
            <a:r>
              <a:rPr lang="en-US" sz="1200" dirty="0"/>
              <a:t>, </a:t>
            </a:r>
            <a:r>
              <a:rPr lang="en-US" sz="1200" dirty="0" err="1"/>
              <a:t>включващи</a:t>
            </a:r>
            <a:r>
              <a:rPr lang="en-US" sz="1200" dirty="0"/>
              <a:t> </a:t>
            </a:r>
            <a:r>
              <a:rPr lang="en-US" sz="1200" dirty="0" err="1"/>
              <a:t>инвестиции</a:t>
            </a:r>
            <a:r>
              <a:rPr lang="en-US" sz="1200" dirty="0"/>
              <a:t>, </a:t>
            </a:r>
            <a:r>
              <a:rPr lang="en-US" sz="1200" dirty="0" err="1"/>
              <a:t>които</a:t>
            </a:r>
            <a:r>
              <a:rPr lang="en-US" sz="1200" dirty="0"/>
              <a:t> </a:t>
            </a:r>
            <a:r>
              <a:rPr lang="en-US" sz="1200" dirty="0" err="1"/>
              <a:t>не</a:t>
            </a:r>
            <a:r>
              <a:rPr lang="en-US" sz="1200" dirty="0"/>
              <a:t> </a:t>
            </a:r>
            <a:r>
              <a:rPr lang="en-US" sz="1200" dirty="0" err="1"/>
              <a:t>отговарят</a:t>
            </a:r>
            <a:r>
              <a:rPr lang="en-US" sz="1200" dirty="0"/>
              <a:t> </a:t>
            </a:r>
            <a:r>
              <a:rPr lang="en-US" sz="1200" dirty="0" err="1"/>
              <a:t>на</a:t>
            </a:r>
            <a:r>
              <a:rPr lang="en-US" sz="1200" dirty="0"/>
              <a:t> </a:t>
            </a:r>
            <a:r>
              <a:rPr lang="en-US" sz="1200" dirty="0" err="1"/>
              <a:t>Европейското</a:t>
            </a:r>
            <a:r>
              <a:rPr lang="en-US" sz="1200" dirty="0"/>
              <a:t> и </a:t>
            </a:r>
            <a:r>
              <a:rPr lang="en-US" sz="1200" dirty="0" err="1"/>
              <a:t>национално</a:t>
            </a:r>
            <a:r>
              <a:rPr lang="en-US" sz="1200" dirty="0"/>
              <a:t> </a:t>
            </a:r>
            <a:r>
              <a:rPr lang="en-US" sz="1200" dirty="0" err="1"/>
              <a:t>законодателство</a:t>
            </a:r>
            <a:r>
              <a:rPr lang="en-US" sz="1200" dirty="0" smtClean="0"/>
              <a:t>.</a:t>
            </a:r>
            <a:endParaRPr lang="en-US" sz="1200" dirty="0"/>
          </a:p>
          <a:p>
            <a:pPr>
              <a:buFont typeface="Wingdings" panose="05000000000000000000" pitchFamily="2" charset="2"/>
              <a:buChar char="Ø"/>
            </a:pPr>
            <a:r>
              <a:rPr lang="en-US" sz="1200" b="1" u="sng" dirty="0" err="1"/>
              <a:t>Финансова</a:t>
            </a:r>
            <a:r>
              <a:rPr lang="en-US" sz="1200" b="1" u="sng" dirty="0"/>
              <a:t> </a:t>
            </a:r>
            <a:r>
              <a:rPr lang="en-US" sz="1200" b="1" u="sng" dirty="0" err="1"/>
              <a:t>помощ</a:t>
            </a:r>
            <a:r>
              <a:rPr lang="en-US" sz="1200" b="1" u="sng" dirty="0"/>
              <a:t> </a:t>
            </a:r>
            <a:r>
              <a:rPr lang="en-US" sz="1200" b="1" u="sng" dirty="0" err="1"/>
              <a:t>не</a:t>
            </a:r>
            <a:r>
              <a:rPr lang="en-US" sz="1200" b="1" u="sng" dirty="0"/>
              <a:t> </a:t>
            </a:r>
            <a:r>
              <a:rPr lang="en-US" sz="1200" b="1" u="sng" dirty="0" err="1"/>
              <a:t>се</a:t>
            </a:r>
            <a:r>
              <a:rPr lang="en-US" sz="1200" b="1" u="sng" dirty="0"/>
              <a:t> </a:t>
            </a:r>
            <a:r>
              <a:rPr lang="en-US" sz="1200" b="1" u="sng" dirty="0" err="1"/>
              <a:t>предоставя</a:t>
            </a:r>
            <a:r>
              <a:rPr lang="en-US" sz="1200" dirty="0"/>
              <a:t> </a:t>
            </a:r>
            <a:r>
              <a:rPr lang="en-US" sz="1200" dirty="0" err="1"/>
              <a:t>за</a:t>
            </a:r>
            <a:r>
              <a:rPr lang="en-US" sz="1200" dirty="0"/>
              <a:t> </a:t>
            </a:r>
            <a:r>
              <a:rPr lang="en-US" sz="1200" dirty="0" err="1"/>
              <a:t>проект</a:t>
            </a:r>
            <a:r>
              <a:rPr lang="en-US" sz="1200" dirty="0"/>
              <a:t>, </a:t>
            </a:r>
            <a:r>
              <a:rPr lang="en-US" sz="1200" dirty="0" err="1"/>
              <a:t>които</a:t>
            </a:r>
            <a:r>
              <a:rPr lang="en-US" sz="1200" dirty="0"/>
              <a:t> </a:t>
            </a:r>
            <a:r>
              <a:rPr lang="en-US" sz="1200" dirty="0" err="1"/>
              <a:t>са</a:t>
            </a:r>
            <a:r>
              <a:rPr lang="en-US" sz="1200" dirty="0"/>
              <a:t>  </a:t>
            </a:r>
            <a:r>
              <a:rPr lang="en-US" sz="1200" dirty="0" err="1"/>
              <a:t>самостоятелен</a:t>
            </a:r>
            <a:r>
              <a:rPr lang="en-US" sz="1200" dirty="0"/>
              <a:t> </a:t>
            </a:r>
            <a:r>
              <a:rPr lang="en-US" sz="1200" dirty="0" err="1"/>
              <a:t>проект</a:t>
            </a:r>
            <a:r>
              <a:rPr lang="en-US" sz="1200" dirty="0"/>
              <a:t>: </a:t>
            </a:r>
          </a:p>
          <a:p>
            <a:pPr marL="0" indent="0">
              <a:buNone/>
            </a:pPr>
            <a:r>
              <a:rPr lang="en-US" sz="1200" dirty="0" smtClean="0"/>
              <a:t>- </a:t>
            </a:r>
            <a:r>
              <a:rPr lang="en-US" sz="1200" dirty="0" err="1" smtClean="0"/>
              <a:t>за</a:t>
            </a:r>
            <a:r>
              <a:rPr lang="en-US" sz="1200" dirty="0" smtClean="0"/>
              <a:t> </a:t>
            </a:r>
            <a:r>
              <a:rPr lang="en-US" sz="1200" dirty="0" err="1"/>
              <a:t>събарянето</a:t>
            </a:r>
            <a:r>
              <a:rPr lang="en-US" sz="1200" dirty="0"/>
              <a:t> </a:t>
            </a:r>
            <a:r>
              <a:rPr lang="en-US" sz="1200" dirty="0" err="1"/>
              <a:t>на</a:t>
            </a:r>
            <a:r>
              <a:rPr lang="en-US" sz="1200" dirty="0"/>
              <a:t> </a:t>
            </a:r>
            <a:r>
              <a:rPr lang="en-US" sz="1200" dirty="0" err="1"/>
              <a:t>стари</a:t>
            </a:r>
            <a:r>
              <a:rPr lang="en-US" sz="1200" dirty="0"/>
              <a:t> </a:t>
            </a:r>
            <a:r>
              <a:rPr lang="en-US" sz="1200" dirty="0" err="1"/>
              <a:t>сгради</a:t>
            </a:r>
            <a:r>
              <a:rPr lang="en-US" sz="1200" dirty="0"/>
              <a:t> и </a:t>
            </a:r>
            <a:r>
              <a:rPr lang="en-US" sz="1200" dirty="0" err="1"/>
              <a:t>производствени</a:t>
            </a:r>
            <a:r>
              <a:rPr lang="en-US" sz="1200" dirty="0"/>
              <a:t> </a:t>
            </a:r>
            <a:r>
              <a:rPr lang="en-US" sz="1200" dirty="0" err="1"/>
              <a:t>съоръжения</a:t>
            </a:r>
            <a:r>
              <a:rPr lang="en-US" sz="1200" dirty="0"/>
              <a:t>;</a:t>
            </a:r>
          </a:p>
          <a:p>
            <a:pPr marL="0" indent="0">
              <a:buNone/>
            </a:pPr>
            <a:r>
              <a:rPr lang="en-US" sz="1200" dirty="0" smtClean="0"/>
              <a:t>- </a:t>
            </a:r>
            <a:r>
              <a:rPr lang="en-US" sz="1200" dirty="0" err="1" smtClean="0"/>
              <a:t>за</a:t>
            </a:r>
            <a:r>
              <a:rPr lang="en-US" sz="1200" dirty="0" smtClean="0"/>
              <a:t> </a:t>
            </a:r>
            <a:r>
              <a:rPr lang="en-US" sz="1200" dirty="0" err="1"/>
              <a:t>инвестициите</a:t>
            </a:r>
            <a:r>
              <a:rPr lang="en-US" sz="1200" dirty="0"/>
              <a:t> в </a:t>
            </a:r>
            <a:r>
              <a:rPr lang="en-US" sz="1200" dirty="0" err="1"/>
              <a:t>нематериални</a:t>
            </a:r>
            <a:r>
              <a:rPr lang="en-US" sz="1200" dirty="0"/>
              <a:t> </a:t>
            </a:r>
            <a:r>
              <a:rPr lang="en-US" sz="1200" dirty="0" err="1"/>
              <a:t>активи</a:t>
            </a:r>
            <a:r>
              <a:rPr lang="en-US" sz="1200" dirty="0"/>
              <a:t>.</a:t>
            </a:r>
          </a:p>
          <a:p>
            <a:endParaRPr lang="en-US" dirty="0" smtClean="0"/>
          </a:p>
        </p:txBody>
      </p:sp>
    </p:spTree>
    <p:extLst>
      <p:ext uri="{BB962C8B-B14F-4D97-AF65-F5344CB8AC3E}">
        <p14:creationId xmlns:p14="http://schemas.microsoft.com/office/powerpoint/2010/main" val="33617963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Категории</a:t>
            </a:r>
            <a:r>
              <a:rPr lang="en-US" sz="1800" b="1" dirty="0">
                <a:effectLst/>
              </a:rPr>
              <a:t> </a:t>
            </a:r>
            <a:r>
              <a:rPr lang="en-US" sz="1800" b="1" dirty="0" err="1">
                <a:effectLst/>
              </a:rPr>
              <a:t>разходи</a:t>
            </a:r>
            <a:r>
              <a:rPr lang="en-US" sz="1800" b="1" dirty="0" smtClean="0">
                <a:effectLst/>
              </a:rPr>
              <a:t>,</a:t>
            </a:r>
            <a:br>
              <a:rPr lang="en-US" sz="1800" b="1" dirty="0" smtClean="0">
                <a:effectLst/>
              </a:rPr>
            </a:br>
            <a:r>
              <a:rPr lang="en-US" sz="1800" b="1" dirty="0" smtClean="0">
                <a:effectLst/>
              </a:rPr>
              <a:t> </a:t>
            </a:r>
            <a:r>
              <a:rPr lang="en-US" sz="1800" b="1" dirty="0" err="1">
                <a:effectLst/>
              </a:rPr>
              <a:t>допустими</a:t>
            </a:r>
            <a:r>
              <a:rPr lang="en-US" sz="1800" b="1" dirty="0">
                <a:effectLst/>
              </a:rPr>
              <a:t> </a:t>
            </a:r>
            <a:r>
              <a:rPr lang="en-US" sz="1800" b="1" dirty="0" err="1">
                <a:effectLst/>
              </a:rPr>
              <a:t>за</a:t>
            </a:r>
            <a:r>
              <a:rPr lang="en-US" sz="1800" b="1" dirty="0">
                <a:effectLst/>
              </a:rPr>
              <a:t> </a:t>
            </a:r>
            <a:r>
              <a:rPr lang="en-US" sz="1800" b="1" dirty="0" err="1">
                <a:effectLst/>
              </a:rPr>
              <a:t>финансиране</a:t>
            </a:r>
            <a:r>
              <a:rPr lang="en-US" sz="1800" b="1" dirty="0">
                <a:effectLst/>
              </a:rPr>
              <a:t>:</a:t>
            </a:r>
            <a:br>
              <a:rPr lang="en-US" sz="1800" b="1"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r>
              <a:rPr lang="en-US" sz="1200" b="1" dirty="0" err="1"/>
              <a:t>Допустими</a:t>
            </a:r>
            <a:r>
              <a:rPr lang="en-US" sz="1200" b="1" dirty="0"/>
              <a:t> </a:t>
            </a:r>
            <a:r>
              <a:rPr lang="en-US" sz="1200" b="1" dirty="0" err="1"/>
              <a:t>разходи</a:t>
            </a:r>
            <a:r>
              <a:rPr lang="en-US" sz="1200" b="1" dirty="0"/>
              <a:t> </a:t>
            </a:r>
            <a:r>
              <a:rPr lang="en-US" sz="1200" b="1" dirty="0" err="1"/>
              <a:t>се</a:t>
            </a:r>
            <a:r>
              <a:rPr lang="en-US" sz="1200" b="1" dirty="0"/>
              <a:t> </a:t>
            </a:r>
            <a:r>
              <a:rPr lang="en-US" sz="1200" b="1" dirty="0" err="1"/>
              <a:t>свеждат</a:t>
            </a:r>
            <a:r>
              <a:rPr lang="en-US" sz="1200" b="1" dirty="0"/>
              <a:t> </a:t>
            </a:r>
            <a:r>
              <a:rPr lang="en-US" sz="1200" b="1" dirty="0" err="1"/>
              <a:t>до</a:t>
            </a:r>
            <a:r>
              <a:rPr lang="en-US" sz="1200" b="1" dirty="0" smtClean="0"/>
              <a:t>:</a:t>
            </a:r>
            <a:r>
              <a:rPr lang="en-US" sz="1200" dirty="0"/>
              <a:t> </a:t>
            </a:r>
          </a:p>
          <a:p>
            <a:pPr lvl="0"/>
            <a:r>
              <a:rPr lang="en-US" sz="1200" dirty="0" err="1"/>
              <a:t>строителство</a:t>
            </a:r>
            <a:r>
              <a:rPr lang="en-US" sz="1200" dirty="0"/>
              <a:t> </a:t>
            </a:r>
            <a:r>
              <a:rPr lang="en-US" sz="1200" dirty="0" err="1"/>
              <a:t>или</a:t>
            </a:r>
            <a:r>
              <a:rPr lang="en-US" sz="1200" dirty="0"/>
              <a:t> </a:t>
            </a:r>
            <a:r>
              <a:rPr lang="en-US" sz="1200" dirty="0" err="1"/>
              <a:t>обновяване</a:t>
            </a:r>
            <a:r>
              <a:rPr lang="en-US" sz="1200" dirty="0"/>
              <a:t> </a:t>
            </a:r>
            <a:r>
              <a:rPr lang="en-US" sz="1200" dirty="0" err="1"/>
              <a:t>на</a:t>
            </a:r>
            <a:r>
              <a:rPr lang="en-US" sz="1200" dirty="0"/>
              <a:t> </a:t>
            </a:r>
            <a:r>
              <a:rPr lang="en-US" sz="1200" dirty="0" err="1"/>
              <a:t>сгради</a:t>
            </a:r>
            <a:r>
              <a:rPr lang="en-US" sz="1200" dirty="0"/>
              <a:t> и </a:t>
            </a:r>
            <a:r>
              <a:rPr lang="en-US" sz="1200" dirty="0" err="1"/>
              <a:t>на</a:t>
            </a:r>
            <a:r>
              <a:rPr lang="en-US" sz="1200" dirty="0"/>
              <a:t> </a:t>
            </a:r>
            <a:r>
              <a:rPr lang="en-US" sz="1200" dirty="0" err="1"/>
              <a:t>друга</a:t>
            </a:r>
            <a:r>
              <a:rPr lang="en-US" sz="1200" dirty="0"/>
              <a:t> </a:t>
            </a:r>
            <a:r>
              <a:rPr lang="en-US" sz="1200" dirty="0" err="1"/>
              <a:t>недвижима</a:t>
            </a:r>
            <a:r>
              <a:rPr lang="en-US" sz="1200" dirty="0"/>
              <a:t> </a:t>
            </a:r>
            <a:r>
              <a:rPr lang="en-US" sz="1200" dirty="0" err="1"/>
              <a:t>собственост</a:t>
            </a:r>
            <a:r>
              <a:rPr lang="en-US" sz="1200" dirty="0"/>
              <a:t>, </a:t>
            </a:r>
            <a:r>
              <a:rPr lang="en-US" sz="1200" dirty="0" err="1"/>
              <a:t>използвана</a:t>
            </a:r>
            <a:r>
              <a:rPr lang="en-US" sz="1200" dirty="0"/>
              <a:t> </a:t>
            </a:r>
            <a:r>
              <a:rPr lang="en-US" sz="1200" dirty="0" err="1"/>
              <a:t>за</a:t>
            </a:r>
            <a:r>
              <a:rPr lang="en-US" sz="1200" dirty="0"/>
              <a:t> </a:t>
            </a:r>
            <a:r>
              <a:rPr lang="en-US" sz="1200" dirty="0" err="1"/>
              <a:t>земеделското</a:t>
            </a:r>
            <a:r>
              <a:rPr lang="en-US" sz="1200" dirty="0"/>
              <a:t> </a:t>
            </a:r>
            <a:r>
              <a:rPr lang="en-US" sz="1200" dirty="0" err="1"/>
              <a:t>производство</a:t>
            </a:r>
            <a:r>
              <a:rPr lang="en-US" sz="1200" dirty="0"/>
              <a:t>, </a:t>
            </a:r>
            <a:r>
              <a:rPr lang="en-US" sz="1200" dirty="0" err="1"/>
              <a:t>включително</a:t>
            </a:r>
            <a:r>
              <a:rPr lang="en-US" sz="1200" dirty="0"/>
              <a:t> </a:t>
            </a:r>
            <a:r>
              <a:rPr lang="en-US" sz="1200" dirty="0" err="1"/>
              <a:t>такава</a:t>
            </a:r>
            <a:r>
              <a:rPr lang="en-US" sz="1200" dirty="0"/>
              <a:t>, </a:t>
            </a:r>
            <a:r>
              <a:rPr lang="en-US" sz="1200" dirty="0" err="1"/>
              <a:t>използвана</a:t>
            </a:r>
            <a:r>
              <a:rPr lang="en-US" sz="1200" dirty="0"/>
              <a:t> </a:t>
            </a:r>
            <a:r>
              <a:rPr lang="en-US" sz="1200" dirty="0" err="1"/>
              <a:t>за</a:t>
            </a:r>
            <a:r>
              <a:rPr lang="en-US" sz="1200" dirty="0"/>
              <a:t> </a:t>
            </a:r>
            <a:r>
              <a:rPr lang="en-US" sz="1200" dirty="0" err="1"/>
              <a:t>опазване</a:t>
            </a:r>
            <a:r>
              <a:rPr lang="en-US" sz="1200" dirty="0"/>
              <a:t> </a:t>
            </a:r>
            <a:r>
              <a:rPr lang="en-US" sz="1200" dirty="0" err="1"/>
              <a:t>компонентите</a:t>
            </a:r>
            <a:r>
              <a:rPr lang="en-US" sz="1200" dirty="0"/>
              <a:t> </a:t>
            </a:r>
            <a:r>
              <a:rPr lang="en-US" sz="1200" dirty="0" err="1"/>
              <a:t>на</a:t>
            </a:r>
            <a:r>
              <a:rPr lang="en-US" sz="1200" dirty="0"/>
              <a:t> </a:t>
            </a:r>
            <a:r>
              <a:rPr lang="en-US" sz="1200" dirty="0" err="1"/>
              <a:t>околната</a:t>
            </a:r>
            <a:r>
              <a:rPr lang="en-US" sz="1200" dirty="0"/>
              <a:t> </a:t>
            </a:r>
            <a:r>
              <a:rPr lang="en-US" sz="1200" dirty="0" err="1"/>
              <a:t>среда</a:t>
            </a:r>
            <a:r>
              <a:rPr lang="en-US" sz="1200" dirty="0"/>
              <a:t>;</a:t>
            </a:r>
          </a:p>
          <a:p>
            <a:pPr lvl="0"/>
            <a:r>
              <a:rPr lang="en-US" sz="1200" dirty="0" err="1"/>
              <a:t>закупуване</a:t>
            </a:r>
            <a:r>
              <a:rPr lang="en-US" sz="1200" dirty="0"/>
              <a:t>, </a:t>
            </a:r>
            <a:r>
              <a:rPr lang="en-US" sz="1200" dirty="0" err="1"/>
              <a:t>включително</a:t>
            </a:r>
            <a:r>
              <a:rPr lang="en-US" sz="1200" dirty="0"/>
              <a:t> </a:t>
            </a:r>
            <a:r>
              <a:rPr lang="en-US" sz="1200" dirty="0" err="1"/>
              <a:t>чрез</a:t>
            </a:r>
            <a:r>
              <a:rPr lang="en-US" sz="1200" dirty="0"/>
              <a:t> </a:t>
            </a:r>
            <a:r>
              <a:rPr lang="en-US" sz="1200" dirty="0" err="1"/>
              <a:t>финансов</a:t>
            </a:r>
            <a:r>
              <a:rPr lang="en-US" sz="1200" dirty="0"/>
              <a:t> </a:t>
            </a:r>
            <a:r>
              <a:rPr lang="en-US" sz="1200" dirty="0" err="1"/>
              <a:t>лизинг</a:t>
            </a:r>
            <a:r>
              <a:rPr lang="en-US" sz="1200" dirty="0"/>
              <a:t>, и/</a:t>
            </a:r>
            <a:r>
              <a:rPr lang="en-US" sz="1200" dirty="0" err="1"/>
              <a:t>или</a:t>
            </a:r>
            <a:r>
              <a:rPr lang="en-US" sz="1200" dirty="0"/>
              <a:t> </a:t>
            </a:r>
            <a:r>
              <a:rPr lang="en-US" sz="1200" dirty="0" err="1"/>
              <a:t>инсталиране</a:t>
            </a:r>
            <a:r>
              <a:rPr lang="en-US" sz="1200" dirty="0"/>
              <a:t> </a:t>
            </a:r>
            <a:r>
              <a:rPr lang="en-US" sz="1200" dirty="0" err="1"/>
              <a:t>на</a:t>
            </a:r>
            <a:r>
              <a:rPr lang="en-US" sz="1200" dirty="0"/>
              <a:t> </a:t>
            </a:r>
            <a:r>
              <a:rPr lang="en-US" sz="1200" dirty="0" err="1"/>
              <a:t>нови</a:t>
            </a:r>
            <a:r>
              <a:rPr lang="en-US" sz="1200" dirty="0"/>
              <a:t> </a:t>
            </a:r>
            <a:r>
              <a:rPr lang="en-US" sz="1200" dirty="0" err="1"/>
              <a:t>машини</a:t>
            </a:r>
            <a:r>
              <a:rPr lang="en-US" sz="1200" dirty="0"/>
              <a:t>, </a:t>
            </a:r>
            <a:r>
              <a:rPr lang="en-US" sz="1200" dirty="0" err="1"/>
              <a:t>съоръжения</a:t>
            </a:r>
            <a:r>
              <a:rPr lang="en-US" sz="1200" dirty="0"/>
              <a:t> и </a:t>
            </a:r>
            <a:r>
              <a:rPr lang="en-US" sz="1200" dirty="0" err="1"/>
              <a:t>оборудване</a:t>
            </a:r>
            <a:r>
              <a:rPr lang="en-US" sz="1200" dirty="0"/>
              <a:t>, </a:t>
            </a:r>
            <a:r>
              <a:rPr lang="en-US" sz="1200" dirty="0" err="1"/>
              <a:t>необходими</a:t>
            </a:r>
            <a:r>
              <a:rPr lang="en-US" sz="1200" dirty="0"/>
              <a:t> </a:t>
            </a:r>
            <a:r>
              <a:rPr lang="en-US" sz="1200" dirty="0" err="1"/>
              <a:t>за</a:t>
            </a:r>
            <a:r>
              <a:rPr lang="en-US" sz="1200" dirty="0"/>
              <a:t> </a:t>
            </a:r>
            <a:r>
              <a:rPr lang="en-US" sz="1200" dirty="0" err="1"/>
              <a:t>подобряване</a:t>
            </a:r>
            <a:r>
              <a:rPr lang="en-US" sz="1200" dirty="0"/>
              <a:t> </a:t>
            </a:r>
            <a:r>
              <a:rPr lang="en-US" sz="1200" dirty="0" err="1"/>
              <a:t>на</a:t>
            </a:r>
            <a:r>
              <a:rPr lang="en-US" sz="1200" dirty="0"/>
              <a:t> </a:t>
            </a:r>
            <a:r>
              <a:rPr lang="en-US" sz="1200" dirty="0" err="1"/>
              <a:t>земеделския</a:t>
            </a:r>
            <a:r>
              <a:rPr lang="en-US" sz="1200" dirty="0"/>
              <a:t> </a:t>
            </a:r>
            <a:r>
              <a:rPr lang="en-US" sz="1200" dirty="0" err="1"/>
              <a:t>производствен</a:t>
            </a:r>
            <a:r>
              <a:rPr lang="en-US" sz="1200" dirty="0"/>
              <a:t> </a:t>
            </a:r>
            <a:r>
              <a:rPr lang="en-US" sz="1200" dirty="0" err="1"/>
              <a:t>процес</a:t>
            </a:r>
            <a:r>
              <a:rPr lang="en-US" sz="1200" dirty="0"/>
              <a:t>, </a:t>
            </a:r>
            <a:r>
              <a:rPr lang="en-US" sz="1200" dirty="0" err="1"/>
              <a:t>включително</a:t>
            </a:r>
            <a:r>
              <a:rPr lang="en-US" sz="1200" dirty="0"/>
              <a:t> </a:t>
            </a:r>
            <a:r>
              <a:rPr lang="en-US" sz="1200" dirty="0" err="1"/>
              <a:t>за</a:t>
            </a:r>
            <a:r>
              <a:rPr lang="en-US" sz="1200" dirty="0"/>
              <a:t> </a:t>
            </a:r>
            <a:r>
              <a:rPr lang="en-US" sz="1200" dirty="0" err="1"/>
              <a:t>опазване</a:t>
            </a:r>
            <a:r>
              <a:rPr lang="en-US" sz="1200" dirty="0"/>
              <a:t> </a:t>
            </a:r>
            <a:r>
              <a:rPr lang="en-US" sz="1200" dirty="0" err="1"/>
              <a:t>компонентите</a:t>
            </a:r>
            <a:r>
              <a:rPr lang="en-US" sz="1200" dirty="0"/>
              <a:t> </a:t>
            </a:r>
            <a:r>
              <a:rPr lang="en-US" sz="1200" dirty="0" err="1"/>
              <a:t>на</a:t>
            </a:r>
            <a:r>
              <a:rPr lang="en-US" sz="1200" dirty="0"/>
              <a:t> </a:t>
            </a:r>
            <a:r>
              <a:rPr lang="en-US" sz="1200" dirty="0" err="1"/>
              <a:t>околната</a:t>
            </a:r>
            <a:r>
              <a:rPr lang="en-US" sz="1200" dirty="0"/>
              <a:t> </a:t>
            </a:r>
            <a:r>
              <a:rPr lang="en-US" sz="1200" dirty="0" err="1"/>
              <a:t>среда</a:t>
            </a:r>
            <a:r>
              <a:rPr lang="en-US" sz="1200" dirty="0"/>
              <a:t>, </a:t>
            </a:r>
            <a:r>
              <a:rPr lang="en-US" sz="1200" dirty="0" err="1"/>
              <a:t>получаване</a:t>
            </a:r>
            <a:r>
              <a:rPr lang="en-US" sz="1200" dirty="0"/>
              <a:t> </a:t>
            </a:r>
            <a:r>
              <a:rPr lang="en-US" sz="1200" dirty="0" err="1"/>
              <a:t>на</a:t>
            </a:r>
            <a:r>
              <a:rPr lang="en-US" sz="1200" dirty="0"/>
              <a:t> </a:t>
            </a:r>
            <a:r>
              <a:rPr lang="en-US" sz="1200" dirty="0" err="1"/>
              <a:t>топлинна</a:t>
            </a:r>
            <a:r>
              <a:rPr lang="en-US" sz="1200" dirty="0"/>
              <a:t> и/</a:t>
            </a:r>
            <a:r>
              <a:rPr lang="en-US" sz="1200" dirty="0" err="1"/>
              <a:t>или</a:t>
            </a:r>
            <a:r>
              <a:rPr lang="en-US" sz="1200" dirty="0"/>
              <a:t> </a:t>
            </a:r>
            <a:r>
              <a:rPr lang="en-US" sz="1200" dirty="0" err="1"/>
              <a:t>електроенергия</a:t>
            </a:r>
            <a:r>
              <a:rPr lang="en-US" sz="1200" dirty="0"/>
              <a:t>, </a:t>
            </a:r>
            <a:r>
              <a:rPr lang="en-US" sz="1200" dirty="0" err="1"/>
              <a:t>необходими</a:t>
            </a:r>
            <a:r>
              <a:rPr lang="en-US" sz="1200" dirty="0"/>
              <a:t> </a:t>
            </a:r>
            <a:r>
              <a:rPr lang="en-US" sz="1200" dirty="0" err="1"/>
              <a:t>за</a:t>
            </a:r>
            <a:r>
              <a:rPr lang="en-US" sz="1200" dirty="0"/>
              <a:t> </a:t>
            </a:r>
            <a:r>
              <a:rPr lang="en-US" sz="1200" dirty="0" err="1"/>
              <a:t>земеделските</a:t>
            </a:r>
            <a:r>
              <a:rPr lang="en-US" sz="1200" dirty="0"/>
              <a:t> </a:t>
            </a:r>
            <a:r>
              <a:rPr lang="en-US" sz="1200" dirty="0" err="1"/>
              <a:t>дейности</a:t>
            </a:r>
            <a:r>
              <a:rPr lang="en-US" sz="1200" dirty="0"/>
              <a:t> </a:t>
            </a:r>
            <a:r>
              <a:rPr lang="en-US" sz="1200" dirty="0" err="1"/>
              <a:t>на</a:t>
            </a:r>
            <a:r>
              <a:rPr lang="en-US" sz="1200" dirty="0"/>
              <a:t> </a:t>
            </a:r>
            <a:r>
              <a:rPr lang="en-US" sz="1200" dirty="0" err="1"/>
              <a:t>стопанството</a:t>
            </a:r>
            <a:r>
              <a:rPr lang="en-US" sz="1200" dirty="0"/>
              <a:t> и </a:t>
            </a:r>
            <a:r>
              <a:rPr lang="en-US" sz="1200" dirty="0" err="1"/>
              <a:t>подобряване</a:t>
            </a:r>
            <a:r>
              <a:rPr lang="en-US" sz="1200" dirty="0"/>
              <a:t> </a:t>
            </a:r>
            <a:r>
              <a:rPr lang="en-US" sz="1200" dirty="0" err="1"/>
              <a:t>на</a:t>
            </a:r>
            <a:r>
              <a:rPr lang="en-US" sz="1200" dirty="0"/>
              <a:t> </a:t>
            </a:r>
            <a:r>
              <a:rPr lang="en-US" sz="1200" dirty="0" err="1"/>
              <a:t>енергийната</a:t>
            </a:r>
            <a:r>
              <a:rPr lang="en-US" sz="1200" dirty="0"/>
              <a:t> </a:t>
            </a:r>
            <a:r>
              <a:rPr lang="en-US" sz="1200" dirty="0" err="1"/>
              <a:t>ефективност</a:t>
            </a:r>
            <a:r>
              <a:rPr lang="en-US" sz="1200" dirty="0"/>
              <a:t>, </a:t>
            </a:r>
            <a:r>
              <a:rPr lang="en-US" sz="1200" dirty="0" err="1"/>
              <a:t>съхранение</a:t>
            </a:r>
            <a:r>
              <a:rPr lang="en-US" sz="1200" dirty="0"/>
              <a:t> и </a:t>
            </a:r>
            <a:r>
              <a:rPr lang="en-US" sz="1200" dirty="0" err="1"/>
              <a:t>подготовка</a:t>
            </a:r>
            <a:r>
              <a:rPr lang="en-US" sz="1200" dirty="0"/>
              <a:t> </a:t>
            </a:r>
            <a:r>
              <a:rPr lang="en-US" sz="1200" dirty="0" err="1"/>
              <a:t>за</a:t>
            </a:r>
            <a:r>
              <a:rPr lang="en-US" sz="1200" dirty="0"/>
              <a:t> </a:t>
            </a:r>
            <a:r>
              <a:rPr lang="en-US" sz="1200" dirty="0" err="1"/>
              <a:t>продажба</a:t>
            </a:r>
            <a:r>
              <a:rPr lang="en-US" sz="1200" dirty="0"/>
              <a:t> </a:t>
            </a:r>
            <a:r>
              <a:rPr lang="en-US" sz="1200" dirty="0" err="1"/>
              <a:t>на</a:t>
            </a:r>
            <a:r>
              <a:rPr lang="en-US" sz="1200" dirty="0"/>
              <a:t> </a:t>
            </a:r>
            <a:r>
              <a:rPr lang="en-US" sz="1200" dirty="0" err="1"/>
              <a:t>земеделска</a:t>
            </a:r>
            <a:r>
              <a:rPr lang="en-US" sz="1200" dirty="0"/>
              <a:t> </a:t>
            </a:r>
            <a:r>
              <a:rPr lang="en-US" sz="1200" dirty="0" err="1"/>
              <a:t>продукция</a:t>
            </a:r>
            <a:r>
              <a:rPr lang="en-US" sz="1200" dirty="0"/>
              <a:t>;</a:t>
            </a:r>
          </a:p>
          <a:p>
            <a:pPr lvl="0"/>
            <a:r>
              <a:rPr lang="en-US" sz="1200" dirty="0" err="1"/>
              <a:t>създаване</a:t>
            </a:r>
            <a:r>
              <a:rPr lang="en-US" sz="1200" dirty="0"/>
              <a:t> и/</a:t>
            </a:r>
            <a:r>
              <a:rPr lang="en-US" sz="1200" dirty="0" err="1"/>
              <a:t>или</a:t>
            </a:r>
            <a:r>
              <a:rPr lang="en-US" sz="1200" dirty="0"/>
              <a:t> </a:t>
            </a:r>
            <a:r>
              <a:rPr lang="en-US" sz="1200" dirty="0" err="1"/>
              <a:t>презасаждане</a:t>
            </a:r>
            <a:r>
              <a:rPr lang="en-US" sz="1200" dirty="0"/>
              <a:t> </a:t>
            </a:r>
            <a:r>
              <a:rPr lang="en-US" sz="1200" dirty="0" err="1"/>
              <a:t>на</a:t>
            </a:r>
            <a:r>
              <a:rPr lang="en-US" sz="1200" dirty="0"/>
              <a:t> </a:t>
            </a:r>
            <a:r>
              <a:rPr lang="en-US" sz="1200" dirty="0" err="1"/>
              <a:t>трайни</a:t>
            </a:r>
            <a:r>
              <a:rPr lang="en-US" sz="1200" dirty="0"/>
              <a:t> </a:t>
            </a:r>
            <a:r>
              <a:rPr lang="en-US" sz="1200" dirty="0" err="1"/>
              <a:t>насаждения</a:t>
            </a:r>
            <a:r>
              <a:rPr lang="en-US" sz="1200" dirty="0"/>
              <a:t>, </a:t>
            </a:r>
            <a:r>
              <a:rPr lang="en-US" sz="1200" dirty="0" err="1"/>
              <a:t>включително</a:t>
            </a:r>
            <a:r>
              <a:rPr lang="en-US" sz="1200" dirty="0"/>
              <a:t> </a:t>
            </a:r>
            <a:r>
              <a:rPr lang="en-US" sz="1200" dirty="0" err="1"/>
              <a:t>трайни</a:t>
            </a:r>
            <a:r>
              <a:rPr lang="en-US" sz="1200" dirty="0"/>
              <a:t> </a:t>
            </a:r>
            <a:r>
              <a:rPr lang="en-US" sz="1200" dirty="0" err="1"/>
              <a:t>насаждения</a:t>
            </a:r>
            <a:r>
              <a:rPr lang="en-US" sz="1200" dirty="0"/>
              <a:t> </a:t>
            </a:r>
            <a:r>
              <a:rPr lang="en-US" sz="1200" dirty="0" err="1"/>
              <a:t>от</a:t>
            </a:r>
            <a:r>
              <a:rPr lang="en-US" sz="1200" dirty="0"/>
              <a:t> </a:t>
            </a:r>
            <a:r>
              <a:rPr lang="en-US" sz="1200" dirty="0" err="1"/>
              <a:t>десертни</a:t>
            </a:r>
            <a:r>
              <a:rPr lang="en-US" sz="1200" dirty="0"/>
              <a:t> </a:t>
            </a:r>
            <a:r>
              <a:rPr lang="en-US" sz="1200" dirty="0" err="1"/>
              <a:t>лозя</a:t>
            </a:r>
            <a:r>
              <a:rPr lang="en-US" sz="1200" dirty="0"/>
              <a:t>, </a:t>
            </a:r>
            <a:r>
              <a:rPr lang="en-US" sz="1200" dirty="0" err="1"/>
              <a:t>медоносни</a:t>
            </a:r>
            <a:r>
              <a:rPr lang="en-US" sz="1200" dirty="0"/>
              <a:t> </a:t>
            </a:r>
            <a:r>
              <a:rPr lang="en-US" sz="1200" dirty="0" err="1"/>
              <a:t>дървесни</a:t>
            </a:r>
            <a:r>
              <a:rPr lang="en-US" sz="1200" dirty="0"/>
              <a:t> </a:t>
            </a:r>
            <a:r>
              <a:rPr lang="en-US" sz="1200" dirty="0" err="1"/>
              <a:t>видове</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мед</a:t>
            </a:r>
            <a:r>
              <a:rPr lang="en-US" sz="1200" dirty="0"/>
              <a:t>, </a:t>
            </a:r>
            <a:r>
              <a:rPr lang="en-US" sz="1200" dirty="0" err="1"/>
              <a:t>други</a:t>
            </a:r>
            <a:r>
              <a:rPr lang="en-US" sz="1200" dirty="0"/>
              <a:t> </a:t>
            </a:r>
            <a:r>
              <a:rPr lang="en-US" sz="1200" dirty="0" err="1"/>
              <a:t>бързорастящи</a:t>
            </a:r>
            <a:r>
              <a:rPr lang="en-US" sz="1200" dirty="0"/>
              <a:t> </a:t>
            </a:r>
            <a:r>
              <a:rPr lang="en-US" sz="1200" dirty="0" err="1"/>
              <a:t>храсти</a:t>
            </a:r>
            <a:r>
              <a:rPr lang="en-US" sz="1200" dirty="0"/>
              <a:t> и </a:t>
            </a:r>
            <a:r>
              <a:rPr lang="en-US" sz="1200" dirty="0" err="1"/>
              <a:t>дървесни</a:t>
            </a:r>
            <a:r>
              <a:rPr lang="en-US" sz="1200" dirty="0"/>
              <a:t> </a:t>
            </a:r>
            <a:r>
              <a:rPr lang="en-US" sz="1200" dirty="0" err="1"/>
              <a:t>видове</a:t>
            </a:r>
            <a:r>
              <a:rPr lang="en-US" sz="1200" dirty="0"/>
              <a:t>, </a:t>
            </a:r>
            <a:r>
              <a:rPr lang="en-US" sz="1200" dirty="0" err="1"/>
              <a:t>използвани</a:t>
            </a:r>
            <a:r>
              <a:rPr lang="en-US" sz="1200" dirty="0"/>
              <a:t> </a:t>
            </a:r>
            <a:r>
              <a:rPr lang="en-US" sz="1200" dirty="0" err="1"/>
              <a:t>за</a:t>
            </a:r>
            <a:r>
              <a:rPr lang="en-US" sz="1200" dirty="0"/>
              <a:t> </a:t>
            </a:r>
            <a:r>
              <a:rPr lang="en-US" sz="1200" dirty="0" err="1"/>
              <a:t>производство</a:t>
            </a:r>
            <a:r>
              <a:rPr lang="en-US" sz="1200" dirty="0"/>
              <a:t> </a:t>
            </a:r>
            <a:r>
              <a:rPr lang="en-US" sz="1200" dirty="0" err="1"/>
              <a:t>на</a:t>
            </a:r>
            <a:r>
              <a:rPr lang="en-US" sz="1200" dirty="0"/>
              <a:t> </a:t>
            </a:r>
            <a:r>
              <a:rPr lang="en-US" sz="1200" dirty="0" err="1"/>
              <a:t>биоенергия</a:t>
            </a:r>
            <a:r>
              <a:rPr lang="en-US" sz="1200" dirty="0"/>
              <a:t>;</a:t>
            </a:r>
          </a:p>
          <a:p>
            <a:pPr lvl="0"/>
            <a:r>
              <a:rPr lang="en-US" sz="1200" dirty="0" err="1"/>
              <a:t>разходи</a:t>
            </a:r>
            <a:r>
              <a:rPr lang="en-US" sz="1200" dirty="0"/>
              <a:t> </a:t>
            </a:r>
            <a:r>
              <a:rPr lang="en-US" sz="1200" dirty="0" err="1"/>
              <a:t>за</a:t>
            </a:r>
            <a:r>
              <a:rPr lang="en-US" sz="1200" dirty="0"/>
              <a:t> </a:t>
            </a:r>
            <a:r>
              <a:rPr lang="en-US" sz="1200" dirty="0" err="1"/>
              <a:t>достигане</a:t>
            </a:r>
            <a:r>
              <a:rPr lang="en-US" sz="1200" dirty="0"/>
              <a:t> </a:t>
            </a:r>
            <a:r>
              <a:rPr lang="en-US" sz="1200" dirty="0" err="1"/>
              <a:t>съответствие</a:t>
            </a:r>
            <a:r>
              <a:rPr lang="en-US" sz="1200" dirty="0"/>
              <a:t> с </a:t>
            </a:r>
            <a:r>
              <a:rPr lang="en-US" sz="1200" dirty="0" err="1"/>
              <a:t>нововъведените</a:t>
            </a:r>
            <a:r>
              <a:rPr lang="en-US" sz="1200" dirty="0"/>
              <a:t> </a:t>
            </a:r>
            <a:r>
              <a:rPr lang="en-US" sz="1200" dirty="0" err="1"/>
              <a:t>стандарти</a:t>
            </a:r>
            <a:r>
              <a:rPr lang="en-US" sz="1200" dirty="0"/>
              <a:t> </a:t>
            </a:r>
            <a:r>
              <a:rPr lang="en-US" sz="1200" dirty="0" err="1"/>
              <a:t>на</a:t>
            </a:r>
            <a:r>
              <a:rPr lang="en-US" sz="1200" dirty="0"/>
              <a:t> ЕС, </a:t>
            </a:r>
            <a:r>
              <a:rPr lang="en-US" sz="1200" dirty="0" err="1"/>
              <a:t>включително</a:t>
            </a:r>
            <a:r>
              <a:rPr lang="en-US" sz="1200" dirty="0"/>
              <a:t> </a:t>
            </a:r>
            <a:r>
              <a:rPr lang="en-US" sz="1200" dirty="0" err="1"/>
              <a:t>чрез</a:t>
            </a:r>
            <a:r>
              <a:rPr lang="en-US" sz="1200" dirty="0"/>
              <a:t> </a:t>
            </a:r>
            <a:r>
              <a:rPr lang="en-US" sz="1200" dirty="0" err="1"/>
              <a:t>финансов</a:t>
            </a:r>
            <a:r>
              <a:rPr lang="en-US" sz="1200" dirty="0"/>
              <a:t> </a:t>
            </a:r>
            <a:r>
              <a:rPr lang="en-US" sz="1200" dirty="0" err="1"/>
              <a:t>лизинг</a:t>
            </a:r>
            <a:r>
              <a:rPr lang="en-US" sz="1200" dirty="0"/>
              <a:t>;</a:t>
            </a:r>
          </a:p>
          <a:p>
            <a:pPr lvl="0"/>
            <a:r>
              <a:rPr lang="en-US" sz="1200" dirty="0" err="1"/>
              <a:t>закупуване</a:t>
            </a:r>
            <a:r>
              <a:rPr lang="en-US" sz="1200" dirty="0"/>
              <a:t> </a:t>
            </a:r>
            <a:r>
              <a:rPr lang="en-US" sz="1200" dirty="0" err="1"/>
              <a:t>на</a:t>
            </a:r>
            <a:r>
              <a:rPr lang="en-US" sz="1200" dirty="0"/>
              <a:t>: </a:t>
            </a:r>
            <a:r>
              <a:rPr lang="en-US" sz="1200" dirty="0" err="1"/>
              <a:t>съоръжения</a:t>
            </a:r>
            <a:r>
              <a:rPr lang="en-US" sz="1200" dirty="0"/>
              <a:t>, </a:t>
            </a:r>
            <a:r>
              <a:rPr lang="en-US" sz="1200" dirty="0" err="1"/>
              <a:t>прикачен</a:t>
            </a:r>
            <a:r>
              <a:rPr lang="en-US" sz="1200" dirty="0"/>
              <a:t> </a:t>
            </a:r>
            <a:r>
              <a:rPr lang="en-US" sz="1200" dirty="0" err="1"/>
              <a:t>инвентар</a:t>
            </a:r>
            <a:r>
              <a:rPr lang="en-US" sz="1200" dirty="0"/>
              <a:t> </a:t>
            </a:r>
            <a:r>
              <a:rPr lang="en-US" sz="1200" dirty="0" err="1"/>
              <a:t>за</a:t>
            </a:r>
            <a:r>
              <a:rPr lang="en-US" sz="1200" dirty="0"/>
              <a:t> </a:t>
            </a:r>
            <a:r>
              <a:rPr lang="en-US" sz="1200" dirty="0" err="1"/>
              <a:t>пчеларство</a:t>
            </a:r>
            <a:r>
              <a:rPr lang="en-US" sz="1200" dirty="0"/>
              <a:t> и </a:t>
            </a:r>
            <a:r>
              <a:rPr lang="en-US" sz="1200" dirty="0" err="1"/>
              <a:t>съответно</a:t>
            </a:r>
            <a:r>
              <a:rPr lang="en-US" sz="1200" dirty="0"/>
              <a:t> </a:t>
            </a:r>
            <a:r>
              <a:rPr lang="en-US" sz="1200" dirty="0" err="1"/>
              <a:t>оборудване</a:t>
            </a:r>
            <a:r>
              <a:rPr lang="en-US" sz="1200" dirty="0"/>
              <a:t>, </a:t>
            </a:r>
            <a:r>
              <a:rPr lang="en-US" sz="1200" dirty="0" err="1"/>
              <a:t>необходимо</a:t>
            </a:r>
            <a:r>
              <a:rPr lang="en-US" sz="1200" dirty="0"/>
              <a:t> </a:t>
            </a:r>
            <a:r>
              <a:rPr lang="en-US" sz="1200" dirty="0" err="1"/>
              <a:t>за</a:t>
            </a:r>
            <a:r>
              <a:rPr lang="en-US" sz="1200" dirty="0"/>
              <a:t> </a:t>
            </a:r>
            <a:r>
              <a:rPr lang="en-US" sz="1200" dirty="0" err="1"/>
              <a:t>производството</a:t>
            </a:r>
            <a:r>
              <a:rPr lang="en-US" sz="1200" dirty="0"/>
              <a:t> </a:t>
            </a:r>
            <a:r>
              <a:rPr lang="en-US" sz="1200" dirty="0" err="1"/>
              <a:t>на</a:t>
            </a:r>
            <a:r>
              <a:rPr lang="en-US" sz="1200" dirty="0"/>
              <a:t> </a:t>
            </a:r>
            <a:r>
              <a:rPr lang="en-US" sz="1200" dirty="0" err="1"/>
              <a:t>мед</a:t>
            </a:r>
            <a:r>
              <a:rPr lang="en-US" sz="1200" dirty="0"/>
              <a:t> и </a:t>
            </a:r>
            <a:r>
              <a:rPr lang="en-US" sz="1200" dirty="0" err="1"/>
              <a:t>други</a:t>
            </a:r>
            <a:r>
              <a:rPr lang="en-US" sz="1200" dirty="0"/>
              <a:t> </a:t>
            </a:r>
            <a:r>
              <a:rPr lang="en-US" sz="1200" dirty="0" err="1"/>
              <a:t>пчелни</a:t>
            </a:r>
            <a:r>
              <a:rPr lang="en-US" sz="1200" dirty="0"/>
              <a:t> </a:t>
            </a:r>
            <a:r>
              <a:rPr lang="en-US" sz="1200" dirty="0" err="1"/>
              <a:t>продукти</a:t>
            </a:r>
            <a:r>
              <a:rPr lang="en-US" sz="1200" dirty="0"/>
              <a:t>, </a:t>
            </a:r>
            <a:r>
              <a:rPr lang="en-US" sz="1200" dirty="0" err="1"/>
              <a:t>както</a:t>
            </a:r>
            <a:r>
              <a:rPr lang="en-US" sz="1200" dirty="0"/>
              <a:t> и </a:t>
            </a:r>
            <a:r>
              <a:rPr lang="en-US" sz="1200" dirty="0" err="1"/>
              <a:t>за</a:t>
            </a:r>
            <a:r>
              <a:rPr lang="en-US" sz="1200" dirty="0"/>
              <a:t> </a:t>
            </a:r>
            <a:r>
              <a:rPr lang="en-US" sz="1200" dirty="0" err="1"/>
              <a:t>развъждането</a:t>
            </a:r>
            <a:r>
              <a:rPr lang="en-US" sz="1200" dirty="0"/>
              <a:t> </a:t>
            </a:r>
            <a:r>
              <a:rPr lang="en-US" sz="1200" dirty="0" err="1"/>
              <a:t>на</a:t>
            </a:r>
            <a:r>
              <a:rPr lang="en-US" sz="1200" dirty="0"/>
              <a:t> </a:t>
            </a:r>
            <a:r>
              <a:rPr lang="en-US" sz="1200" dirty="0" err="1"/>
              <a:t>пчели-майки</a:t>
            </a:r>
            <a:r>
              <a:rPr lang="en-US" sz="1200" dirty="0"/>
              <a:t>, </a:t>
            </a:r>
            <a:r>
              <a:rPr lang="en-US" sz="1200" dirty="0" err="1"/>
              <a:t>включително</a:t>
            </a:r>
            <a:r>
              <a:rPr lang="en-US" sz="1200" dirty="0"/>
              <a:t> </a:t>
            </a:r>
            <a:r>
              <a:rPr lang="en-US" sz="1200" dirty="0" err="1"/>
              <a:t>чрез</a:t>
            </a:r>
            <a:r>
              <a:rPr lang="en-US" sz="1200" dirty="0"/>
              <a:t> </a:t>
            </a:r>
            <a:r>
              <a:rPr lang="en-US" sz="1200" dirty="0" err="1"/>
              <a:t>финансов</a:t>
            </a:r>
            <a:r>
              <a:rPr lang="en-US" sz="1200" dirty="0"/>
              <a:t> </a:t>
            </a:r>
            <a:r>
              <a:rPr lang="en-US" sz="1200" dirty="0" err="1"/>
              <a:t>лизинг</a:t>
            </a:r>
            <a:r>
              <a:rPr lang="en-US" sz="1200" dirty="0"/>
              <a:t>;</a:t>
            </a:r>
          </a:p>
          <a:p>
            <a:pPr lvl="0"/>
            <a:r>
              <a:rPr lang="en-US" sz="1200" dirty="0" err="1"/>
              <a:t>разходи</a:t>
            </a:r>
            <a:r>
              <a:rPr lang="en-US" sz="1200" dirty="0"/>
              <a:t> </a:t>
            </a:r>
            <a:r>
              <a:rPr lang="en-US" sz="1200" dirty="0" err="1"/>
              <a:t>за</a:t>
            </a:r>
            <a:r>
              <a:rPr lang="en-US" sz="1200" dirty="0"/>
              <a:t> </a:t>
            </a:r>
            <a:r>
              <a:rPr lang="en-US" sz="1200" dirty="0" err="1"/>
              <a:t>достигане</a:t>
            </a:r>
            <a:r>
              <a:rPr lang="en-US" sz="1200" dirty="0"/>
              <a:t> </a:t>
            </a:r>
            <a:r>
              <a:rPr lang="en-US" sz="1200" dirty="0" err="1"/>
              <a:t>на</a:t>
            </a:r>
            <a:r>
              <a:rPr lang="en-US" sz="1200" dirty="0"/>
              <a:t> </a:t>
            </a:r>
            <a:r>
              <a:rPr lang="en-US" sz="1200" dirty="0" err="1"/>
              <a:t>съответствие</a:t>
            </a:r>
            <a:r>
              <a:rPr lang="en-US" sz="1200" dirty="0"/>
              <a:t> </a:t>
            </a:r>
            <a:r>
              <a:rPr lang="en-US" sz="1200" dirty="0" err="1"/>
              <a:t>със</a:t>
            </a:r>
            <a:r>
              <a:rPr lang="en-US" sz="1200" dirty="0"/>
              <a:t> </a:t>
            </a:r>
            <a:r>
              <a:rPr lang="en-US" sz="1200" dirty="0" err="1"/>
              <a:t>съществуващи</a:t>
            </a:r>
            <a:r>
              <a:rPr lang="en-US" sz="1200" dirty="0"/>
              <a:t> </a:t>
            </a:r>
            <a:r>
              <a:rPr lang="en-US" sz="1200" dirty="0" err="1"/>
              <a:t>стандарти</a:t>
            </a:r>
            <a:r>
              <a:rPr lang="en-US" sz="1200" dirty="0"/>
              <a:t> </a:t>
            </a:r>
            <a:r>
              <a:rPr lang="en-US" sz="1200" dirty="0" err="1"/>
              <a:t>на</a:t>
            </a:r>
            <a:r>
              <a:rPr lang="en-US" sz="1200" dirty="0"/>
              <a:t> ЕС - </a:t>
            </a:r>
            <a:r>
              <a:rPr lang="en-US" sz="1200" dirty="0" err="1"/>
              <a:t>за</a:t>
            </a:r>
            <a:r>
              <a:rPr lang="en-US" sz="1200" dirty="0"/>
              <a:t> </a:t>
            </a:r>
            <a:r>
              <a:rPr lang="en-US" sz="1200" dirty="0" err="1"/>
              <a:t>млади</a:t>
            </a:r>
            <a:r>
              <a:rPr lang="en-US" sz="1200" dirty="0"/>
              <a:t> </a:t>
            </a:r>
            <a:r>
              <a:rPr lang="en-US" sz="1200" dirty="0" err="1"/>
              <a:t>земеделски</a:t>
            </a:r>
            <a:r>
              <a:rPr lang="en-US" sz="1200" dirty="0"/>
              <a:t> </a:t>
            </a:r>
            <a:r>
              <a:rPr lang="en-US" sz="1200" dirty="0" err="1"/>
              <a:t>стопани</a:t>
            </a:r>
            <a:r>
              <a:rPr lang="en-US" sz="1200" dirty="0"/>
              <a:t>, </a:t>
            </a:r>
            <a:r>
              <a:rPr lang="en-US" sz="1200" dirty="0" err="1"/>
              <a:t>получаващи</a:t>
            </a:r>
            <a:r>
              <a:rPr lang="en-US" sz="1200" dirty="0"/>
              <a:t> </a:t>
            </a:r>
            <a:r>
              <a:rPr lang="en-US" sz="1200" dirty="0" err="1"/>
              <a:t>финансова</a:t>
            </a:r>
            <a:r>
              <a:rPr lang="en-US" sz="1200" dirty="0"/>
              <a:t> </a:t>
            </a:r>
            <a:r>
              <a:rPr lang="en-US" sz="1200" dirty="0" err="1"/>
              <a:t>помощ</a:t>
            </a:r>
            <a:r>
              <a:rPr lang="en-US" sz="1200" dirty="0"/>
              <a:t> </a:t>
            </a:r>
            <a:r>
              <a:rPr lang="en-US" sz="1200" dirty="0" err="1"/>
              <a:t>по</a:t>
            </a:r>
            <a:r>
              <a:rPr lang="en-US" sz="1200" dirty="0"/>
              <a:t> </a:t>
            </a:r>
            <a:r>
              <a:rPr lang="en-US" sz="1200" dirty="0" err="1"/>
              <a:t>подмярка</a:t>
            </a:r>
            <a:r>
              <a:rPr lang="en-US" sz="1200" dirty="0"/>
              <a:t> 6;</a:t>
            </a:r>
          </a:p>
        </p:txBody>
      </p:sp>
    </p:spTree>
    <p:extLst>
      <p:ext uri="{BB962C8B-B14F-4D97-AF65-F5344CB8AC3E}">
        <p14:creationId xmlns:p14="http://schemas.microsoft.com/office/powerpoint/2010/main" val="28336663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Категории</a:t>
            </a:r>
            <a:r>
              <a:rPr lang="en-US" sz="1800" b="1" dirty="0">
                <a:effectLst/>
              </a:rPr>
              <a:t> </a:t>
            </a:r>
            <a:r>
              <a:rPr lang="en-US" sz="1800" b="1" dirty="0" err="1">
                <a:effectLst/>
              </a:rPr>
              <a:t>разходи</a:t>
            </a:r>
            <a:r>
              <a:rPr lang="en-US" sz="1800" b="1" dirty="0" smtClean="0">
                <a:effectLst/>
              </a:rPr>
              <a:t>,</a:t>
            </a:r>
            <a:br>
              <a:rPr lang="en-US" sz="1800" b="1" dirty="0" smtClean="0">
                <a:effectLst/>
              </a:rPr>
            </a:br>
            <a:r>
              <a:rPr lang="en-US" sz="1800" b="1" dirty="0" smtClean="0">
                <a:effectLst/>
              </a:rPr>
              <a:t> </a:t>
            </a:r>
            <a:r>
              <a:rPr lang="en-US" sz="1800" b="1" dirty="0" err="1">
                <a:effectLst/>
              </a:rPr>
              <a:t>допустими</a:t>
            </a:r>
            <a:r>
              <a:rPr lang="en-US" sz="1800" b="1" dirty="0">
                <a:effectLst/>
              </a:rPr>
              <a:t> </a:t>
            </a:r>
            <a:r>
              <a:rPr lang="en-US" sz="1800" b="1" dirty="0" err="1">
                <a:effectLst/>
              </a:rPr>
              <a:t>за</a:t>
            </a:r>
            <a:r>
              <a:rPr lang="en-US" sz="1800" b="1" dirty="0">
                <a:effectLst/>
              </a:rPr>
              <a:t> </a:t>
            </a:r>
            <a:r>
              <a:rPr lang="en-US" sz="1800" b="1" dirty="0" err="1">
                <a:effectLst/>
              </a:rPr>
              <a:t>финансиране</a:t>
            </a:r>
            <a:r>
              <a:rPr lang="en-US" sz="1800" b="1" dirty="0">
                <a:effectLst/>
              </a:rPr>
              <a:t>:</a:t>
            </a:r>
            <a:br>
              <a:rPr lang="en-US" sz="1800" b="1"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marL="0" indent="0">
              <a:buNone/>
            </a:pPr>
            <a:r>
              <a:rPr lang="en-US" sz="1200" b="1" dirty="0" err="1"/>
              <a:t>Допустими</a:t>
            </a:r>
            <a:r>
              <a:rPr lang="en-US" sz="1200" b="1" dirty="0"/>
              <a:t> </a:t>
            </a:r>
            <a:r>
              <a:rPr lang="en-US" sz="1200" b="1" dirty="0" err="1"/>
              <a:t>разходи</a:t>
            </a:r>
            <a:r>
              <a:rPr lang="en-US" sz="1200" b="1" dirty="0"/>
              <a:t> </a:t>
            </a:r>
            <a:r>
              <a:rPr lang="en-US" sz="1200" b="1" dirty="0" err="1"/>
              <a:t>се</a:t>
            </a:r>
            <a:r>
              <a:rPr lang="en-US" sz="1200" b="1" dirty="0"/>
              <a:t> </a:t>
            </a:r>
            <a:r>
              <a:rPr lang="en-US" sz="1200" b="1" dirty="0" err="1"/>
              <a:t>свеждат</a:t>
            </a:r>
            <a:r>
              <a:rPr lang="en-US" sz="1200" b="1" dirty="0"/>
              <a:t> </a:t>
            </a:r>
            <a:r>
              <a:rPr lang="en-US" sz="1200" b="1" dirty="0" err="1"/>
              <a:t>до</a:t>
            </a:r>
            <a:r>
              <a:rPr lang="en-US" sz="1200" b="1" dirty="0" smtClean="0"/>
              <a:t>:</a:t>
            </a:r>
            <a:r>
              <a:rPr lang="en-US" sz="1200" dirty="0"/>
              <a:t> </a:t>
            </a:r>
          </a:p>
          <a:p>
            <a:pPr lvl="0"/>
            <a:r>
              <a:rPr lang="en-US" sz="1200" dirty="0" err="1"/>
              <a:t>закупуване</a:t>
            </a:r>
            <a:r>
              <a:rPr lang="en-US" sz="1200" dirty="0"/>
              <a:t> </a:t>
            </a:r>
            <a:r>
              <a:rPr lang="en-US" sz="1200" dirty="0" err="1"/>
              <a:t>на</a:t>
            </a:r>
            <a:r>
              <a:rPr lang="en-US" sz="1200" dirty="0"/>
              <a:t> </a:t>
            </a:r>
            <a:r>
              <a:rPr lang="en-US" sz="1200" dirty="0" err="1"/>
              <a:t>земя</a:t>
            </a:r>
            <a:r>
              <a:rPr lang="en-US" sz="1200" dirty="0"/>
              <a:t>, </a:t>
            </a:r>
            <a:r>
              <a:rPr lang="en-US" sz="1200" dirty="0" err="1"/>
              <a:t>необходима</a:t>
            </a:r>
            <a:r>
              <a:rPr lang="en-US" sz="1200" dirty="0"/>
              <a:t> </a:t>
            </a:r>
            <a:r>
              <a:rPr lang="en-US" sz="1200" dirty="0" err="1"/>
              <a:t>за</a:t>
            </a:r>
            <a:r>
              <a:rPr lang="en-US" sz="1200" dirty="0"/>
              <a:t> </a:t>
            </a:r>
            <a:r>
              <a:rPr lang="en-US" sz="1200" dirty="0" err="1"/>
              <a:t>изпълнение</a:t>
            </a:r>
            <a:r>
              <a:rPr lang="en-US" sz="1200" dirty="0"/>
              <a:t> </a:t>
            </a:r>
            <a:r>
              <a:rPr lang="en-US" sz="1200" dirty="0" err="1"/>
              <a:t>на</a:t>
            </a:r>
            <a:r>
              <a:rPr lang="en-US" sz="1200" dirty="0"/>
              <a:t> </a:t>
            </a:r>
            <a:r>
              <a:rPr lang="en-US" sz="1200" dirty="0" err="1"/>
              <a:t>проекта</a:t>
            </a:r>
            <a:r>
              <a:rPr lang="en-US" sz="1200" dirty="0"/>
              <a:t> </a:t>
            </a:r>
            <a:r>
              <a:rPr lang="en-US" sz="1200" dirty="0" err="1"/>
              <a:t>във</a:t>
            </a:r>
            <a:r>
              <a:rPr lang="en-US" sz="1200" dirty="0"/>
              <a:t> </a:t>
            </a:r>
            <a:r>
              <a:rPr lang="en-US" sz="1200" dirty="0" err="1"/>
              <a:t>връзка</a:t>
            </a:r>
            <a:r>
              <a:rPr lang="en-US" sz="1200" dirty="0"/>
              <a:t> с </a:t>
            </a:r>
            <a:r>
              <a:rPr lang="en-US" sz="1200" dirty="0" err="1"/>
              <a:t>изграждане</a:t>
            </a:r>
            <a:r>
              <a:rPr lang="en-US" sz="1200" dirty="0"/>
              <a:t> и/</a:t>
            </a:r>
            <a:r>
              <a:rPr lang="en-US" sz="1200" dirty="0" err="1"/>
              <a:t>или</a:t>
            </a:r>
            <a:r>
              <a:rPr lang="en-US" sz="1200" dirty="0"/>
              <a:t> </a:t>
            </a:r>
            <a:r>
              <a:rPr lang="en-US" sz="1200" dirty="0" err="1"/>
              <a:t>модернизиране</a:t>
            </a:r>
            <a:r>
              <a:rPr lang="en-US" sz="1200" dirty="0"/>
              <a:t> </a:t>
            </a:r>
            <a:r>
              <a:rPr lang="en-US" sz="1200" dirty="0" err="1"/>
              <a:t>на</a:t>
            </a:r>
            <a:r>
              <a:rPr lang="en-US" sz="1200" dirty="0"/>
              <a:t> </a:t>
            </a:r>
            <a:r>
              <a:rPr lang="en-US" sz="1200" dirty="0" err="1"/>
              <a:t>сгради</a:t>
            </a:r>
            <a:r>
              <a:rPr lang="en-US" sz="1200" dirty="0"/>
              <a:t>, </a:t>
            </a:r>
            <a:r>
              <a:rPr lang="en-US" sz="1200" dirty="0" err="1"/>
              <a:t>помещения</a:t>
            </a:r>
            <a:r>
              <a:rPr lang="en-US" sz="1200" dirty="0"/>
              <a:t> и </a:t>
            </a:r>
            <a:r>
              <a:rPr lang="en-US" sz="1200" dirty="0" err="1"/>
              <a:t>други</a:t>
            </a:r>
            <a:r>
              <a:rPr lang="en-US" sz="1200" dirty="0"/>
              <a:t> </a:t>
            </a:r>
            <a:r>
              <a:rPr lang="en-US" sz="1200" dirty="0" err="1"/>
              <a:t>недвижими</a:t>
            </a:r>
            <a:r>
              <a:rPr lang="en-US" sz="1200" dirty="0"/>
              <a:t> </a:t>
            </a:r>
            <a:r>
              <a:rPr lang="en-US" sz="1200" dirty="0" err="1"/>
              <a:t>материални</a:t>
            </a:r>
            <a:r>
              <a:rPr lang="en-US" sz="1200" dirty="0"/>
              <a:t> </a:t>
            </a:r>
            <a:r>
              <a:rPr lang="en-US" sz="1200" dirty="0" err="1"/>
              <a:t>активи</a:t>
            </a:r>
            <a:r>
              <a:rPr lang="en-US" sz="1200" dirty="0"/>
              <a:t>, </a:t>
            </a:r>
            <a:r>
              <a:rPr lang="en-US" sz="1200" dirty="0" err="1"/>
              <a:t>предназначени</a:t>
            </a:r>
            <a:r>
              <a:rPr lang="en-US" sz="1200" dirty="0"/>
              <a:t> </a:t>
            </a:r>
            <a:r>
              <a:rPr lang="en-US" sz="1200" dirty="0" err="1"/>
              <a:t>за</a:t>
            </a:r>
            <a:r>
              <a:rPr lang="en-US" sz="1200" dirty="0"/>
              <a:t> </a:t>
            </a:r>
            <a:r>
              <a:rPr lang="en-US" sz="1200" dirty="0" err="1"/>
              <a:t>земеделските</a:t>
            </a:r>
            <a:r>
              <a:rPr lang="en-US" sz="1200" dirty="0"/>
              <a:t> </a:t>
            </a:r>
            <a:r>
              <a:rPr lang="en-US" sz="1200" dirty="0" err="1"/>
              <a:t>производствени</a:t>
            </a:r>
            <a:r>
              <a:rPr lang="en-US" sz="1200" dirty="0"/>
              <a:t> </a:t>
            </a:r>
            <a:r>
              <a:rPr lang="en-US" sz="1200" dirty="0" err="1"/>
              <a:t>дейности</a:t>
            </a:r>
            <a:r>
              <a:rPr lang="en-US" sz="1200" dirty="0"/>
              <a:t> и/</a:t>
            </a:r>
            <a:r>
              <a:rPr lang="en-US" sz="1200" dirty="0" err="1"/>
              <a:t>или</a:t>
            </a:r>
            <a:r>
              <a:rPr lang="en-US" sz="1200" dirty="0"/>
              <a:t> </a:t>
            </a:r>
            <a:r>
              <a:rPr lang="en-US" sz="1200" dirty="0" err="1"/>
              <a:t>за</a:t>
            </a:r>
            <a:r>
              <a:rPr lang="en-US" sz="1200" dirty="0"/>
              <a:t> </a:t>
            </a:r>
            <a:r>
              <a:rPr lang="en-US" sz="1200" dirty="0" err="1"/>
              <a:t>създаване</a:t>
            </a:r>
            <a:r>
              <a:rPr lang="en-US" sz="1200" dirty="0"/>
              <a:t> и/</a:t>
            </a:r>
            <a:r>
              <a:rPr lang="en-US" sz="1200" dirty="0" err="1"/>
              <a:t>или</a:t>
            </a:r>
            <a:r>
              <a:rPr lang="en-US" sz="1200" dirty="0"/>
              <a:t> </a:t>
            </a:r>
            <a:r>
              <a:rPr lang="en-US" sz="1200" dirty="0" err="1"/>
              <a:t>презасаждане</a:t>
            </a:r>
            <a:r>
              <a:rPr lang="en-US" sz="1200" dirty="0"/>
              <a:t> </a:t>
            </a:r>
            <a:r>
              <a:rPr lang="en-US" sz="1200" dirty="0" err="1"/>
              <a:t>на</a:t>
            </a:r>
            <a:r>
              <a:rPr lang="en-US" sz="1200" dirty="0"/>
              <a:t> </a:t>
            </a:r>
            <a:r>
              <a:rPr lang="en-US" sz="1200" dirty="0" err="1"/>
              <a:t>трайни</a:t>
            </a:r>
            <a:r>
              <a:rPr lang="en-US" sz="1200" dirty="0"/>
              <a:t> </a:t>
            </a:r>
            <a:r>
              <a:rPr lang="en-US" sz="1200" dirty="0" err="1"/>
              <a:t>насаждения</a:t>
            </a:r>
            <a:r>
              <a:rPr lang="en-US" sz="1200" dirty="0"/>
              <a:t>- </a:t>
            </a:r>
            <a:r>
              <a:rPr lang="en-US" sz="1200" dirty="0" err="1"/>
              <a:t>до</a:t>
            </a:r>
            <a:r>
              <a:rPr lang="en-US" sz="1200" dirty="0"/>
              <a:t>  </a:t>
            </a:r>
            <a:r>
              <a:rPr lang="en-US" sz="1200" dirty="0" err="1"/>
              <a:t>не</a:t>
            </a:r>
            <a:r>
              <a:rPr lang="en-US" sz="1200" dirty="0"/>
              <a:t> </a:t>
            </a:r>
            <a:r>
              <a:rPr lang="en-US" sz="1200" dirty="0" err="1"/>
              <a:t>повече</a:t>
            </a:r>
            <a:r>
              <a:rPr lang="en-US" sz="1200" dirty="0"/>
              <a:t> </a:t>
            </a:r>
            <a:r>
              <a:rPr lang="en-US" sz="1200" dirty="0" err="1"/>
              <a:t>от</a:t>
            </a:r>
            <a:r>
              <a:rPr lang="en-US" sz="1200" dirty="0"/>
              <a:t> 10% </a:t>
            </a:r>
            <a:r>
              <a:rPr lang="en-US" sz="1200" dirty="0" err="1"/>
              <a:t>от</a:t>
            </a:r>
            <a:r>
              <a:rPr lang="en-US" sz="1200" dirty="0"/>
              <a:t> </a:t>
            </a:r>
            <a:r>
              <a:rPr lang="en-US" sz="1200" dirty="0" err="1"/>
              <a:t>общите</a:t>
            </a:r>
            <a:r>
              <a:rPr lang="en-US" sz="1200" dirty="0"/>
              <a:t> </a:t>
            </a:r>
            <a:r>
              <a:rPr lang="en-US" sz="1200" dirty="0" err="1"/>
              <a:t>инвестиционни</a:t>
            </a:r>
            <a:r>
              <a:rPr lang="en-US" sz="1200" dirty="0"/>
              <a:t> </a:t>
            </a:r>
            <a:r>
              <a:rPr lang="en-US" sz="1200" dirty="0" err="1"/>
              <a:t>разходи</a:t>
            </a:r>
            <a:r>
              <a:rPr lang="en-US" sz="1200" dirty="0"/>
              <a:t> и </a:t>
            </a:r>
            <a:r>
              <a:rPr lang="en-US" sz="1200" dirty="0" err="1"/>
              <a:t>не</a:t>
            </a:r>
            <a:r>
              <a:rPr lang="en-US" sz="1200" dirty="0"/>
              <a:t> </a:t>
            </a:r>
            <a:r>
              <a:rPr lang="en-US" sz="1200" dirty="0" err="1"/>
              <a:t>повече</a:t>
            </a:r>
            <a:r>
              <a:rPr lang="en-US" sz="1200" dirty="0"/>
              <a:t> </a:t>
            </a:r>
            <a:r>
              <a:rPr lang="en-US" sz="1200" dirty="0" err="1"/>
              <a:t>от</a:t>
            </a:r>
            <a:r>
              <a:rPr lang="en-US" sz="1200" dirty="0"/>
              <a:t> </a:t>
            </a:r>
            <a:r>
              <a:rPr lang="en-US" sz="1200" dirty="0" err="1"/>
              <a:t>размера</a:t>
            </a:r>
            <a:r>
              <a:rPr lang="en-US" sz="1200" dirty="0"/>
              <a:t> </a:t>
            </a:r>
            <a:r>
              <a:rPr lang="en-US" sz="1200" dirty="0" err="1"/>
              <a:t>на</a:t>
            </a:r>
            <a:r>
              <a:rPr lang="en-US" sz="1200" dirty="0"/>
              <a:t> </a:t>
            </a:r>
            <a:r>
              <a:rPr lang="en-US" sz="1200" dirty="0" err="1"/>
              <a:t>данъчната</a:t>
            </a:r>
            <a:r>
              <a:rPr lang="en-US" sz="1200" dirty="0"/>
              <a:t> </a:t>
            </a:r>
            <a:r>
              <a:rPr lang="en-US" sz="1200" dirty="0" err="1"/>
              <a:t>им</a:t>
            </a:r>
            <a:r>
              <a:rPr lang="en-US" sz="1200" dirty="0"/>
              <a:t> </a:t>
            </a:r>
            <a:r>
              <a:rPr lang="en-US" sz="1200" dirty="0" err="1"/>
              <a:t>оценка</a:t>
            </a:r>
            <a:r>
              <a:rPr lang="en-US" sz="1200" dirty="0"/>
              <a:t>, </a:t>
            </a:r>
            <a:r>
              <a:rPr lang="en-US" sz="1200" dirty="0" err="1"/>
              <a:t>валидна</a:t>
            </a:r>
            <a:r>
              <a:rPr lang="en-US" sz="1200" dirty="0"/>
              <a:t> </a:t>
            </a:r>
            <a:r>
              <a:rPr lang="en-US" sz="1200" dirty="0" err="1"/>
              <a:t>към</a:t>
            </a:r>
            <a:r>
              <a:rPr lang="en-US" sz="1200" dirty="0"/>
              <a:t> </a:t>
            </a:r>
            <a:r>
              <a:rPr lang="en-US" sz="1200" dirty="0" err="1"/>
              <a:t>датата</a:t>
            </a:r>
            <a:r>
              <a:rPr lang="en-US" sz="1200" dirty="0"/>
              <a:t> </a:t>
            </a:r>
            <a:r>
              <a:rPr lang="en-US" sz="1200" dirty="0" err="1"/>
              <a:t>на</a:t>
            </a:r>
            <a:r>
              <a:rPr lang="en-US" sz="1200" dirty="0"/>
              <a:t> </a:t>
            </a:r>
            <a:r>
              <a:rPr lang="en-US" sz="1200" dirty="0" err="1"/>
              <a:t>подаване</a:t>
            </a:r>
            <a:r>
              <a:rPr lang="en-US" sz="1200" dirty="0"/>
              <a:t> </a:t>
            </a:r>
            <a:r>
              <a:rPr lang="en-US" sz="1200" dirty="0" err="1"/>
              <a:t>на</a:t>
            </a:r>
            <a:r>
              <a:rPr lang="en-US" sz="1200" dirty="0"/>
              <a:t> </a:t>
            </a:r>
            <a:r>
              <a:rPr lang="en-US" sz="1200" dirty="0" err="1"/>
              <a:t>заявлението</a:t>
            </a:r>
            <a:r>
              <a:rPr lang="en-US" sz="1200" dirty="0"/>
              <a:t> </a:t>
            </a:r>
            <a:r>
              <a:rPr lang="en-US" sz="1200" dirty="0" err="1"/>
              <a:t>за</a:t>
            </a:r>
            <a:r>
              <a:rPr lang="en-US" sz="1200" dirty="0"/>
              <a:t> </a:t>
            </a:r>
            <a:r>
              <a:rPr lang="en-US" sz="1200" dirty="0" err="1"/>
              <a:t>подпомагане</a:t>
            </a:r>
            <a:r>
              <a:rPr lang="en-US" sz="1200" dirty="0"/>
              <a:t>. В </a:t>
            </a:r>
            <a:r>
              <a:rPr lang="en-US" sz="1200" dirty="0" err="1"/>
              <a:t>случай</a:t>
            </a:r>
            <a:r>
              <a:rPr lang="en-US" sz="1200" dirty="0"/>
              <a:t> </a:t>
            </a:r>
            <a:r>
              <a:rPr lang="en-US" sz="1200" dirty="0" err="1"/>
              <a:t>че</a:t>
            </a:r>
            <a:r>
              <a:rPr lang="en-US" sz="1200" dirty="0"/>
              <a:t> </a:t>
            </a:r>
            <a:r>
              <a:rPr lang="en-US" sz="1200" dirty="0" err="1"/>
              <a:t>към</a:t>
            </a:r>
            <a:r>
              <a:rPr lang="en-US" sz="1200" dirty="0"/>
              <a:t> </a:t>
            </a:r>
            <a:r>
              <a:rPr lang="en-US" sz="1200" dirty="0" err="1"/>
              <a:t>датата</a:t>
            </a:r>
            <a:r>
              <a:rPr lang="en-US" sz="1200" dirty="0"/>
              <a:t> </a:t>
            </a:r>
            <a:r>
              <a:rPr lang="en-US" sz="1200" dirty="0" err="1"/>
              <a:t>на</a:t>
            </a:r>
            <a:r>
              <a:rPr lang="en-US" sz="1200" dirty="0"/>
              <a:t> </a:t>
            </a:r>
            <a:r>
              <a:rPr lang="en-US" sz="1200" dirty="0" err="1"/>
              <a:t>придобиването</a:t>
            </a:r>
            <a:r>
              <a:rPr lang="en-US" sz="1200" dirty="0"/>
              <a:t> </a:t>
            </a:r>
            <a:r>
              <a:rPr lang="en-US" sz="1200" dirty="0" err="1"/>
              <a:t>данъчната</a:t>
            </a:r>
            <a:r>
              <a:rPr lang="en-US" sz="1200" dirty="0"/>
              <a:t> </a:t>
            </a:r>
            <a:r>
              <a:rPr lang="en-US" sz="1200" dirty="0" err="1"/>
              <a:t>оценка</a:t>
            </a:r>
            <a:r>
              <a:rPr lang="en-US" sz="1200" dirty="0"/>
              <a:t> е с </a:t>
            </a:r>
            <a:r>
              <a:rPr lang="en-US" sz="1200" dirty="0" err="1"/>
              <a:t>по-ниска</a:t>
            </a:r>
            <a:r>
              <a:rPr lang="en-US" sz="1200" dirty="0"/>
              <a:t> </a:t>
            </a:r>
            <a:r>
              <a:rPr lang="en-US" sz="1200" dirty="0" err="1"/>
              <a:t>стойност</a:t>
            </a:r>
            <a:r>
              <a:rPr lang="en-US" sz="1200" dirty="0"/>
              <a:t>, </a:t>
            </a:r>
            <a:r>
              <a:rPr lang="en-US" sz="1200" dirty="0" err="1"/>
              <a:t>допустими</a:t>
            </a:r>
            <a:r>
              <a:rPr lang="en-US" sz="1200" dirty="0"/>
              <a:t> </a:t>
            </a:r>
            <a:r>
              <a:rPr lang="en-US" sz="1200" dirty="0" err="1"/>
              <a:t>за</a:t>
            </a:r>
            <a:r>
              <a:rPr lang="en-US" sz="1200" dirty="0"/>
              <a:t> </a:t>
            </a:r>
            <a:r>
              <a:rPr lang="en-US" sz="1200" dirty="0" err="1"/>
              <a:t>финансиране</a:t>
            </a:r>
            <a:r>
              <a:rPr lang="en-US" sz="1200" dirty="0"/>
              <a:t> </a:t>
            </a:r>
            <a:r>
              <a:rPr lang="en-US" sz="1200" dirty="0" err="1"/>
              <a:t>са</a:t>
            </a:r>
            <a:r>
              <a:rPr lang="en-US" sz="1200" dirty="0"/>
              <a:t> </a:t>
            </a:r>
            <a:r>
              <a:rPr lang="en-US" sz="1200" dirty="0" err="1"/>
              <a:t>разходи</a:t>
            </a:r>
            <a:r>
              <a:rPr lang="en-US" sz="1200" dirty="0"/>
              <a:t> </a:t>
            </a:r>
            <a:r>
              <a:rPr lang="en-US" sz="1200" dirty="0" err="1"/>
              <a:t>до</a:t>
            </a:r>
            <a:r>
              <a:rPr lang="en-US" sz="1200" dirty="0"/>
              <a:t> </a:t>
            </a:r>
            <a:r>
              <a:rPr lang="en-US" sz="1200" dirty="0" err="1"/>
              <a:t>този</a:t>
            </a:r>
            <a:r>
              <a:rPr lang="en-US" sz="1200" dirty="0"/>
              <a:t> </a:t>
            </a:r>
            <a:r>
              <a:rPr lang="en-US" sz="1200" dirty="0" err="1"/>
              <a:t>размер</a:t>
            </a:r>
            <a:r>
              <a:rPr lang="en-US" sz="1200" dirty="0"/>
              <a:t>. ;</a:t>
            </a:r>
          </a:p>
          <a:p>
            <a:pPr lvl="0"/>
            <a:r>
              <a:rPr lang="en-US" sz="1200" dirty="0" err="1"/>
              <a:t>закупуване</a:t>
            </a:r>
            <a:r>
              <a:rPr lang="en-US" sz="1200" dirty="0"/>
              <a:t> </a:t>
            </a:r>
            <a:r>
              <a:rPr lang="en-US" sz="1200" dirty="0" err="1"/>
              <a:t>на</a:t>
            </a:r>
            <a:r>
              <a:rPr lang="en-US" sz="1200" dirty="0"/>
              <a:t> </a:t>
            </a:r>
            <a:r>
              <a:rPr lang="en-US" sz="1200" dirty="0" err="1"/>
              <a:t>сгради</a:t>
            </a:r>
            <a:r>
              <a:rPr lang="en-US" sz="1200" dirty="0"/>
              <a:t>, </a:t>
            </a:r>
            <a:r>
              <a:rPr lang="en-US" sz="1200" dirty="0" err="1"/>
              <a:t>помещения</a:t>
            </a:r>
            <a:r>
              <a:rPr lang="en-US" sz="1200" dirty="0"/>
              <a:t> и </a:t>
            </a:r>
            <a:r>
              <a:rPr lang="en-US" sz="1200" dirty="0" err="1"/>
              <a:t>друга</a:t>
            </a:r>
            <a:r>
              <a:rPr lang="en-US" sz="1200" dirty="0"/>
              <a:t> </a:t>
            </a:r>
            <a:r>
              <a:rPr lang="en-US" sz="1200" dirty="0" err="1"/>
              <a:t>недвижима</a:t>
            </a:r>
            <a:r>
              <a:rPr lang="en-US" sz="1200" dirty="0"/>
              <a:t> </a:t>
            </a:r>
            <a:r>
              <a:rPr lang="en-US" sz="1200" dirty="0" err="1"/>
              <a:t>собственост</a:t>
            </a:r>
            <a:r>
              <a:rPr lang="en-US" sz="1200" dirty="0"/>
              <a:t>, </a:t>
            </a:r>
            <a:r>
              <a:rPr lang="en-US" sz="1200" dirty="0" err="1"/>
              <a:t>необходими</a:t>
            </a:r>
            <a:r>
              <a:rPr lang="en-US" sz="1200" dirty="0"/>
              <a:t> </a:t>
            </a:r>
            <a:r>
              <a:rPr lang="en-US" sz="1200" dirty="0" err="1"/>
              <a:t>за</a:t>
            </a:r>
            <a:r>
              <a:rPr lang="en-US" sz="1200" dirty="0"/>
              <a:t> </a:t>
            </a:r>
            <a:r>
              <a:rPr lang="en-US" sz="1200" dirty="0" err="1"/>
              <a:t>изпълнение</a:t>
            </a:r>
            <a:r>
              <a:rPr lang="en-US" sz="1200" dirty="0"/>
              <a:t> </a:t>
            </a:r>
            <a:r>
              <a:rPr lang="en-US" sz="1200" dirty="0" err="1"/>
              <a:t>на</a:t>
            </a:r>
            <a:r>
              <a:rPr lang="en-US" sz="1200" dirty="0"/>
              <a:t> </a:t>
            </a:r>
            <a:r>
              <a:rPr lang="en-US" sz="1200" dirty="0" err="1"/>
              <a:t>проекта</a:t>
            </a:r>
            <a:r>
              <a:rPr lang="en-US" sz="1200" dirty="0"/>
              <a:t>, </a:t>
            </a:r>
            <a:r>
              <a:rPr lang="en-US" sz="1200" dirty="0" err="1"/>
              <a:t>предназначени</a:t>
            </a:r>
            <a:r>
              <a:rPr lang="en-US" sz="1200" dirty="0"/>
              <a:t> </a:t>
            </a:r>
            <a:r>
              <a:rPr lang="en-US" sz="1200" dirty="0" err="1"/>
              <a:t>за</a:t>
            </a:r>
            <a:r>
              <a:rPr lang="en-US" sz="1200" dirty="0"/>
              <a:t> </a:t>
            </a:r>
            <a:r>
              <a:rPr lang="en-US" sz="1200" dirty="0" err="1"/>
              <a:t>земеделските</a:t>
            </a:r>
            <a:r>
              <a:rPr lang="en-US" sz="1200" dirty="0"/>
              <a:t> </a:t>
            </a:r>
            <a:r>
              <a:rPr lang="en-US" sz="1200" dirty="0" err="1"/>
              <a:t>производствени</a:t>
            </a:r>
            <a:r>
              <a:rPr lang="en-US" sz="1200" dirty="0"/>
              <a:t> </a:t>
            </a:r>
            <a:r>
              <a:rPr lang="en-US" sz="1200" dirty="0" err="1"/>
              <a:t>дейности</a:t>
            </a:r>
            <a:r>
              <a:rPr lang="en-US" sz="1200" dirty="0"/>
              <a:t> – </a:t>
            </a:r>
            <a:r>
              <a:rPr lang="en-US" sz="1200" dirty="0" err="1"/>
              <a:t>до</a:t>
            </a:r>
            <a:r>
              <a:rPr lang="en-US" sz="1200" dirty="0"/>
              <a:t>  </a:t>
            </a:r>
            <a:r>
              <a:rPr lang="en-US" sz="1200" dirty="0" err="1"/>
              <a:t>не</a:t>
            </a:r>
            <a:r>
              <a:rPr lang="en-US" sz="1200" dirty="0"/>
              <a:t> </a:t>
            </a:r>
            <a:r>
              <a:rPr lang="en-US" sz="1200" dirty="0" err="1"/>
              <a:t>повече</a:t>
            </a:r>
            <a:r>
              <a:rPr lang="en-US" sz="1200" dirty="0"/>
              <a:t> </a:t>
            </a:r>
            <a:r>
              <a:rPr lang="en-US" sz="1200" dirty="0" err="1"/>
              <a:t>от</a:t>
            </a:r>
            <a:r>
              <a:rPr lang="en-US" sz="1200" dirty="0"/>
              <a:t> 10% </a:t>
            </a:r>
            <a:r>
              <a:rPr lang="en-US" sz="1200" dirty="0" err="1"/>
              <a:t>от</a:t>
            </a:r>
            <a:r>
              <a:rPr lang="en-US" sz="1200" dirty="0"/>
              <a:t> </a:t>
            </a:r>
            <a:r>
              <a:rPr lang="en-US" sz="1200" dirty="0" err="1"/>
              <a:t>общите</a:t>
            </a:r>
            <a:r>
              <a:rPr lang="en-US" sz="1200" dirty="0"/>
              <a:t> </a:t>
            </a:r>
            <a:r>
              <a:rPr lang="en-US" sz="1200" dirty="0" err="1"/>
              <a:t>инвестиционни</a:t>
            </a:r>
            <a:r>
              <a:rPr lang="en-US" sz="1200" dirty="0"/>
              <a:t> </a:t>
            </a:r>
            <a:r>
              <a:rPr lang="en-US" sz="1200" dirty="0" err="1"/>
              <a:t>разходи</a:t>
            </a:r>
            <a:r>
              <a:rPr lang="en-US" sz="1200" dirty="0"/>
              <a:t> и </a:t>
            </a:r>
            <a:r>
              <a:rPr lang="en-US" sz="1200" dirty="0" err="1"/>
              <a:t>до</a:t>
            </a:r>
            <a:r>
              <a:rPr lang="en-US" sz="1200" dirty="0"/>
              <a:t> </a:t>
            </a:r>
            <a:r>
              <a:rPr lang="en-US" sz="1200" dirty="0" err="1"/>
              <a:t>размера</a:t>
            </a:r>
            <a:r>
              <a:rPr lang="en-US" sz="1200" dirty="0"/>
              <a:t> </a:t>
            </a:r>
            <a:r>
              <a:rPr lang="en-US" sz="1200" dirty="0" err="1"/>
              <a:t>на</a:t>
            </a:r>
            <a:r>
              <a:rPr lang="en-US" sz="1200" dirty="0"/>
              <a:t> </a:t>
            </a:r>
            <a:r>
              <a:rPr lang="en-US" sz="1200" dirty="0" err="1"/>
              <a:t>данъчната</a:t>
            </a:r>
            <a:r>
              <a:rPr lang="en-US" sz="1200" dirty="0"/>
              <a:t> </a:t>
            </a:r>
            <a:r>
              <a:rPr lang="en-US" sz="1200" dirty="0" err="1"/>
              <a:t>им</a:t>
            </a:r>
            <a:r>
              <a:rPr lang="en-US" sz="1200" dirty="0"/>
              <a:t> </a:t>
            </a:r>
            <a:r>
              <a:rPr lang="en-US" sz="1200" dirty="0" err="1"/>
              <a:t>оценка</a:t>
            </a:r>
            <a:r>
              <a:rPr lang="en-US" sz="1200" dirty="0"/>
              <a:t>, </a:t>
            </a:r>
            <a:r>
              <a:rPr lang="en-US" sz="1200" dirty="0" err="1"/>
              <a:t>валидна</a:t>
            </a:r>
            <a:r>
              <a:rPr lang="en-US" sz="1200" dirty="0"/>
              <a:t> </a:t>
            </a:r>
            <a:r>
              <a:rPr lang="en-US" sz="1200" dirty="0" err="1"/>
              <a:t>към</a:t>
            </a:r>
            <a:r>
              <a:rPr lang="en-US" sz="1200" dirty="0"/>
              <a:t> </a:t>
            </a:r>
            <a:r>
              <a:rPr lang="en-US" sz="1200" dirty="0" err="1"/>
              <a:t>датата</a:t>
            </a:r>
            <a:r>
              <a:rPr lang="en-US" sz="1200" dirty="0"/>
              <a:t> </a:t>
            </a:r>
            <a:r>
              <a:rPr lang="en-US" sz="1200" dirty="0" err="1"/>
              <a:t>на</a:t>
            </a:r>
            <a:r>
              <a:rPr lang="en-US" sz="1200" dirty="0"/>
              <a:t> </a:t>
            </a:r>
            <a:r>
              <a:rPr lang="en-US" sz="1200" dirty="0" err="1"/>
              <a:t>подаване</a:t>
            </a:r>
            <a:r>
              <a:rPr lang="en-US" sz="1200" dirty="0"/>
              <a:t> </a:t>
            </a:r>
            <a:r>
              <a:rPr lang="en-US" sz="1200" dirty="0" err="1"/>
              <a:t>на</a:t>
            </a:r>
            <a:r>
              <a:rPr lang="en-US" sz="1200" dirty="0"/>
              <a:t> </a:t>
            </a:r>
            <a:r>
              <a:rPr lang="en-US" sz="1200" dirty="0" err="1"/>
              <a:t>заявлението</a:t>
            </a:r>
            <a:r>
              <a:rPr lang="en-US" sz="1200" dirty="0"/>
              <a:t> </a:t>
            </a:r>
            <a:r>
              <a:rPr lang="en-US" sz="1200" dirty="0" err="1"/>
              <a:t>за</a:t>
            </a:r>
            <a:r>
              <a:rPr lang="en-US" sz="1200" dirty="0"/>
              <a:t> </a:t>
            </a:r>
            <a:r>
              <a:rPr lang="en-US" sz="1200" dirty="0" err="1"/>
              <a:t>подпомагане</a:t>
            </a:r>
            <a:r>
              <a:rPr lang="en-US" sz="1200" dirty="0"/>
              <a:t>. В </a:t>
            </a:r>
            <a:r>
              <a:rPr lang="en-US" sz="1200" dirty="0" err="1"/>
              <a:t>случай</a:t>
            </a:r>
            <a:r>
              <a:rPr lang="en-US" sz="1200" dirty="0"/>
              <a:t> </a:t>
            </a:r>
            <a:r>
              <a:rPr lang="en-US" sz="1200" dirty="0" err="1"/>
              <a:t>че</a:t>
            </a:r>
            <a:r>
              <a:rPr lang="en-US" sz="1200" dirty="0"/>
              <a:t> </a:t>
            </a:r>
            <a:r>
              <a:rPr lang="en-US" sz="1200" dirty="0" err="1"/>
              <a:t>към</a:t>
            </a:r>
            <a:r>
              <a:rPr lang="en-US" sz="1200" dirty="0"/>
              <a:t> </a:t>
            </a:r>
            <a:r>
              <a:rPr lang="en-US" sz="1200" dirty="0" err="1"/>
              <a:t>датата</a:t>
            </a:r>
            <a:r>
              <a:rPr lang="en-US" sz="1200" dirty="0"/>
              <a:t> </a:t>
            </a:r>
            <a:r>
              <a:rPr lang="en-US" sz="1200" dirty="0" err="1"/>
              <a:t>на</a:t>
            </a:r>
            <a:r>
              <a:rPr lang="en-US" sz="1200" dirty="0"/>
              <a:t> </a:t>
            </a:r>
            <a:r>
              <a:rPr lang="en-US" sz="1200" dirty="0" err="1"/>
              <a:t>придобиването</a:t>
            </a:r>
            <a:r>
              <a:rPr lang="en-US" sz="1200" dirty="0"/>
              <a:t> </a:t>
            </a:r>
            <a:r>
              <a:rPr lang="en-US" sz="1200" dirty="0" err="1"/>
              <a:t>данъчната</a:t>
            </a:r>
            <a:r>
              <a:rPr lang="en-US" sz="1200" dirty="0"/>
              <a:t> </a:t>
            </a:r>
            <a:r>
              <a:rPr lang="en-US" sz="1200" dirty="0" err="1"/>
              <a:t>оценка</a:t>
            </a:r>
            <a:r>
              <a:rPr lang="en-US" sz="1200" dirty="0"/>
              <a:t> е с </a:t>
            </a:r>
            <a:r>
              <a:rPr lang="en-US" sz="1200" dirty="0" err="1"/>
              <a:t>по-ниска</a:t>
            </a:r>
            <a:r>
              <a:rPr lang="en-US" sz="1200" dirty="0"/>
              <a:t> </a:t>
            </a:r>
            <a:r>
              <a:rPr lang="en-US" sz="1200" dirty="0" err="1"/>
              <a:t>стойност</a:t>
            </a:r>
            <a:r>
              <a:rPr lang="en-US" sz="1200" dirty="0"/>
              <a:t>, </a:t>
            </a:r>
            <a:r>
              <a:rPr lang="en-US" sz="1200" dirty="0" err="1"/>
              <a:t>допустими</a:t>
            </a:r>
            <a:r>
              <a:rPr lang="en-US" sz="1200" dirty="0"/>
              <a:t> </a:t>
            </a:r>
            <a:r>
              <a:rPr lang="en-US" sz="1200" dirty="0" err="1"/>
              <a:t>за</a:t>
            </a:r>
            <a:r>
              <a:rPr lang="en-US" sz="1200" dirty="0"/>
              <a:t> </a:t>
            </a:r>
            <a:r>
              <a:rPr lang="en-US" sz="1200" dirty="0" err="1"/>
              <a:t>финансиране</a:t>
            </a:r>
            <a:r>
              <a:rPr lang="en-US" sz="1200" dirty="0"/>
              <a:t> </a:t>
            </a:r>
            <a:r>
              <a:rPr lang="en-US" sz="1200" dirty="0" err="1"/>
              <a:t>са</a:t>
            </a:r>
            <a:r>
              <a:rPr lang="en-US" sz="1200" dirty="0"/>
              <a:t> </a:t>
            </a:r>
            <a:r>
              <a:rPr lang="en-US" sz="1200" dirty="0" err="1"/>
              <a:t>разходи</a:t>
            </a:r>
            <a:r>
              <a:rPr lang="en-US" sz="1200" dirty="0"/>
              <a:t> </a:t>
            </a:r>
            <a:r>
              <a:rPr lang="en-US" sz="1200" dirty="0" err="1"/>
              <a:t>до</a:t>
            </a:r>
            <a:r>
              <a:rPr lang="en-US" sz="1200" dirty="0"/>
              <a:t> </a:t>
            </a:r>
            <a:r>
              <a:rPr lang="en-US" sz="1200" dirty="0" err="1"/>
              <a:t>този</a:t>
            </a:r>
            <a:r>
              <a:rPr lang="en-US" sz="1200" dirty="0"/>
              <a:t> </a:t>
            </a:r>
            <a:r>
              <a:rPr lang="en-US" sz="1200" dirty="0" err="1"/>
              <a:t>размер</a:t>
            </a:r>
            <a:r>
              <a:rPr lang="en-US" sz="1200" dirty="0"/>
              <a:t>.;</a:t>
            </a:r>
          </a:p>
          <a:p>
            <a:pPr lvl="0"/>
            <a:r>
              <a:rPr lang="en-US" sz="1200" dirty="0" err="1"/>
              <a:t>закупуване</a:t>
            </a:r>
            <a:r>
              <a:rPr lang="en-US" sz="1200" dirty="0"/>
              <a:t>, </a:t>
            </a:r>
            <a:r>
              <a:rPr lang="en-US" sz="1200" dirty="0" err="1"/>
              <a:t>включително</a:t>
            </a:r>
            <a:r>
              <a:rPr lang="en-US" sz="1200" dirty="0"/>
              <a:t> </a:t>
            </a:r>
            <a:r>
              <a:rPr lang="en-US" sz="1200" dirty="0" err="1"/>
              <a:t>чрез</a:t>
            </a:r>
            <a:r>
              <a:rPr lang="en-US" sz="1200" dirty="0"/>
              <a:t> </a:t>
            </a:r>
            <a:r>
              <a:rPr lang="en-US" sz="1200" dirty="0" err="1"/>
              <a:t>финансов</a:t>
            </a:r>
            <a:r>
              <a:rPr lang="en-US" sz="1200" dirty="0"/>
              <a:t> </a:t>
            </a:r>
            <a:r>
              <a:rPr lang="en-US" sz="1200" dirty="0" err="1"/>
              <a:t>лизинг</a:t>
            </a:r>
            <a:r>
              <a:rPr lang="en-US" sz="1200" dirty="0"/>
              <a:t>, </a:t>
            </a:r>
            <a:r>
              <a:rPr lang="en-US" sz="1200" dirty="0" err="1"/>
              <a:t>на</a:t>
            </a:r>
            <a:r>
              <a:rPr lang="en-US" sz="1200" dirty="0"/>
              <a:t> </a:t>
            </a:r>
            <a:r>
              <a:rPr lang="en-US" sz="1200" dirty="0" err="1"/>
              <a:t>специализирани</a:t>
            </a:r>
            <a:r>
              <a:rPr lang="en-US" sz="1200" dirty="0"/>
              <a:t> </a:t>
            </a:r>
            <a:r>
              <a:rPr lang="en-US" sz="1200" dirty="0" err="1"/>
              <a:t>земеделски</a:t>
            </a:r>
            <a:r>
              <a:rPr lang="en-US" sz="1200" dirty="0"/>
              <a:t> </a:t>
            </a:r>
            <a:r>
              <a:rPr lang="en-US" sz="1200" dirty="0" err="1"/>
              <a:t>транспортни</a:t>
            </a:r>
            <a:r>
              <a:rPr lang="en-US" sz="1200" dirty="0"/>
              <a:t> </a:t>
            </a:r>
            <a:r>
              <a:rPr lang="en-US" sz="1200" dirty="0" err="1"/>
              <a:t>средства</a:t>
            </a:r>
            <a:r>
              <a:rPr lang="en-US" sz="1200" dirty="0"/>
              <a:t>, </a:t>
            </a:r>
            <a:r>
              <a:rPr lang="en-US" sz="1200" dirty="0" err="1"/>
              <a:t>като</a:t>
            </a:r>
            <a:r>
              <a:rPr lang="en-US" sz="1200" dirty="0"/>
              <a:t> </a:t>
            </a:r>
            <a:r>
              <a:rPr lang="en-US" sz="1200" dirty="0" err="1"/>
              <a:t>например</a:t>
            </a:r>
            <a:r>
              <a:rPr lang="en-US" sz="1200" dirty="0"/>
              <a:t>: </a:t>
            </a:r>
            <a:r>
              <a:rPr lang="en-US" sz="1200" dirty="0" err="1"/>
              <a:t>камиони</a:t>
            </a:r>
            <a:r>
              <a:rPr lang="en-US" sz="1200" dirty="0"/>
              <a:t>, </a:t>
            </a:r>
            <a:r>
              <a:rPr lang="en-US" sz="1200" dirty="0" err="1"/>
              <a:t>цистерни</a:t>
            </a:r>
            <a:r>
              <a:rPr lang="en-US" sz="1200" dirty="0"/>
              <a:t> </a:t>
            </a:r>
            <a:r>
              <a:rPr lang="en-US" sz="1200" dirty="0" err="1"/>
              <a:t>за</a:t>
            </a:r>
            <a:r>
              <a:rPr lang="en-US" sz="1200" dirty="0"/>
              <a:t> </a:t>
            </a:r>
            <a:r>
              <a:rPr lang="en-US" sz="1200" dirty="0" err="1"/>
              <a:t>събиране</a:t>
            </a:r>
            <a:r>
              <a:rPr lang="en-US" sz="1200" dirty="0"/>
              <a:t> </a:t>
            </a:r>
            <a:r>
              <a:rPr lang="en-US" sz="1200" dirty="0" err="1"/>
              <a:t>на</a:t>
            </a:r>
            <a:r>
              <a:rPr lang="en-US" sz="1200" dirty="0"/>
              <a:t> </a:t>
            </a:r>
            <a:r>
              <a:rPr lang="en-US" sz="1200" dirty="0" err="1"/>
              <a:t>мляко</a:t>
            </a:r>
            <a:r>
              <a:rPr lang="en-US" sz="1200" dirty="0"/>
              <a:t>, </a:t>
            </a:r>
            <a:r>
              <a:rPr lang="en-US" sz="1200" dirty="0" err="1"/>
              <a:t>хладилни</a:t>
            </a:r>
            <a:r>
              <a:rPr lang="en-US" sz="1200" dirty="0"/>
              <a:t> </a:t>
            </a:r>
            <a:r>
              <a:rPr lang="en-US" sz="1200" dirty="0" err="1"/>
              <a:t>превозни</a:t>
            </a:r>
            <a:r>
              <a:rPr lang="en-US" sz="1200" dirty="0"/>
              <a:t> </a:t>
            </a:r>
            <a:r>
              <a:rPr lang="en-US" sz="1200" dirty="0" err="1"/>
              <a:t>средства</a:t>
            </a:r>
            <a:r>
              <a:rPr lang="en-US" sz="1200" dirty="0"/>
              <a:t> </a:t>
            </a:r>
            <a:r>
              <a:rPr lang="en-US" sz="1200" dirty="0" err="1"/>
              <a:t>за</a:t>
            </a:r>
            <a:r>
              <a:rPr lang="en-US" sz="1200" dirty="0"/>
              <a:t> </a:t>
            </a:r>
            <a:r>
              <a:rPr lang="en-US" sz="1200" dirty="0" err="1"/>
              <a:t>транспортиране</a:t>
            </a:r>
            <a:r>
              <a:rPr lang="en-US" sz="1200" dirty="0"/>
              <a:t> </a:t>
            </a:r>
            <a:r>
              <a:rPr lang="en-US" sz="1200" dirty="0" err="1"/>
              <a:t>на</a:t>
            </a:r>
            <a:r>
              <a:rPr lang="en-US" sz="1200" dirty="0"/>
              <a:t> </a:t>
            </a:r>
            <a:r>
              <a:rPr lang="en-US" sz="1200" dirty="0" err="1"/>
              <a:t>продукция</a:t>
            </a:r>
            <a:r>
              <a:rPr lang="en-US" sz="1200" dirty="0"/>
              <a:t>, </a:t>
            </a:r>
            <a:r>
              <a:rPr lang="en-US" sz="1200" dirty="0" err="1"/>
              <a:t>превозни</a:t>
            </a:r>
            <a:r>
              <a:rPr lang="en-US" sz="1200" dirty="0"/>
              <a:t> </a:t>
            </a:r>
            <a:r>
              <a:rPr lang="en-US" sz="1200" dirty="0" err="1"/>
              <a:t>средства</a:t>
            </a:r>
            <a:r>
              <a:rPr lang="en-US" sz="1200" dirty="0"/>
              <a:t> </a:t>
            </a:r>
            <a:r>
              <a:rPr lang="en-US" sz="1200" dirty="0" err="1"/>
              <a:t>за</a:t>
            </a:r>
            <a:r>
              <a:rPr lang="en-US" sz="1200" dirty="0"/>
              <a:t> </a:t>
            </a:r>
            <a:r>
              <a:rPr lang="en-US" sz="1200" dirty="0" err="1"/>
              <a:t>транспортиране</a:t>
            </a:r>
            <a:r>
              <a:rPr lang="en-US" sz="1200" dirty="0"/>
              <a:t> </a:t>
            </a:r>
            <a:r>
              <a:rPr lang="en-US" sz="1200" dirty="0" err="1"/>
              <a:t>на</a:t>
            </a:r>
            <a:r>
              <a:rPr lang="en-US" sz="1200" dirty="0"/>
              <a:t> </a:t>
            </a:r>
            <a:r>
              <a:rPr lang="en-US" sz="1200" dirty="0" err="1"/>
              <a:t>живи</a:t>
            </a:r>
            <a:r>
              <a:rPr lang="en-US" sz="1200" dirty="0"/>
              <a:t> </a:t>
            </a:r>
            <a:r>
              <a:rPr lang="en-US" sz="1200" dirty="0" err="1"/>
              <a:t>животни</a:t>
            </a:r>
            <a:r>
              <a:rPr lang="en-US" sz="1200" dirty="0"/>
              <a:t> и </a:t>
            </a:r>
            <a:r>
              <a:rPr lang="en-US" sz="1200" dirty="0" err="1"/>
              <a:t>птици</a:t>
            </a:r>
            <a:r>
              <a:rPr lang="en-US" sz="1200" dirty="0" smtClean="0"/>
              <a:t>;</a:t>
            </a:r>
          </a:p>
          <a:p>
            <a:pPr lvl="0"/>
            <a:r>
              <a:rPr lang="en-US" sz="1200" dirty="0" err="1"/>
              <a:t>разходи</a:t>
            </a:r>
            <a:r>
              <a:rPr lang="en-US" sz="1200" dirty="0"/>
              <a:t> </a:t>
            </a:r>
            <a:r>
              <a:rPr lang="en-US" sz="1200" dirty="0" err="1"/>
              <a:t>за</a:t>
            </a:r>
            <a:r>
              <a:rPr lang="en-US" sz="1200" dirty="0"/>
              <a:t> </a:t>
            </a:r>
            <a:r>
              <a:rPr lang="en-US" sz="1200" dirty="0" err="1"/>
              <a:t>достигане</a:t>
            </a:r>
            <a:r>
              <a:rPr lang="en-US" sz="1200" dirty="0"/>
              <a:t> </a:t>
            </a:r>
            <a:r>
              <a:rPr lang="en-US" sz="1200" dirty="0" err="1"/>
              <a:t>на</a:t>
            </a:r>
            <a:r>
              <a:rPr lang="en-US" sz="1200" dirty="0"/>
              <a:t> </a:t>
            </a:r>
            <a:r>
              <a:rPr lang="en-US" sz="1200" dirty="0" err="1"/>
              <a:t>съответствие</a:t>
            </a:r>
            <a:r>
              <a:rPr lang="en-US" sz="1200" dirty="0"/>
              <a:t> с </a:t>
            </a:r>
            <a:r>
              <a:rPr lang="en-US" sz="1200" dirty="0" err="1"/>
              <a:t>международно</a:t>
            </a:r>
            <a:r>
              <a:rPr lang="en-US" sz="1200" dirty="0"/>
              <a:t> </a:t>
            </a:r>
            <a:r>
              <a:rPr lang="en-US" sz="1200" dirty="0" err="1"/>
              <a:t>признати</a:t>
            </a:r>
            <a:r>
              <a:rPr lang="en-US" sz="1200" dirty="0"/>
              <a:t> </a:t>
            </a:r>
            <a:r>
              <a:rPr lang="en-US" sz="1200" dirty="0" err="1"/>
              <a:t>стандарти</a:t>
            </a:r>
            <a:r>
              <a:rPr lang="en-US" sz="1200" dirty="0"/>
              <a:t>, </a:t>
            </a:r>
            <a:r>
              <a:rPr lang="en-US" sz="1200" dirty="0" err="1"/>
              <a:t>свързани</a:t>
            </a:r>
            <a:r>
              <a:rPr lang="en-US" sz="1200" dirty="0"/>
              <a:t> с </a:t>
            </a:r>
            <a:r>
              <a:rPr lang="en-US" sz="1200" dirty="0" err="1"/>
              <a:t>въвеждане</a:t>
            </a:r>
            <a:r>
              <a:rPr lang="en-US" sz="1200" dirty="0"/>
              <a:t> </a:t>
            </a:r>
            <a:r>
              <a:rPr lang="en-US" sz="1200" dirty="0" err="1"/>
              <a:t>на</a:t>
            </a:r>
            <a:r>
              <a:rPr lang="en-US" sz="1200" dirty="0"/>
              <a:t> </a:t>
            </a:r>
            <a:r>
              <a:rPr lang="en-US" sz="1200" dirty="0" err="1"/>
              <a:t>системи</a:t>
            </a:r>
            <a:r>
              <a:rPr lang="en-US" sz="1200" dirty="0"/>
              <a:t> </a:t>
            </a:r>
            <a:r>
              <a:rPr lang="en-US" sz="1200" dirty="0" err="1"/>
              <a:t>за</a:t>
            </a:r>
            <a:r>
              <a:rPr lang="en-US" sz="1200" dirty="0"/>
              <a:t> </a:t>
            </a:r>
            <a:r>
              <a:rPr lang="en-US" sz="1200" dirty="0" err="1"/>
              <a:t>управление</a:t>
            </a:r>
            <a:r>
              <a:rPr lang="en-US" sz="1200" dirty="0"/>
              <a:t> </a:t>
            </a:r>
            <a:r>
              <a:rPr lang="en-US" sz="1200" dirty="0" err="1"/>
              <a:t>на</a:t>
            </a:r>
            <a:r>
              <a:rPr lang="en-US" sz="1200" dirty="0"/>
              <a:t> </a:t>
            </a:r>
            <a:r>
              <a:rPr lang="en-US" sz="1200" dirty="0" err="1"/>
              <a:t>качеството</a:t>
            </a:r>
            <a:r>
              <a:rPr lang="en-US" sz="1200" dirty="0"/>
              <a:t> в </a:t>
            </a:r>
            <a:r>
              <a:rPr lang="en-US" sz="1200" dirty="0" err="1"/>
              <a:t>земеделските</a:t>
            </a:r>
            <a:r>
              <a:rPr lang="en-US" sz="1200" dirty="0"/>
              <a:t> </a:t>
            </a:r>
            <a:r>
              <a:rPr lang="en-US" sz="1200" dirty="0" err="1"/>
              <a:t>стопанства</a:t>
            </a:r>
            <a:r>
              <a:rPr lang="en-US" sz="1200" dirty="0"/>
              <a:t>, </a:t>
            </a:r>
            <a:r>
              <a:rPr lang="en-US" sz="1200" dirty="0" err="1"/>
              <a:t>въвеждане</a:t>
            </a:r>
            <a:r>
              <a:rPr lang="en-US" sz="1200" dirty="0"/>
              <a:t> </a:t>
            </a:r>
            <a:r>
              <a:rPr lang="en-US" sz="1200" dirty="0" err="1"/>
              <a:t>на</a:t>
            </a:r>
            <a:r>
              <a:rPr lang="en-US" sz="1200" dirty="0"/>
              <a:t> </a:t>
            </a:r>
            <a:r>
              <a:rPr lang="en-US" sz="1200" dirty="0" err="1"/>
              <a:t>добри</a:t>
            </a:r>
            <a:r>
              <a:rPr lang="en-US" sz="1200" dirty="0"/>
              <a:t> </a:t>
            </a:r>
            <a:r>
              <a:rPr lang="en-US" sz="1200" dirty="0" err="1"/>
              <a:t>производствени</a:t>
            </a:r>
            <a:r>
              <a:rPr lang="en-US" sz="1200" dirty="0"/>
              <a:t> </a:t>
            </a:r>
            <a:r>
              <a:rPr lang="en-US" sz="1200" dirty="0" err="1"/>
              <a:t>практики</a:t>
            </a:r>
            <a:r>
              <a:rPr lang="en-US" sz="1200" dirty="0"/>
              <a:t>, </a:t>
            </a:r>
            <a:r>
              <a:rPr lang="en-US" sz="1200" dirty="0" err="1"/>
              <a:t>подготовка</a:t>
            </a:r>
            <a:r>
              <a:rPr lang="en-US" sz="1200" dirty="0"/>
              <a:t> </a:t>
            </a:r>
            <a:r>
              <a:rPr lang="en-US" sz="1200" dirty="0" err="1"/>
              <a:t>за</a:t>
            </a:r>
            <a:r>
              <a:rPr lang="en-US" sz="1200" dirty="0"/>
              <a:t> </a:t>
            </a:r>
            <a:r>
              <a:rPr lang="en-US" sz="1200" dirty="0" err="1"/>
              <a:t>сертификация</a:t>
            </a:r>
            <a:r>
              <a:rPr lang="en-US" sz="1200" dirty="0"/>
              <a:t>;</a:t>
            </a:r>
          </a:p>
          <a:p>
            <a:pPr lvl="0"/>
            <a:r>
              <a:rPr lang="en-US" sz="1200" dirty="0" err="1"/>
              <a:t>закупуване</a:t>
            </a:r>
            <a:r>
              <a:rPr lang="en-US" sz="1200" dirty="0"/>
              <a:t> </a:t>
            </a:r>
            <a:r>
              <a:rPr lang="en-US" sz="1200" dirty="0" err="1"/>
              <a:t>на</a:t>
            </a:r>
            <a:r>
              <a:rPr lang="en-US" sz="1200" dirty="0"/>
              <a:t> </a:t>
            </a:r>
            <a:r>
              <a:rPr lang="en-US" sz="1200" dirty="0" err="1"/>
              <a:t>софтуер</a:t>
            </a:r>
            <a:r>
              <a:rPr lang="en-US" sz="1200" dirty="0"/>
              <a:t>, </a:t>
            </a:r>
            <a:r>
              <a:rPr lang="en-US" sz="1200" dirty="0" err="1"/>
              <a:t>включително</a:t>
            </a:r>
            <a:r>
              <a:rPr lang="en-US" sz="1200" dirty="0"/>
              <a:t> </a:t>
            </a:r>
            <a:r>
              <a:rPr lang="en-US" sz="1200" dirty="0" err="1"/>
              <a:t>чрез</a:t>
            </a:r>
            <a:r>
              <a:rPr lang="en-US" sz="1200" dirty="0"/>
              <a:t> </a:t>
            </a:r>
            <a:r>
              <a:rPr lang="en-US" sz="1200" dirty="0" err="1"/>
              <a:t>финансов</a:t>
            </a:r>
            <a:r>
              <a:rPr lang="en-US" sz="1200" dirty="0"/>
              <a:t> </a:t>
            </a:r>
            <a:r>
              <a:rPr lang="en-US" sz="1200" dirty="0" err="1"/>
              <a:t>лизинг</a:t>
            </a:r>
            <a:r>
              <a:rPr lang="en-US" sz="1200" dirty="0"/>
              <a:t>;</a:t>
            </a:r>
          </a:p>
          <a:p>
            <a:pPr lvl="0"/>
            <a:endParaRPr lang="en-US" sz="1200" dirty="0"/>
          </a:p>
        </p:txBody>
      </p:sp>
    </p:spTree>
    <p:extLst>
      <p:ext uri="{BB962C8B-B14F-4D97-AF65-F5344CB8AC3E}">
        <p14:creationId xmlns:p14="http://schemas.microsoft.com/office/powerpoint/2010/main" val="9299627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Категории</a:t>
            </a:r>
            <a:r>
              <a:rPr lang="en-US" sz="1800" b="1" dirty="0">
                <a:effectLst/>
              </a:rPr>
              <a:t> </a:t>
            </a:r>
            <a:r>
              <a:rPr lang="en-US" sz="1800" b="1" dirty="0" err="1">
                <a:effectLst/>
              </a:rPr>
              <a:t>разходи</a:t>
            </a:r>
            <a:r>
              <a:rPr lang="en-US" sz="1800" b="1" dirty="0" smtClean="0">
                <a:effectLst/>
              </a:rPr>
              <a:t>,</a:t>
            </a:r>
            <a:br>
              <a:rPr lang="en-US" sz="1800" b="1" dirty="0" smtClean="0">
                <a:effectLst/>
              </a:rPr>
            </a:br>
            <a:r>
              <a:rPr lang="en-US" sz="1800" b="1" dirty="0" smtClean="0">
                <a:effectLst/>
              </a:rPr>
              <a:t> </a:t>
            </a:r>
            <a:r>
              <a:rPr lang="en-US" sz="1800" b="1" dirty="0" err="1">
                <a:effectLst/>
              </a:rPr>
              <a:t>допустими</a:t>
            </a:r>
            <a:r>
              <a:rPr lang="en-US" sz="1800" b="1" dirty="0">
                <a:effectLst/>
              </a:rPr>
              <a:t> </a:t>
            </a:r>
            <a:r>
              <a:rPr lang="en-US" sz="1800" b="1" dirty="0" err="1">
                <a:effectLst/>
              </a:rPr>
              <a:t>за</a:t>
            </a:r>
            <a:r>
              <a:rPr lang="en-US" sz="1800" b="1" dirty="0">
                <a:effectLst/>
              </a:rPr>
              <a:t> </a:t>
            </a:r>
            <a:r>
              <a:rPr lang="en-US" sz="1800" b="1" dirty="0" err="1">
                <a:effectLst/>
              </a:rPr>
              <a:t>финансиране</a:t>
            </a:r>
            <a:r>
              <a:rPr lang="en-US" sz="1800" b="1" dirty="0">
                <a:effectLst/>
              </a:rPr>
              <a:t>:</a:t>
            </a:r>
            <a:br>
              <a:rPr lang="en-US" sz="1800" b="1"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marL="0" indent="0">
              <a:buNone/>
            </a:pPr>
            <a:r>
              <a:rPr lang="en-US" sz="1200" b="1" dirty="0" err="1"/>
              <a:t>Допустими</a:t>
            </a:r>
            <a:r>
              <a:rPr lang="en-US" sz="1200" b="1" dirty="0"/>
              <a:t> </a:t>
            </a:r>
            <a:r>
              <a:rPr lang="en-US" sz="1200" b="1" dirty="0" err="1"/>
              <a:t>разходи</a:t>
            </a:r>
            <a:r>
              <a:rPr lang="en-US" sz="1200" b="1" dirty="0"/>
              <a:t> </a:t>
            </a:r>
            <a:r>
              <a:rPr lang="en-US" sz="1200" b="1" dirty="0" err="1"/>
              <a:t>се</a:t>
            </a:r>
            <a:r>
              <a:rPr lang="en-US" sz="1200" b="1" dirty="0"/>
              <a:t> </a:t>
            </a:r>
            <a:r>
              <a:rPr lang="en-US" sz="1200" b="1" dirty="0" err="1"/>
              <a:t>свеждат</a:t>
            </a:r>
            <a:r>
              <a:rPr lang="en-US" sz="1200" b="1" dirty="0"/>
              <a:t> </a:t>
            </a:r>
            <a:r>
              <a:rPr lang="en-US" sz="1200" b="1" dirty="0" err="1"/>
              <a:t>до</a:t>
            </a:r>
            <a:r>
              <a:rPr lang="en-US" sz="1200" b="1" dirty="0" smtClean="0"/>
              <a:t>:</a:t>
            </a:r>
            <a:r>
              <a:rPr lang="en-US" sz="1200" dirty="0"/>
              <a:t> </a:t>
            </a:r>
          </a:p>
          <a:p>
            <a:pPr lvl="0"/>
            <a:r>
              <a:rPr lang="en-US" sz="1200" dirty="0" err="1"/>
              <a:t>за</a:t>
            </a:r>
            <a:r>
              <a:rPr lang="en-US" sz="1200" dirty="0"/>
              <a:t> </a:t>
            </a:r>
            <a:r>
              <a:rPr lang="en-US" sz="1200" dirty="0" err="1"/>
              <a:t>ноу-хау</a:t>
            </a:r>
            <a:r>
              <a:rPr lang="en-US" sz="1200" dirty="0"/>
              <a:t>, </a:t>
            </a:r>
            <a:r>
              <a:rPr lang="en-US" sz="1200" dirty="0" err="1"/>
              <a:t>придобиване</a:t>
            </a:r>
            <a:r>
              <a:rPr lang="en-US" sz="1200" dirty="0"/>
              <a:t> </a:t>
            </a:r>
            <a:r>
              <a:rPr lang="en-US" sz="1200" dirty="0" err="1"/>
              <a:t>на</a:t>
            </a:r>
            <a:r>
              <a:rPr lang="en-US" sz="1200" dirty="0"/>
              <a:t> </a:t>
            </a:r>
            <a:r>
              <a:rPr lang="en-US" sz="1200" dirty="0" err="1"/>
              <a:t>патенти</a:t>
            </a:r>
            <a:r>
              <a:rPr lang="en-US" sz="1200" dirty="0"/>
              <a:t> </a:t>
            </a:r>
            <a:r>
              <a:rPr lang="en-US" sz="1200" dirty="0" err="1"/>
              <a:t>права</a:t>
            </a:r>
            <a:r>
              <a:rPr lang="en-US" sz="1200" dirty="0"/>
              <a:t> и </a:t>
            </a:r>
            <a:r>
              <a:rPr lang="en-US" sz="1200" dirty="0" err="1"/>
              <a:t>лицензи</a:t>
            </a:r>
            <a:r>
              <a:rPr lang="en-US" sz="1200" dirty="0"/>
              <a:t>, </a:t>
            </a:r>
            <a:r>
              <a:rPr lang="en-US" sz="1200" dirty="0" err="1"/>
              <a:t>за</a:t>
            </a:r>
            <a:r>
              <a:rPr lang="en-US" sz="1200" dirty="0"/>
              <a:t> </a:t>
            </a:r>
            <a:r>
              <a:rPr lang="en-US" sz="1200" dirty="0" err="1"/>
              <a:t>регистрация</a:t>
            </a:r>
            <a:r>
              <a:rPr lang="en-US" sz="1200" dirty="0"/>
              <a:t> </a:t>
            </a:r>
            <a:r>
              <a:rPr lang="en-US" sz="1200" dirty="0" err="1"/>
              <a:t>на</a:t>
            </a:r>
            <a:r>
              <a:rPr lang="en-US" sz="1200" dirty="0"/>
              <a:t> </a:t>
            </a:r>
            <a:r>
              <a:rPr lang="en-US" sz="1200" dirty="0" err="1"/>
              <a:t>търговски</a:t>
            </a:r>
            <a:r>
              <a:rPr lang="en-US" sz="1200" dirty="0"/>
              <a:t> </a:t>
            </a:r>
            <a:r>
              <a:rPr lang="en-US" sz="1200" dirty="0" err="1"/>
              <a:t>марки</a:t>
            </a:r>
            <a:r>
              <a:rPr lang="en-US" sz="1200" dirty="0"/>
              <a:t> и </a:t>
            </a:r>
            <a:r>
              <a:rPr lang="en-US" sz="1200" dirty="0" err="1"/>
              <a:t>процеси</a:t>
            </a:r>
            <a:r>
              <a:rPr lang="en-US" sz="1200" dirty="0"/>
              <a:t>, </a:t>
            </a:r>
            <a:r>
              <a:rPr lang="en-US" sz="1200" dirty="0" err="1"/>
              <a:t>необходими</a:t>
            </a:r>
            <a:r>
              <a:rPr lang="en-US" sz="1200" dirty="0"/>
              <a:t> </a:t>
            </a:r>
            <a:r>
              <a:rPr lang="en-US" sz="1200" dirty="0" err="1"/>
              <a:t>за</a:t>
            </a:r>
            <a:r>
              <a:rPr lang="en-US" sz="1200" dirty="0"/>
              <a:t> </a:t>
            </a:r>
            <a:r>
              <a:rPr lang="en-US" sz="1200" dirty="0" err="1"/>
              <a:t>изготвяне</a:t>
            </a:r>
            <a:r>
              <a:rPr lang="en-US" sz="1200" dirty="0"/>
              <a:t> и </a:t>
            </a:r>
            <a:r>
              <a:rPr lang="en-US" sz="1200" dirty="0" err="1"/>
              <a:t>изпълнение</a:t>
            </a:r>
            <a:r>
              <a:rPr lang="en-US" sz="1200" dirty="0"/>
              <a:t> </a:t>
            </a:r>
            <a:r>
              <a:rPr lang="en-US" sz="1200" dirty="0" err="1"/>
              <a:t>на</a:t>
            </a:r>
            <a:r>
              <a:rPr lang="en-US" sz="1200" dirty="0"/>
              <a:t> </a:t>
            </a:r>
            <a:r>
              <a:rPr lang="en-US" sz="1200" dirty="0" err="1"/>
              <a:t>проекта</a:t>
            </a:r>
            <a:r>
              <a:rPr lang="en-US" sz="1200" dirty="0"/>
              <a:t>;</a:t>
            </a:r>
          </a:p>
          <a:p>
            <a:pPr lvl="0"/>
            <a:r>
              <a:rPr lang="en-US" sz="1200" dirty="0" err="1"/>
              <a:t>разходи</a:t>
            </a:r>
            <a:r>
              <a:rPr lang="en-US" sz="1200" dirty="0"/>
              <a:t>, </a:t>
            </a:r>
            <a:r>
              <a:rPr lang="en-US" sz="1200" dirty="0" err="1"/>
              <a:t>свързани</a:t>
            </a:r>
            <a:r>
              <a:rPr lang="en-US" sz="1200" dirty="0"/>
              <a:t> с </a:t>
            </a:r>
            <a:r>
              <a:rPr lang="en-US" sz="1200" dirty="0" err="1"/>
              <a:t>проекта</a:t>
            </a:r>
            <a:r>
              <a:rPr lang="en-US" sz="1200" dirty="0"/>
              <a:t>, в </a:t>
            </a:r>
            <a:r>
              <a:rPr lang="en-US" sz="1200" dirty="0" err="1"/>
              <a:t>т.ч</a:t>
            </a:r>
            <a:r>
              <a:rPr lang="en-US" sz="1200" dirty="0"/>
              <a:t>. </a:t>
            </a:r>
            <a:r>
              <a:rPr lang="en-US" sz="1200" dirty="0" err="1"/>
              <a:t>разходи</a:t>
            </a:r>
            <a:r>
              <a:rPr lang="en-US" sz="1200" dirty="0"/>
              <a:t> </a:t>
            </a:r>
            <a:r>
              <a:rPr lang="en-US" sz="1200" dirty="0" err="1"/>
              <a:t>за</a:t>
            </a:r>
            <a:r>
              <a:rPr lang="en-US" sz="1200" dirty="0"/>
              <a:t> </a:t>
            </a:r>
            <a:r>
              <a:rPr lang="en-US" sz="1200" dirty="0" err="1"/>
              <a:t>предпроектни</a:t>
            </a:r>
            <a:r>
              <a:rPr lang="en-US" sz="1200" dirty="0"/>
              <a:t> </a:t>
            </a:r>
            <a:r>
              <a:rPr lang="en-US" sz="1200" dirty="0" err="1"/>
              <a:t>проучвания</a:t>
            </a:r>
            <a:r>
              <a:rPr lang="en-US" sz="1200" dirty="0"/>
              <a:t>, </a:t>
            </a:r>
            <a:r>
              <a:rPr lang="en-US" sz="1200" dirty="0" err="1"/>
              <a:t>такси</a:t>
            </a:r>
            <a:r>
              <a:rPr lang="en-US" sz="1200" dirty="0"/>
              <a:t>, </a:t>
            </a:r>
            <a:r>
              <a:rPr lang="en-US" sz="1200" dirty="0" err="1"/>
              <a:t>хонорари</a:t>
            </a:r>
            <a:r>
              <a:rPr lang="en-US" sz="1200" dirty="0"/>
              <a:t> </a:t>
            </a:r>
            <a:r>
              <a:rPr lang="en-US" sz="1200" dirty="0" err="1"/>
              <a:t>за</a:t>
            </a:r>
            <a:r>
              <a:rPr lang="en-US" sz="1200" dirty="0"/>
              <a:t> </a:t>
            </a:r>
            <a:r>
              <a:rPr lang="en-US" sz="1200" dirty="0" err="1"/>
              <a:t>архитекти</a:t>
            </a:r>
            <a:r>
              <a:rPr lang="en-US" sz="1200" dirty="0"/>
              <a:t>, </a:t>
            </a:r>
            <a:r>
              <a:rPr lang="en-US" sz="1200" dirty="0" err="1"/>
              <a:t>инженери</a:t>
            </a:r>
            <a:r>
              <a:rPr lang="en-US" sz="1200" dirty="0"/>
              <a:t> и </a:t>
            </a:r>
            <a:r>
              <a:rPr lang="en-US" sz="1200" dirty="0" err="1"/>
              <a:t>консултанти</a:t>
            </a:r>
            <a:r>
              <a:rPr lang="en-US" sz="1200" dirty="0"/>
              <a:t>, </a:t>
            </a:r>
            <a:r>
              <a:rPr lang="en-US" sz="1200" dirty="0" err="1"/>
              <a:t>консултации</a:t>
            </a:r>
            <a:r>
              <a:rPr lang="en-US" sz="1200" dirty="0"/>
              <a:t> </a:t>
            </a:r>
            <a:r>
              <a:rPr lang="en-US" sz="1200" dirty="0" err="1"/>
              <a:t>за</a:t>
            </a:r>
            <a:r>
              <a:rPr lang="en-US" sz="1200" dirty="0"/>
              <a:t> </a:t>
            </a:r>
            <a:r>
              <a:rPr lang="en-US" sz="1200" dirty="0" err="1"/>
              <a:t>екологична</a:t>
            </a:r>
            <a:r>
              <a:rPr lang="en-US" sz="1200" dirty="0"/>
              <a:t> и </a:t>
            </a:r>
            <a:r>
              <a:rPr lang="en-US" sz="1200" dirty="0" err="1"/>
              <a:t>икономическа</a:t>
            </a:r>
            <a:r>
              <a:rPr lang="en-US" sz="1200" dirty="0"/>
              <a:t> </a:t>
            </a:r>
            <a:r>
              <a:rPr lang="en-US" sz="1200" dirty="0" err="1"/>
              <a:t>устойчивост</a:t>
            </a:r>
            <a:r>
              <a:rPr lang="en-US" sz="1200" dirty="0"/>
              <a:t> </a:t>
            </a:r>
            <a:r>
              <a:rPr lang="en-US" sz="1200" dirty="0" err="1"/>
              <a:t>на</a:t>
            </a:r>
            <a:r>
              <a:rPr lang="en-US" sz="1200" dirty="0"/>
              <a:t> </a:t>
            </a:r>
            <a:r>
              <a:rPr lang="en-US" sz="1200" dirty="0" err="1"/>
              <a:t>проекти</a:t>
            </a:r>
            <a:r>
              <a:rPr lang="en-US" sz="1200" dirty="0"/>
              <a:t>, </a:t>
            </a:r>
            <a:r>
              <a:rPr lang="en-US" sz="1200" dirty="0" err="1"/>
              <a:t>проучвания</a:t>
            </a:r>
            <a:r>
              <a:rPr lang="en-US" sz="1200" dirty="0"/>
              <a:t> </a:t>
            </a:r>
            <a:r>
              <a:rPr lang="en-US" sz="1200" dirty="0" err="1"/>
              <a:t>за</a:t>
            </a:r>
            <a:r>
              <a:rPr lang="en-US" sz="1200" dirty="0"/>
              <a:t> </a:t>
            </a:r>
            <a:r>
              <a:rPr lang="en-US" sz="1200" dirty="0" err="1"/>
              <a:t>техническа</a:t>
            </a:r>
            <a:r>
              <a:rPr lang="en-US" sz="1200" dirty="0"/>
              <a:t> </a:t>
            </a:r>
            <a:r>
              <a:rPr lang="en-US" sz="1200" dirty="0" err="1"/>
              <a:t>осъществимост</a:t>
            </a:r>
            <a:r>
              <a:rPr lang="en-US" sz="1200" dirty="0"/>
              <a:t> </a:t>
            </a:r>
            <a:r>
              <a:rPr lang="en-US" sz="1200" dirty="0" err="1"/>
              <a:t>на</a:t>
            </a:r>
            <a:r>
              <a:rPr lang="en-US" sz="1200" dirty="0"/>
              <a:t> </a:t>
            </a:r>
            <a:r>
              <a:rPr lang="en-US" sz="1200" dirty="0" err="1"/>
              <a:t>проекта</a:t>
            </a:r>
            <a:r>
              <a:rPr lang="en-US" sz="1200" dirty="0"/>
              <a:t>, </a:t>
            </a:r>
            <a:r>
              <a:rPr lang="en-US" sz="1200" dirty="0" err="1"/>
              <a:t>извършени</a:t>
            </a:r>
            <a:r>
              <a:rPr lang="en-US" sz="1200" dirty="0"/>
              <a:t> </a:t>
            </a:r>
            <a:r>
              <a:rPr lang="en-US" sz="1200" dirty="0" err="1"/>
              <a:t>както</a:t>
            </a:r>
            <a:r>
              <a:rPr lang="en-US" sz="1200" dirty="0"/>
              <a:t> в </a:t>
            </a:r>
            <a:r>
              <a:rPr lang="en-US" sz="1200" dirty="0" err="1"/>
              <a:t>процеса</a:t>
            </a:r>
            <a:r>
              <a:rPr lang="en-US" sz="1200" dirty="0"/>
              <a:t> </a:t>
            </a:r>
            <a:r>
              <a:rPr lang="en-US" sz="1200" dirty="0" err="1"/>
              <a:t>на</a:t>
            </a:r>
            <a:r>
              <a:rPr lang="en-US" sz="1200" dirty="0"/>
              <a:t> </a:t>
            </a:r>
            <a:r>
              <a:rPr lang="en-US" sz="1200" dirty="0" err="1"/>
              <a:t>подготовка</a:t>
            </a:r>
            <a:r>
              <a:rPr lang="en-US" sz="1200" dirty="0"/>
              <a:t> </a:t>
            </a:r>
            <a:r>
              <a:rPr lang="en-US" sz="1200" dirty="0" err="1"/>
              <a:t>на</a:t>
            </a:r>
            <a:r>
              <a:rPr lang="en-US" sz="1200" dirty="0"/>
              <a:t> </a:t>
            </a:r>
            <a:r>
              <a:rPr lang="en-US" sz="1200" dirty="0" err="1"/>
              <a:t>проекта</a:t>
            </a:r>
            <a:r>
              <a:rPr lang="en-US" sz="1200" dirty="0"/>
              <a:t> </a:t>
            </a:r>
            <a:r>
              <a:rPr lang="en-US" sz="1200" dirty="0" err="1"/>
              <a:t>преди</a:t>
            </a:r>
            <a:r>
              <a:rPr lang="en-US" sz="1200" dirty="0"/>
              <a:t> </a:t>
            </a:r>
            <a:r>
              <a:rPr lang="en-US" sz="1200" dirty="0" err="1"/>
              <a:t>подаване</a:t>
            </a:r>
            <a:r>
              <a:rPr lang="en-US" sz="1200" dirty="0"/>
              <a:t> </a:t>
            </a:r>
            <a:r>
              <a:rPr lang="en-US" sz="1200" dirty="0" err="1"/>
              <a:t>на</a:t>
            </a:r>
            <a:r>
              <a:rPr lang="en-US" sz="1200" dirty="0"/>
              <a:t> </a:t>
            </a:r>
            <a:r>
              <a:rPr lang="en-US" sz="1200" dirty="0" err="1"/>
              <a:t>заявлението</a:t>
            </a:r>
            <a:r>
              <a:rPr lang="en-US" sz="1200" dirty="0"/>
              <a:t> </a:t>
            </a:r>
            <a:r>
              <a:rPr lang="en-US" sz="1200" dirty="0" err="1"/>
              <a:t>за</a:t>
            </a:r>
            <a:r>
              <a:rPr lang="en-US" sz="1200" dirty="0"/>
              <a:t> </a:t>
            </a:r>
            <a:r>
              <a:rPr lang="en-US" sz="1200" dirty="0" err="1"/>
              <a:t>подпомагане</a:t>
            </a:r>
            <a:r>
              <a:rPr lang="en-US" sz="1200" dirty="0"/>
              <a:t>, </a:t>
            </a:r>
            <a:r>
              <a:rPr lang="en-US" sz="1200" dirty="0" err="1"/>
              <a:t>така</a:t>
            </a:r>
            <a:r>
              <a:rPr lang="en-US" sz="1200" dirty="0"/>
              <a:t> и </a:t>
            </a:r>
            <a:r>
              <a:rPr lang="en-US" sz="1200" dirty="0" err="1"/>
              <a:t>по</a:t>
            </a:r>
            <a:r>
              <a:rPr lang="en-US" sz="1200" dirty="0"/>
              <a:t> </a:t>
            </a:r>
            <a:r>
              <a:rPr lang="en-US" sz="1200" dirty="0" err="1"/>
              <a:t>време</a:t>
            </a:r>
            <a:r>
              <a:rPr lang="en-US" sz="1200" dirty="0"/>
              <a:t> </a:t>
            </a:r>
            <a:r>
              <a:rPr lang="en-US" sz="1200" dirty="0" err="1"/>
              <a:t>на</a:t>
            </a:r>
            <a:r>
              <a:rPr lang="en-US" sz="1200" dirty="0"/>
              <a:t> </a:t>
            </a:r>
            <a:r>
              <a:rPr lang="en-US" sz="1200" dirty="0" err="1"/>
              <a:t>неговото</a:t>
            </a:r>
            <a:r>
              <a:rPr lang="en-US" sz="1200" dirty="0"/>
              <a:t> </a:t>
            </a:r>
            <a:r>
              <a:rPr lang="en-US" sz="1200" dirty="0" err="1"/>
              <a:t>изпълнение</a:t>
            </a:r>
            <a:r>
              <a:rPr lang="en-US" sz="1200" dirty="0"/>
              <a:t>, </a:t>
            </a:r>
            <a:r>
              <a:rPr lang="en-US" sz="1200" dirty="0" err="1"/>
              <a:t>които</a:t>
            </a:r>
            <a:r>
              <a:rPr lang="en-US" sz="1200" dirty="0"/>
              <a:t> </a:t>
            </a:r>
            <a:r>
              <a:rPr lang="en-US" sz="1200" dirty="0" err="1"/>
              <a:t>не</a:t>
            </a:r>
            <a:r>
              <a:rPr lang="en-US" sz="1200" dirty="0"/>
              <a:t> </a:t>
            </a:r>
            <a:r>
              <a:rPr lang="en-US" sz="1200" dirty="0" err="1"/>
              <a:t>могат</a:t>
            </a:r>
            <a:r>
              <a:rPr lang="en-US" sz="1200" dirty="0"/>
              <a:t> </a:t>
            </a:r>
            <a:r>
              <a:rPr lang="en-US" sz="1200" dirty="0" err="1"/>
              <a:t>да</a:t>
            </a:r>
            <a:r>
              <a:rPr lang="en-US" sz="1200" dirty="0"/>
              <a:t> </a:t>
            </a:r>
            <a:r>
              <a:rPr lang="en-US" sz="1200" dirty="0" err="1"/>
              <a:t>надхвърлят</a:t>
            </a:r>
            <a:r>
              <a:rPr lang="en-US" sz="1200" dirty="0"/>
              <a:t> 12 </a:t>
            </a:r>
            <a:r>
              <a:rPr lang="en-US" sz="1200" dirty="0" err="1"/>
              <a:t>на</a:t>
            </a:r>
            <a:r>
              <a:rPr lang="en-US" sz="1200" dirty="0"/>
              <a:t> </a:t>
            </a:r>
            <a:r>
              <a:rPr lang="en-US" sz="1200" dirty="0" err="1"/>
              <a:t>сто</a:t>
            </a:r>
            <a:r>
              <a:rPr lang="en-US" sz="1200" dirty="0"/>
              <a:t> </a:t>
            </a:r>
            <a:r>
              <a:rPr lang="en-US" sz="1200" dirty="0" err="1"/>
              <a:t>от</a:t>
            </a:r>
            <a:r>
              <a:rPr lang="en-US" sz="1200" dirty="0"/>
              <a:t> </a:t>
            </a:r>
            <a:r>
              <a:rPr lang="en-US" sz="1200" dirty="0" err="1"/>
              <a:t>общия</a:t>
            </a:r>
            <a:r>
              <a:rPr lang="en-US" sz="1200" dirty="0"/>
              <a:t> </a:t>
            </a:r>
            <a:r>
              <a:rPr lang="en-US" sz="1200" dirty="0" err="1"/>
              <a:t>размер</a:t>
            </a:r>
            <a:r>
              <a:rPr lang="en-US" sz="1200" dirty="0"/>
              <a:t> </a:t>
            </a:r>
            <a:r>
              <a:rPr lang="en-US" sz="1200" dirty="0" err="1"/>
              <a:t>на</a:t>
            </a:r>
            <a:r>
              <a:rPr lang="en-US" sz="1200" dirty="0"/>
              <a:t> </a:t>
            </a:r>
            <a:r>
              <a:rPr lang="en-US" sz="1200" dirty="0" err="1"/>
              <a:t>допустимите</a:t>
            </a:r>
            <a:r>
              <a:rPr lang="en-US" sz="1200" dirty="0"/>
              <a:t> </a:t>
            </a:r>
            <a:r>
              <a:rPr lang="en-US" sz="1200" dirty="0" err="1"/>
              <a:t>разходи</a:t>
            </a:r>
            <a:r>
              <a:rPr lang="en-US" sz="1200" dirty="0"/>
              <a:t> </a:t>
            </a:r>
            <a:r>
              <a:rPr lang="en-US" sz="1200" dirty="0" err="1"/>
              <a:t>по</a:t>
            </a:r>
            <a:r>
              <a:rPr lang="en-US" sz="1200" dirty="0"/>
              <a:t> </a:t>
            </a:r>
            <a:r>
              <a:rPr lang="en-US" sz="1200" dirty="0" err="1"/>
              <a:t>проект</a:t>
            </a:r>
            <a:r>
              <a:rPr lang="en-US" sz="1200" dirty="0"/>
              <a:t>, </a:t>
            </a:r>
            <a:r>
              <a:rPr lang="en-US" sz="1200" dirty="0" err="1"/>
              <a:t>включени</a:t>
            </a:r>
            <a:r>
              <a:rPr lang="en-US" sz="1200" dirty="0"/>
              <a:t> в т. 1 – 12, </a:t>
            </a:r>
            <a:r>
              <a:rPr lang="en-US" sz="1200" dirty="0" err="1"/>
              <a:t>като</a:t>
            </a:r>
            <a:r>
              <a:rPr lang="en-US" sz="1200" dirty="0"/>
              <a:t> </a:t>
            </a:r>
            <a:r>
              <a:rPr lang="en-US" sz="1200" dirty="0" err="1"/>
              <a:t>разходите</a:t>
            </a:r>
            <a:r>
              <a:rPr lang="en-US" sz="1200" dirty="0"/>
              <a:t> </a:t>
            </a:r>
            <a:r>
              <a:rPr lang="en-US" sz="1200" dirty="0" err="1"/>
              <a:t>за</a:t>
            </a:r>
            <a:r>
              <a:rPr lang="en-US" sz="1200" dirty="0"/>
              <a:t> </a:t>
            </a:r>
            <a:r>
              <a:rPr lang="en-US" sz="1200" dirty="0" err="1"/>
              <a:t>разработване</a:t>
            </a:r>
            <a:r>
              <a:rPr lang="en-US" sz="1200" dirty="0"/>
              <a:t> </a:t>
            </a:r>
            <a:r>
              <a:rPr lang="en-US" sz="1200" dirty="0" err="1"/>
              <a:t>на</a:t>
            </a:r>
            <a:r>
              <a:rPr lang="en-US" sz="1200" dirty="0"/>
              <a:t> </a:t>
            </a:r>
            <a:r>
              <a:rPr lang="en-US" sz="1200" dirty="0" err="1"/>
              <a:t>бизнес</a:t>
            </a:r>
            <a:r>
              <a:rPr lang="en-US" sz="1200" dirty="0"/>
              <a:t> </a:t>
            </a:r>
            <a:r>
              <a:rPr lang="en-US" sz="1200" dirty="0" err="1"/>
              <a:t>план</a:t>
            </a:r>
            <a:r>
              <a:rPr lang="en-US" sz="1200" dirty="0"/>
              <a:t>, </a:t>
            </a:r>
            <a:r>
              <a:rPr lang="en-US" sz="1200" dirty="0" err="1"/>
              <a:t>включващ</a:t>
            </a:r>
            <a:r>
              <a:rPr lang="en-US" sz="1200" dirty="0"/>
              <a:t> </a:t>
            </a:r>
            <a:r>
              <a:rPr lang="en-US" sz="1200" dirty="0" err="1"/>
              <a:t>предпроектни</a:t>
            </a:r>
            <a:r>
              <a:rPr lang="en-US" sz="1200" dirty="0"/>
              <a:t> </a:t>
            </a:r>
            <a:r>
              <a:rPr lang="en-US" sz="1200" dirty="0" err="1"/>
              <a:t>изследвания</a:t>
            </a:r>
            <a:r>
              <a:rPr lang="en-US" sz="1200" dirty="0"/>
              <a:t> и </a:t>
            </a:r>
            <a:r>
              <a:rPr lang="en-US" sz="1200" dirty="0" err="1"/>
              <a:t>маркетингови</a:t>
            </a:r>
            <a:r>
              <a:rPr lang="en-US" sz="1200" dirty="0"/>
              <a:t> </a:t>
            </a:r>
            <a:r>
              <a:rPr lang="en-US" sz="1200" dirty="0" err="1"/>
              <a:t>стратегии</a:t>
            </a:r>
            <a:r>
              <a:rPr lang="en-US" sz="1200" dirty="0"/>
              <a:t> </a:t>
            </a:r>
            <a:r>
              <a:rPr lang="en-US" sz="1200" dirty="0" err="1"/>
              <a:t>или</a:t>
            </a:r>
            <a:r>
              <a:rPr lang="en-US" sz="1200" dirty="0"/>
              <a:t> </a:t>
            </a:r>
            <a:r>
              <a:rPr lang="en-US" sz="1200" dirty="0" err="1"/>
              <a:t>извършване</a:t>
            </a:r>
            <a:r>
              <a:rPr lang="en-US" sz="1200" dirty="0"/>
              <a:t> </a:t>
            </a:r>
            <a:r>
              <a:rPr lang="en-US" sz="1200" dirty="0" err="1"/>
              <a:t>на</a:t>
            </a:r>
            <a:r>
              <a:rPr lang="en-US" sz="1200" dirty="0"/>
              <a:t> </a:t>
            </a:r>
            <a:r>
              <a:rPr lang="en-US" sz="1200" dirty="0" err="1"/>
              <a:t>предпроектни</a:t>
            </a:r>
            <a:r>
              <a:rPr lang="en-US" sz="1200" dirty="0"/>
              <a:t> </a:t>
            </a:r>
            <a:r>
              <a:rPr lang="en-US" sz="1200" dirty="0" err="1"/>
              <a:t>проучвания</a:t>
            </a:r>
            <a:r>
              <a:rPr lang="en-US" sz="1200" dirty="0"/>
              <a:t> и </a:t>
            </a:r>
            <a:r>
              <a:rPr lang="en-US" sz="1200" dirty="0" err="1"/>
              <a:t>окомплектоване</a:t>
            </a:r>
            <a:r>
              <a:rPr lang="en-US" sz="1200" dirty="0"/>
              <a:t> </a:t>
            </a:r>
            <a:r>
              <a:rPr lang="en-US" sz="1200" dirty="0" err="1"/>
              <a:t>на</a:t>
            </a:r>
            <a:r>
              <a:rPr lang="en-US" sz="1200" dirty="0"/>
              <a:t> </a:t>
            </a:r>
            <a:r>
              <a:rPr lang="en-US" sz="1200" dirty="0" err="1"/>
              <a:t>пакета</a:t>
            </a:r>
            <a:r>
              <a:rPr lang="en-US" sz="1200" dirty="0"/>
              <a:t> </a:t>
            </a:r>
            <a:r>
              <a:rPr lang="en-US" sz="1200" dirty="0" err="1"/>
              <a:t>от</a:t>
            </a:r>
            <a:r>
              <a:rPr lang="en-US" sz="1200" dirty="0"/>
              <a:t> </a:t>
            </a:r>
            <a:r>
              <a:rPr lang="en-US" sz="1200" dirty="0" err="1"/>
              <a:t>документи</a:t>
            </a:r>
            <a:r>
              <a:rPr lang="en-US" sz="1200" dirty="0"/>
              <a:t> и </a:t>
            </a:r>
            <a:r>
              <a:rPr lang="en-US" sz="1200" dirty="0" err="1"/>
              <a:t>консултантски</a:t>
            </a:r>
            <a:r>
              <a:rPr lang="en-US" sz="1200" dirty="0"/>
              <a:t> </a:t>
            </a:r>
            <a:r>
              <a:rPr lang="en-US" sz="1200" dirty="0" err="1"/>
              <a:t>услуги</a:t>
            </a:r>
            <a:r>
              <a:rPr lang="en-US" sz="1200" dirty="0"/>
              <a:t>, </a:t>
            </a:r>
            <a:r>
              <a:rPr lang="en-US" sz="1200" dirty="0" err="1"/>
              <a:t>свързани</a:t>
            </a:r>
            <a:r>
              <a:rPr lang="en-US" sz="1200" dirty="0"/>
              <a:t> с </a:t>
            </a:r>
            <a:r>
              <a:rPr lang="en-US" sz="1200" dirty="0" err="1"/>
              <a:t>изпълнението</a:t>
            </a:r>
            <a:r>
              <a:rPr lang="en-US" sz="1200" dirty="0"/>
              <a:t>, и </a:t>
            </a:r>
            <a:r>
              <a:rPr lang="en-US" sz="1200" dirty="0" err="1"/>
              <a:t>отчитане</a:t>
            </a:r>
            <a:r>
              <a:rPr lang="en-US" sz="1200" dirty="0"/>
              <a:t> </a:t>
            </a:r>
            <a:r>
              <a:rPr lang="en-US" sz="1200" dirty="0" err="1"/>
              <a:t>на</a:t>
            </a:r>
            <a:r>
              <a:rPr lang="en-US" sz="1200" dirty="0"/>
              <a:t> </a:t>
            </a:r>
            <a:r>
              <a:rPr lang="en-US" sz="1200" dirty="0" err="1"/>
              <a:t>дейностите</a:t>
            </a:r>
            <a:r>
              <a:rPr lang="en-US" sz="1200" dirty="0"/>
              <a:t> </a:t>
            </a:r>
            <a:r>
              <a:rPr lang="en-US" sz="1200" dirty="0" err="1"/>
              <a:t>по</a:t>
            </a:r>
            <a:r>
              <a:rPr lang="en-US" sz="1200" dirty="0"/>
              <a:t> </a:t>
            </a:r>
            <a:r>
              <a:rPr lang="en-US" sz="1200" dirty="0" err="1"/>
              <a:t>проекта</a:t>
            </a:r>
            <a:r>
              <a:rPr lang="en-US" sz="1200" dirty="0"/>
              <a:t> </a:t>
            </a:r>
            <a:r>
              <a:rPr lang="en-US" sz="1200" dirty="0" err="1"/>
              <a:t>до</a:t>
            </a:r>
            <a:r>
              <a:rPr lang="en-US" sz="1200" dirty="0"/>
              <a:t> </a:t>
            </a:r>
            <a:r>
              <a:rPr lang="en-US" sz="1200" dirty="0" err="1"/>
              <a:t>изплащане</a:t>
            </a:r>
            <a:r>
              <a:rPr lang="en-US" sz="1200" dirty="0"/>
              <a:t> </a:t>
            </a:r>
            <a:r>
              <a:rPr lang="en-US" sz="1200" dirty="0" err="1"/>
              <a:t>на</a:t>
            </a:r>
            <a:r>
              <a:rPr lang="en-US" sz="1200" dirty="0"/>
              <a:t> </a:t>
            </a:r>
            <a:r>
              <a:rPr lang="en-US" sz="1200" dirty="0" err="1"/>
              <a:t>помощта</a:t>
            </a:r>
            <a:r>
              <a:rPr lang="en-US" sz="1200" dirty="0"/>
              <a:t> </a:t>
            </a:r>
            <a:r>
              <a:rPr lang="en-US" sz="1200" dirty="0" err="1"/>
              <a:t>не</a:t>
            </a:r>
            <a:r>
              <a:rPr lang="en-US" sz="1200" dirty="0"/>
              <a:t> </a:t>
            </a:r>
            <a:r>
              <a:rPr lang="en-US" sz="1200" dirty="0" err="1"/>
              <a:t>следва</a:t>
            </a:r>
            <a:r>
              <a:rPr lang="en-US" sz="1200" dirty="0"/>
              <a:t> </a:t>
            </a:r>
            <a:r>
              <a:rPr lang="en-US" sz="1200" dirty="0" err="1"/>
              <a:t>да</a:t>
            </a:r>
            <a:r>
              <a:rPr lang="en-US" sz="1200" dirty="0"/>
              <a:t> </a:t>
            </a:r>
            <a:r>
              <a:rPr lang="en-US" sz="1200" dirty="0" err="1"/>
              <a:t>надхвърлят</a:t>
            </a:r>
            <a:r>
              <a:rPr lang="en-US" sz="1200" dirty="0"/>
              <a:t> 5 </a:t>
            </a:r>
            <a:r>
              <a:rPr lang="en-US" sz="1200" dirty="0" err="1"/>
              <a:t>на</a:t>
            </a:r>
            <a:r>
              <a:rPr lang="en-US" sz="1200" dirty="0"/>
              <a:t> </a:t>
            </a:r>
            <a:r>
              <a:rPr lang="en-US" sz="1200" dirty="0" err="1"/>
              <a:t>сто</a:t>
            </a:r>
            <a:r>
              <a:rPr lang="en-US" sz="1200" dirty="0"/>
              <a:t> </a:t>
            </a:r>
            <a:r>
              <a:rPr lang="en-US" sz="1200" dirty="0" err="1"/>
              <a:t>от</a:t>
            </a:r>
            <a:r>
              <a:rPr lang="en-US" sz="1200" dirty="0"/>
              <a:t> </a:t>
            </a:r>
            <a:r>
              <a:rPr lang="en-US" sz="1200" dirty="0" err="1"/>
              <a:t>стойността</a:t>
            </a:r>
            <a:r>
              <a:rPr lang="en-US" sz="1200" dirty="0"/>
              <a:t> </a:t>
            </a:r>
            <a:r>
              <a:rPr lang="en-US" sz="1200" dirty="0" err="1"/>
              <a:t>на</a:t>
            </a:r>
            <a:r>
              <a:rPr lang="en-US" sz="1200" dirty="0"/>
              <a:t> </a:t>
            </a:r>
            <a:r>
              <a:rPr lang="en-US" sz="1200" dirty="0" err="1"/>
              <a:t>допустимите</a:t>
            </a:r>
            <a:r>
              <a:rPr lang="en-US" sz="1200" dirty="0"/>
              <a:t> </a:t>
            </a:r>
            <a:r>
              <a:rPr lang="en-US" sz="1200" dirty="0" err="1"/>
              <a:t>разходи</a:t>
            </a:r>
            <a:endParaRPr lang="en-US" sz="1200" dirty="0"/>
          </a:p>
          <a:p>
            <a:r>
              <a:rPr lang="en-US" sz="1200" dirty="0"/>
              <a:t> </a:t>
            </a:r>
          </a:p>
          <a:p>
            <a:r>
              <a:rPr lang="en-US" sz="1200" dirty="0" err="1"/>
              <a:t>По</a:t>
            </a:r>
            <a:r>
              <a:rPr lang="en-US" sz="1200" dirty="0"/>
              <a:t> </a:t>
            </a:r>
            <a:r>
              <a:rPr lang="en-US" sz="1200" dirty="0" err="1"/>
              <a:t>подмярка</a:t>
            </a:r>
            <a:r>
              <a:rPr lang="en-US" sz="1200" dirty="0"/>
              <a:t> 4.1. </a:t>
            </a:r>
            <a:r>
              <a:rPr lang="en-US" sz="1200" dirty="0" err="1"/>
              <a:t>от</a:t>
            </a:r>
            <a:r>
              <a:rPr lang="en-US" sz="1200" dirty="0"/>
              <a:t> СВОМР </a:t>
            </a:r>
            <a:r>
              <a:rPr lang="en-US" sz="1200" dirty="0" err="1"/>
              <a:t>се</a:t>
            </a:r>
            <a:r>
              <a:rPr lang="en-US" sz="1200" dirty="0"/>
              <a:t> </a:t>
            </a:r>
            <a:r>
              <a:rPr lang="en-US" sz="1200" dirty="0" err="1"/>
              <a:t>прилагат</a:t>
            </a:r>
            <a:r>
              <a:rPr lang="en-US" sz="1200" dirty="0"/>
              <a:t> </a:t>
            </a:r>
            <a:r>
              <a:rPr lang="en-US" sz="1200" dirty="0" err="1"/>
              <a:t>критериите</a:t>
            </a:r>
            <a:r>
              <a:rPr lang="en-US" sz="1200" dirty="0"/>
              <a:t> </a:t>
            </a:r>
            <a:r>
              <a:rPr lang="en-US" sz="1200" dirty="0" err="1"/>
              <a:t>за</a:t>
            </a:r>
            <a:r>
              <a:rPr lang="en-US" sz="1200" dirty="0"/>
              <a:t> </a:t>
            </a:r>
            <a:r>
              <a:rPr lang="en-US" sz="1200" dirty="0" err="1"/>
              <a:t>допустимост</a:t>
            </a:r>
            <a:r>
              <a:rPr lang="en-US" sz="1200" dirty="0"/>
              <a:t> </a:t>
            </a:r>
            <a:r>
              <a:rPr lang="en-US" sz="1200" dirty="0" err="1"/>
              <a:t>на</a:t>
            </a:r>
            <a:r>
              <a:rPr lang="en-US" sz="1200" dirty="0"/>
              <a:t> </a:t>
            </a:r>
            <a:r>
              <a:rPr lang="en-US" sz="1200" dirty="0" err="1"/>
              <a:t>разходите</a:t>
            </a:r>
            <a:r>
              <a:rPr lang="en-US" sz="1200" dirty="0"/>
              <a:t> </a:t>
            </a:r>
            <a:r>
              <a:rPr lang="en-US" sz="1200" dirty="0" err="1"/>
              <a:t>посочени</a:t>
            </a:r>
            <a:r>
              <a:rPr lang="en-US" sz="1200" dirty="0"/>
              <a:t> в: ПРСР 2014 - 2020 г. и </a:t>
            </a:r>
            <a:r>
              <a:rPr lang="en-US" sz="1200" dirty="0" err="1"/>
              <a:t>Наредба</a:t>
            </a:r>
            <a:r>
              <a:rPr lang="en-US" sz="1200" dirty="0"/>
              <a:t> № 22 </a:t>
            </a:r>
            <a:r>
              <a:rPr lang="en-US" sz="1200" dirty="0" err="1"/>
              <a:t>от</a:t>
            </a:r>
            <a:r>
              <a:rPr lang="en-US" sz="1200" dirty="0"/>
              <a:t> 14 </a:t>
            </a:r>
            <a:r>
              <a:rPr lang="en-US" sz="1200" dirty="0" err="1"/>
              <a:t>декември</a:t>
            </a:r>
            <a:r>
              <a:rPr lang="en-US" sz="1200" dirty="0"/>
              <a:t> 2015 г. </a:t>
            </a:r>
            <a:r>
              <a:rPr lang="en-US" sz="1200" dirty="0" err="1"/>
              <a:t>за</a:t>
            </a:r>
            <a:r>
              <a:rPr lang="en-US" sz="1200" dirty="0"/>
              <a:t> </a:t>
            </a:r>
            <a:r>
              <a:rPr lang="en-US" sz="1200" dirty="0" err="1"/>
              <a:t>прилагане</a:t>
            </a:r>
            <a:r>
              <a:rPr lang="en-US" sz="1200" dirty="0"/>
              <a:t> </a:t>
            </a:r>
            <a:r>
              <a:rPr lang="en-US" sz="1200" dirty="0" err="1"/>
              <a:t>на</a:t>
            </a:r>
            <a:r>
              <a:rPr lang="en-US" sz="1200" dirty="0"/>
              <a:t> </a:t>
            </a:r>
            <a:r>
              <a:rPr lang="en-US" sz="1200" dirty="0" err="1"/>
              <a:t>подмярка</a:t>
            </a:r>
            <a:r>
              <a:rPr lang="en-US" sz="1200" dirty="0"/>
              <a:t> 19.2 </a:t>
            </a:r>
            <a:r>
              <a:rPr lang="en-US" sz="1200" dirty="0" err="1"/>
              <a:t>от</a:t>
            </a:r>
            <a:r>
              <a:rPr lang="en-US" sz="1200" dirty="0"/>
              <a:t> ПРСР 2014 – 2020 г. и </a:t>
            </a:r>
            <a:r>
              <a:rPr lang="en-US" sz="1200" dirty="0" err="1"/>
              <a:t>специфичните</a:t>
            </a:r>
            <a:r>
              <a:rPr lang="en-US" sz="1200" dirty="0"/>
              <a:t> </a:t>
            </a:r>
            <a:r>
              <a:rPr lang="en-US" sz="1200" dirty="0" err="1"/>
              <a:t>условия</a:t>
            </a:r>
            <a:r>
              <a:rPr lang="en-US" sz="1200" dirty="0"/>
              <a:t> и </a:t>
            </a:r>
            <a:r>
              <a:rPr lang="en-US" sz="1200" dirty="0" err="1"/>
              <a:t>изисквания</a:t>
            </a:r>
            <a:r>
              <a:rPr lang="en-US" sz="1200" dirty="0"/>
              <a:t> </a:t>
            </a:r>
            <a:r>
              <a:rPr lang="en-US" sz="1200" dirty="0" err="1"/>
              <a:t>на</a:t>
            </a:r>
            <a:r>
              <a:rPr lang="en-US" sz="1200" dirty="0"/>
              <a:t> СВОМР</a:t>
            </a:r>
          </a:p>
          <a:p>
            <a:pPr lvl="0"/>
            <a:endParaRPr lang="en-US" sz="1200" dirty="0"/>
          </a:p>
        </p:txBody>
      </p:sp>
    </p:spTree>
    <p:extLst>
      <p:ext uri="{BB962C8B-B14F-4D97-AF65-F5344CB8AC3E}">
        <p14:creationId xmlns:p14="http://schemas.microsoft.com/office/powerpoint/2010/main" val="2359127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b="1" dirty="0">
                <a:solidFill>
                  <a:srgbClr val="FF0000"/>
                </a:solidFill>
                <a:latin typeface="Courier New" panose="02070309020205020404" pitchFamily="49" charset="0"/>
                <a:cs typeface="Courier New" panose="02070309020205020404" pitchFamily="49" charset="0"/>
              </a:rPr>
              <a:t>Мерки и бюджет към СВОМР</a:t>
            </a:r>
            <a:r>
              <a:rPr lang="en-US" dirty="0">
                <a:solidFill>
                  <a:srgbClr val="FF0000"/>
                </a:solidFill>
                <a:latin typeface="Courier New" panose="02070309020205020404" pitchFamily="49" charset="0"/>
                <a:cs typeface="Courier New" panose="02070309020205020404" pitchFamily="49" charset="0"/>
              </a:rPr>
              <a:t/>
            </a:r>
            <a:br>
              <a:rPr lang="en-US" dirty="0">
                <a:solidFill>
                  <a:srgbClr val="FF0000"/>
                </a:solidFill>
                <a:latin typeface="Courier New" panose="02070309020205020404" pitchFamily="49" charset="0"/>
                <a:cs typeface="Courier New" panose="02070309020205020404" pitchFamily="49" charset="0"/>
              </a:rPr>
            </a:br>
            <a:endParaRPr lang="en-US" dirty="0">
              <a:solidFill>
                <a:srgbClr val="FF0000"/>
              </a:solidFill>
              <a:latin typeface="Courier New" panose="02070309020205020404" pitchFamily="49" charset="0"/>
              <a:cs typeface="Courier New" panose="02070309020205020404" pitchFamily="49"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5226969"/>
              </p:ext>
            </p:extLst>
          </p:nvPr>
        </p:nvGraphicFramePr>
        <p:xfrm>
          <a:off x="1115616" y="1008312"/>
          <a:ext cx="7920880" cy="3994460"/>
        </p:xfrm>
        <a:graphic>
          <a:graphicData uri="http://schemas.openxmlformats.org/drawingml/2006/table">
            <a:tbl>
              <a:tblPr firstRow="1" firstCol="1" bandRow="1" bandCol="1">
                <a:tableStyleId>{5C22544A-7EE6-4342-B048-85BDC9FD1C3A}</a:tableStyleId>
              </a:tblPr>
              <a:tblGrid>
                <a:gridCol w="872639"/>
                <a:gridCol w="5739574"/>
                <a:gridCol w="1308667"/>
              </a:tblGrid>
              <a:tr h="671569">
                <a:tc>
                  <a:txBody>
                    <a:bodyPr/>
                    <a:lstStyle/>
                    <a:p>
                      <a:pPr algn="ctr">
                        <a:lnSpc>
                          <a:spcPct val="115000"/>
                        </a:lnSpc>
                        <a:spcAft>
                          <a:spcPts val="0"/>
                        </a:spcAft>
                      </a:pPr>
                      <a:r>
                        <a:rPr lang="bg-BG" sz="1200" dirty="0">
                          <a:effectLst/>
                          <a:latin typeface="Bookman Old Style" panose="02050604050505020204" pitchFamily="18" charset="0"/>
                        </a:rPr>
                        <a:t>Код на мярката</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gn="ctr">
                        <a:lnSpc>
                          <a:spcPct val="115000"/>
                        </a:lnSpc>
                        <a:spcAft>
                          <a:spcPts val="0"/>
                        </a:spcAft>
                      </a:pPr>
                      <a:r>
                        <a:rPr lang="bg-BG" sz="1200" dirty="0">
                          <a:effectLst/>
                          <a:latin typeface="Bookman Old Style" panose="02050604050505020204" pitchFamily="18" charset="0"/>
                        </a:rPr>
                        <a:t>Име на мярката</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gn="ctr">
                        <a:lnSpc>
                          <a:spcPct val="115000"/>
                        </a:lnSpc>
                        <a:spcAft>
                          <a:spcPts val="0"/>
                        </a:spcAft>
                      </a:pPr>
                      <a:r>
                        <a:rPr lang="bg-BG" sz="1200">
                          <a:effectLst/>
                          <a:latin typeface="Bookman Old Style" panose="02050604050505020204" pitchFamily="18" charset="0"/>
                        </a:rPr>
                        <a:t>Общо за периода на стратегията</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214894">
                <a:tc>
                  <a:txBody>
                    <a:bodyPr/>
                    <a:lstStyle/>
                    <a:p>
                      <a:pPr algn="ctr">
                        <a:lnSpc>
                          <a:spcPct val="115000"/>
                        </a:lnSpc>
                        <a:spcAft>
                          <a:spcPts val="0"/>
                        </a:spcAft>
                      </a:pPr>
                      <a:r>
                        <a:rPr lang="bg-BG" sz="1200" dirty="0">
                          <a:effectLst/>
                          <a:latin typeface="Bookman Old Style" panose="02050604050505020204" pitchFamily="18" charset="0"/>
                        </a:rPr>
                        <a:t> </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b="1" dirty="0">
                          <a:effectLst/>
                          <a:latin typeface="Bookman Old Style" panose="02050604050505020204" pitchFamily="18" charset="0"/>
                        </a:rPr>
                        <a:t>Мерки, финансирани от ПРСР 2014-2020 г. (ЕЗФРСР)</a:t>
                      </a:r>
                      <a:endParaRPr lang="bg-BG" sz="1200" b="1"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b="1" dirty="0">
                          <a:effectLst/>
                          <a:latin typeface="Bookman Old Style" panose="02050604050505020204" pitchFamily="18" charset="0"/>
                        </a:rPr>
                        <a:t>2 933 745.00</a:t>
                      </a:r>
                      <a:endParaRPr lang="bg-BG" sz="1200" b="1"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214894">
                <a:tc>
                  <a:txBody>
                    <a:bodyPr/>
                    <a:lstStyle/>
                    <a:p>
                      <a:pPr>
                        <a:lnSpc>
                          <a:spcPct val="115000"/>
                        </a:lnSpc>
                        <a:spcAft>
                          <a:spcPts val="0"/>
                        </a:spcAft>
                      </a:pPr>
                      <a:r>
                        <a:rPr lang="bg-BG" sz="1200" dirty="0">
                          <a:effectLst/>
                          <a:latin typeface="Bookman Old Style" panose="02050604050505020204" pitchFamily="18" charset="0"/>
                        </a:rPr>
                        <a:t>4.1</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dirty="0">
                          <a:effectLst/>
                          <a:latin typeface="Bookman Old Style" panose="02050604050505020204" pitchFamily="18" charset="0"/>
                        </a:rPr>
                        <a:t>"Инвестиции в земеделски стопанства"</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a:effectLst/>
                          <a:latin typeface="Bookman Old Style" panose="02050604050505020204" pitchFamily="18" charset="0"/>
                        </a:rPr>
                        <a:t>700 000.00</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220268">
                <a:tc>
                  <a:txBody>
                    <a:bodyPr/>
                    <a:lstStyle/>
                    <a:p>
                      <a:pPr>
                        <a:lnSpc>
                          <a:spcPct val="115000"/>
                        </a:lnSpc>
                        <a:spcAft>
                          <a:spcPts val="0"/>
                        </a:spcAft>
                      </a:pPr>
                      <a:r>
                        <a:rPr lang="bg-BG" sz="1200">
                          <a:effectLst/>
                          <a:latin typeface="Bookman Old Style" panose="02050604050505020204" pitchFamily="18" charset="0"/>
                        </a:rPr>
                        <a:t>4.2 </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dirty="0">
                          <a:effectLst/>
                          <a:latin typeface="Bookman Old Style" panose="02050604050505020204" pitchFamily="18" charset="0"/>
                        </a:rPr>
                        <a:t>"Инвестиции в преработка/маркетинг на селскостопански продукти"</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dirty="0">
                          <a:effectLst/>
                          <a:latin typeface="Bookman Old Style" panose="02050604050505020204" pitchFamily="18" charset="0"/>
                        </a:rPr>
                        <a:t>400 000.00</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443232">
                <a:tc>
                  <a:txBody>
                    <a:bodyPr/>
                    <a:lstStyle/>
                    <a:p>
                      <a:pPr>
                        <a:lnSpc>
                          <a:spcPct val="115000"/>
                        </a:lnSpc>
                        <a:spcAft>
                          <a:spcPts val="0"/>
                        </a:spcAft>
                      </a:pPr>
                      <a:r>
                        <a:rPr lang="bg-BG" sz="1200">
                          <a:effectLst/>
                          <a:latin typeface="Bookman Old Style" panose="02050604050505020204" pitchFamily="18" charset="0"/>
                        </a:rPr>
                        <a:t>6.4</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dirty="0">
                          <a:effectLst/>
                          <a:latin typeface="Bookman Old Style" panose="02050604050505020204" pitchFamily="18" charset="0"/>
                        </a:rPr>
                        <a:t>Подкрепа за инвестиции в установяването и развитието на неселскостопански дейности</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dirty="0">
                          <a:effectLst/>
                          <a:latin typeface="Bookman Old Style" panose="02050604050505020204" pitchFamily="18" charset="0"/>
                        </a:rPr>
                        <a:t>1 000 000.00</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899907">
                <a:tc>
                  <a:txBody>
                    <a:bodyPr/>
                    <a:lstStyle/>
                    <a:p>
                      <a:pPr>
                        <a:lnSpc>
                          <a:spcPct val="115000"/>
                        </a:lnSpc>
                        <a:spcAft>
                          <a:spcPts val="0"/>
                        </a:spcAft>
                      </a:pPr>
                      <a:r>
                        <a:rPr lang="bg-BG" sz="1200">
                          <a:effectLst/>
                          <a:latin typeface="Bookman Old Style" panose="02050604050505020204" pitchFamily="18" charset="0"/>
                        </a:rPr>
                        <a:t>7.2</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dirty="0">
                          <a:effectLst/>
                          <a:latin typeface="Bookman Old Style" panose="02050604050505020204" pitchFamily="18" charset="0"/>
                        </a:rPr>
                        <a:t>Подкрепа за инвестиции в създаването, подобряването или разширяването на всички видове малки по мащаби инфраструктура, включително инвестиции в енергия от възобновяеми източници и спестяване на енергия</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dirty="0">
                          <a:effectLst/>
                          <a:latin typeface="Bookman Old Style" panose="02050604050505020204" pitchFamily="18" charset="0"/>
                        </a:rPr>
                        <a:t>600 000.00</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443232">
                <a:tc>
                  <a:txBody>
                    <a:bodyPr/>
                    <a:lstStyle/>
                    <a:p>
                      <a:pPr>
                        <a:lnSpc>
                          <a:spcPct val="115000"/>
                        </a:lnSpc>
                        <a:spcAft>
                          <a:spcPts val="0"/>
                        </a:spcAft>
                      </a:pPr>
                      <a:r>
                        <a:rPr lang="bg-BG" sz="1200">
                          <a:effectLst/>
                          <a:latin typeface="Bookman Old Style" panose="02050604050505020204" pitchFamily="18" charset="0"/>
                        </a:rPr>
                        <a:t>7.5</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dirty="0">
                          <a:effectLst/>
                          <a:latin typeface="Bookman Old Style" panose="02050604050505020204" pitchFamily="18" charset="0"/>
                        </a:rPr>
                        <a:t>Инвестиции за публично ползване в инфраструктура за отдих, туристическа инфраструктура</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dirty="0">
                          <a:effectLst/>
                          <a:latin typeface="Bookman Old Style" panose="02050604050505020204" pitchFamily="18" charset="0"/>
                        </a:rPr>
                        <a:t>173 745.00</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443232">
                <a:tc>
                  <a:txBody>
                    <a:bodyPr/>
                    <a:lstStyle/>
                    <a:p>
                      <a:pPr algn="ctr">
                        <a:lnSpc>
                          <a:spcPct val="115000"/>
                        </a:lnSpc>
                        <a:spcAft>
                          <a:spcPts val="0"/>
                        </a:spcAft>
                      </a:pPr>
                      <a:r>
                        <a:rPr lang="bg-BG" sz="1200">
                          <a:effectLst/>
                          <a:latin typeface="Bookman Old Style" panose="02050604050505020204" pitchFamily="18" charset="0"/>
                        </a:rPr>
                        <a:t> </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nSpc>
                          <a:spcPct val="115000"/>
                        </a:lnSpc>
                        <a:spcAft>
                          <a:spcPts val="0"/>
                        </a:spcAft>
                      </a:pPr>
                      <a:r>
                        <a:rPr lang="bg-BG" sz="1200" b="1" dirty="0">
                          <a:effectLst/>
                          <a:latin typeface="Bookman Old Style" panose="02050604050505020204" pitchFamily="18" charset="0"/>
                        </a:rPr>
                        <a:t>Мерки, които не са част от ПРСР 2014-2020 г. , но са включени в Регламент (EC) № 1305/2013 (финансирани от ЕЗФРСР)</a:t>
                      </a:r>
                      <a:endParaRPr lang="bg-BG" sz="1200" b="1"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marR="69850" algn="r">
                        <a:lnSpc>
                          <a:spcPct val="115000"/>
                        </a:lnSpc>
                        <a:spcAft>
                          <a:spcPts val="0"/>
                        </a:spcAft>
                      </a:pPr>
                      <a:r>
                        <a:rPr lang="bg-BG" sz="1200" dirty="0">
                          <a:effectLst/>
                          <a:latin typeface="Bookman Old Style" panose="02050604050505020204" pitchFamily="18" charset="0"/>
                        </a:rPr>
                        <a:t> </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r h="443232">
                <a:tc>
                  <a:txBody>
                    <a:bodyPr/>
                    <a:lstStyle/>
                    <a:p>
                      <a:pPr>
                        <a:lnSpc>
                          <a:spcPct val="115000"/>
                        </a:lnSpc>
                        <a:spcAft>
                          <a:spcPts val="0"/>
                        </a:spcAft>
                      </a:pPr>
                      <a:r>
                        <a:rPr lang="bg-BG" sz="1200">
                          <a:effectLst/>
                          <a:latin typeface="Bookman Old Style" panose="02050604050505020204" pitchFamily="18" charset="0"/>
                        </a:rPr>
                        <a:t>21</a:t>
                      </a:r>
                      <a:endParaRPr lang="bg-BG" sz="120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c>
                  <a:txBody>
                    <a:bodyPr/>
                    <a:lstStyle/>
                    <a:p>
                      <a:pPr algn="just">
                        <a:lnSpc>
                          <a:spcPct val="115000"/>
                        </a:lnSpc>
                        <a:spcAft>
                          <a:spcPts val="0"/>
                        </a:spcAft>
                      </a:pPr>
                      <a:r>
                        <a:rPr lang="en-US" sz="1200" dirty="0">
                          <a:effectLst/>
                          <a:latin typeface="Bookman Old Style" panose="02050604050505020204" pitchFamily="18" charset="0"/>
                        </a:rPr>
                        <a:t>„</a:t>
                      </a:r>
                      <a:r>
                        <a:rPr lang="bg-BG" sz="1200" dirty="0">
                          <a:effectLst/>
                          <a:latin typeface="Bookman Old Style" panose="02050604050505020204" pitchFamily="18" charset="0"/>
                        </a:rPr>
                        <a:t>С</a:t>
                      </a:r>
                      <a:r>
                        <a:rPr lang="en-US" sz="1200" dirty="0" err="1">
                          <a:effectLst/>
                          <a:latin typeface="Bookman Old Style" panose="02050604050505020204" pitchFamily="18" charset="0"/>
                        </a:rPr>
                        <a:t>ъхраняване</a:t>
                      </a:r>
                      <a:r>
                        <a:rPr lang="en-US" sz="1200" dirty="0">
                          <a:effectLst/>
                          <a:latin typeface="Bookman Old Style" panose="02050604050505020204" pitchFamily="18" charset="0"/>
                        </a:rPr>
                        <a:t> и </a:t>
                      </a:r>
                      <a:r>
                        <a:rPr lang="en-US" sz="1200" dirty="0" err="1">
                          <a:effectLst/>
                          <a:latin typeface="Bookman Old Style" panose="02050604050505020204" pitchFamily="18" charset="0"/>
                        </a:rPr>
                        <a:t>развитие</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на</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местните</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идентичности</a:t>
                      </a:r>
                      <a:r>
                        <a:rPr lang="en-US" sz="1200" dirty="0">
                          <a:effectLst/>
                          <a:latin typeface="Bookman Old Style" panose="02050604050505020204" pitchFamily="18" charset="0"/>
                        </a:rPr>
                        <a:t> и </a:t>
                      </a:r>
                      <a:r>
                        <a:rPr lang="en-US" sz="1200" dirty="0" err="1">
                          <a:effectLst/>
                          <a:latin typeface="Bookman Old Style" panose="02050604050505020204" pitchFamily="18" charset="0"/>
                        </a:rPr>
                        <a:t>валоризиране</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на</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местното</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културно</a:t>
                      </a:r>
                      <a:r>
                        <a:rPr lang="en-US" sz="1200" dirty="0">
                          <a:effectLst/>
                          <a:latin typeface="Bookman Old Style" panose="02050604050505020204" pitchFamily="18" charset="0"/>
                        </a:rPr>
                        <a:t> </a:t>
                      </a:r>
                      <a:r>
                        <a:rPr lang="en-US" sz="1200" dirty="0" err="1">
                          <a:effectLst/>
                          <a:latin typeface="Bookman Old Style" panose="02050604050505020204" pitchFamily="18" charset="0"/>
                        </a:rPr>
                        <a:t>наследство</a:t>
                      </a:r>
                      <a:r>
                        <a:rPr lang="en-US" sz="1200" dirty="0">
                          <a:effectLst/>
                          <a:latin typeface="Bookman Old Style" panose="02050604050505020204" pitchFamily="18" charset="0"/>
                        </a:rPr>
                        <a:t>“</a:t>
                      </a:r>
                      <a:endParaRPr lang="bg-BG" sz="1200" dirty="0">
                        <a:effectLst/>
                        <a:latin typeface="Bookman Old Style" panose="02050604050505020204" pitchFamily="18" charset="0"/>
                        <a:ea typeface="Times New Roman"/>
                      </a:endParaRPr>
                    </a:p>
                  </a:txBody>
                  <a:tcPr marL="67081" marR="67081" marT="0" marB="0">
                    <a:solidFill>
                      <a:schemeClr val="accent3">
                        <a:lumMod val="60000"/>
                        <a:lumOff val="40000"/>
                      </a:schemeClr>
                    </a:solidFill>
                  </a:tcPr>
                </a:tc>
                <a:tc>
                  <a:txBody>
                    <a:bodyPr/>
                    <a:lstStyle/>
                    <a:p>
                      <a:pPr marR="69850" algn="r">
                        <a:lnSpc>
                          <a:spcPct val="115000"/>
                        </a:lnSpc>
                        <a:spcAft>
                          <a:spcPts val="0"/>
                        </a:spcAft>
                      </a:pPr>
                      <a:r>
                        <a:rPr lang="bg-BG" sz="1200" dirty="0">
                          <a:effectLst/>
                          <a:latin typeface="Bookman Old Style" panose="02050604050505020204" pitchFamily="18" charset="0"/>
                        </a:rPr>
                        <a:t>60 000.00</a:t>
                      </a:r>
                      <a:endParaRPr lang="bg-BG" sz="1200" dirty="0">
                        <a:effectLst/>
                        <a:latin typeface="Bookman Old Style" panose="02050604050505020204" pitchFamily="18" charset="0"/>
                        <a:ea typeface="Times New Roman"/>
                      </a:endParaRPr>
                    </a:p>
                  </a:txBody>
                  <a:tcPr marL="67081" marR="67081" marT="0" marB="0" anchor="ctr">
                    <a:solidFill>
                      <a:schemeClr val="accent3">
                        <a:lumMod val="60000"/>
                        <a:lumOff val="4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Максимален</a:t>
            </a:r>
            <a:r>
              <a:rPr lang="en-US" sz="1800" b="1" dirty="0">
                <a:effectLst/>
              </a:rPr>
              <a:t>  </a:t>
            </a:r>
            <a:r>
              <a:rPr lang="en-US" sz="1800" b="1" dirty="0" err="1">
                <a:effectLst/>
              </a:rPr>
              <a:t>срок</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изпълнение</a:t>
            </a:r>
            <a:r>
              <a:rPr lang="en-US" sz="1800" b="1" dirty="0" smtClean="0">
                <a:effectLst/>
              </a:rPr>
              <a:t> </a:t>
            </a:r>
            <a:r>
              <a:rPr lang="en-US" sz="1800" b="1" dirty="0" err="1">
                <a:effectLst/>
              </a:rPr>
              <a:t>на</a:t>
            </a:r>
            <a:r>
              <a:rPr lang="en-US" sz="1800" b="1" dirty="0">
                <a:effectLst/>
              </a:rPr>
              <a:t> </a:t>
            </a:r>
            <a:r>
              <a:rPr lang="en-US" sz="1800" b="1" dirty="0" err="1">
                <a:effectLst/>
              </a:rPr>
              <a:t>проекта</a:t>
            </a:r>
            <a:r>
              <a:rPr lang="en-US" sz="1800" b="1" dirty="0">
                <a:effectLst/>
              </a:rPr>
              <a:t>:</a:t>
            </a:r>
            <a:br>
              <a:rPr lang="en-US" sz="1800" b="1"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marL="0" indent="0">
              <a:buNone/>
            </a:pPr>
            <a:r>
              <a:rPr lang="en-US" sz="1400" b="1" dirty="0" err="1">
                <a:latin typeface="Courier New" panose="02070309020205020404" pitchFamily="49" charset="0"/>
                <a:cs typeface="Courier New" panose="02070309020205020404" pitchFamily="49" charset="0"/>
              </a:rPr>
              <a:t>Минимален</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срок</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няма</a:t>
            </a:r>
            <a:r>
              <a:rPr lang="en-US" sz="1400" b="1" dirty="0" smtClean="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Одобреният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проект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изпълнява</a:t>
            </a:r>
            <a:r>
              <a:rPr lang="en-US" sz="1400" dirty="0">
                <a:latin typeface="Courier New" panose="02070309020205020404" pitchFamily="49" charset="0"/>
                <a:cs typeface="Courier New" panose="02070309020205020404" pitchFamily="49" charset="0"/>
              </a:rPr>
              <a:t> в </a:t>
            </a:r>
            <a:r>
              <a:rPr lang="en-US" sz="1400" dirty="0" err="1">
                <a:latin typeface="Courier New" panose="02070309020205020404" pitchFamily="49" charset="0"/>
                <a:cs typeface="Courier New" panose="02070309020205020404" pitchFamily="49" charset="0"/>
              </a:rPr>
              <a:t>срок</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a:t>
            </a:r>
            <a:r>
              <a:rPr lang="en-US" sz="1400" dirty="0">
                <a:latin typeface="Courier New" panose="02070309020205020404" pitchFamily="49" charset="0"/>
                <a:cs typeface="Courier New" panose="02070309020205020404" pitchFamily="49" charset="0"/>
              </a:rPr>
              <a:t> 24 </a:t>
            </a:r>
            <a:r>
              <a:rPr lang="en-US" sz="1400" dirty="0" err="1">
                <a:latin typeface="Courier New" panose="02070309020205020404" pitchFamily="49" charset="0"/>
                <a:cs typeface="Courier New" panose="02070309020205020404" pitchFamily="49" charset="0"/>
              </a:rPr>
              <a:t>месеца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считано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датата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подписването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договора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предоставяне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финансова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помощ</a:t>
            </a:r>
            <a:r>
              <a:rPr lang="en-US" sz="1400" dirty="0">
                <a:latin typeface="Courier New" panose="02070309020205020404" pitchFamily="49" charset="0"/>
                <a:cs typeface="Courier New" panose="02070309020205020404" pitchFamily="49" charset="0"/>
              </a:rPr>
              <a:t> с ДФЗ – РА. </a:t>
            </a:r>
            <a:r>
              <a:rPr lang="en-US" sz="1400" dirty="0" err="1">
                <a:latin typeface="Courier New" panose="02070309020205020404" pitchFamily="49" charset="0"/>
                <a:cs typeface="Courier New" panose="02070309020205020404" pitchFamily="49" charset="0"/>
              </a:rPr>
              <a:t>Срокът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24 </a:t>
            </a:r>
            <a:r>
              <a:rPr lang="en-US" sz="1400" dirty="0" err="1">
                <a:latin typeface="Courier New" panose="02070309020205020404" pitchFamily="49" charset="0"/>
                <a:cs typeface="Courier New" panose="02070309020205020404" pitchFamily="49" charset="0"/>
              </a:rPr>
              <a:t>месеца</a:t>
            </a:r>
            <a:r>
              <a:rPr lang="en-US" sz="1400" dirty="0">
                <a:latin typeface="Courier New" panose="02070309020205020404" pitchFamily="49" charset="0"/>
                <a:cs typeface="Courier New" panose="02070309020205020404" pitchFamily="49" charset="0"/>
              </a:rPr>
              <a:t> е </a:t>
            </a:r>
            <a:r>
              <a:rPr lang="en-US" sz="1400" dirty="0" err="1">
                <a:latin typeface="Courier New" panose="02070309020205020404" pitchFamily="49" charset="0"/>
                <a:cs typeface="Courier New" panose="02070309020205020404" pitchFamily="49" charset="0"/>
              </a:rPr>
              <a:t>съгласно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одобрената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стратегия</a:t>
            </a:r>
            <a:r>
              <a:rPr lang="en-US" sz="1400" dirty="0">
                <a:latin typeface="Courier New" panose="02070309020205020404" pitchFamily="49" charset="0"/>
                <a:cs typeface="Courier New" panose="02070309020205020404" pitchFamily="49" charset="0"/>
              </a:rPr>
              <a:t> и </a:t>
            </a:r>
            <a:r>
              <a:rPr lang="en-US" sz="1400" dirty="0" err="1">
                <a:latin typeface="Courier New" panose="02070309020205020404" pitchFamily="49" charset="0"/>
                <a:cs typeface="Courier New" panose="02070309020205020404" pitchFamily="49" charset="0"/>
              </a:rPr>
              <a:t>важи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както</a:t>
            </a:r>
            <a:r>
              <a:rPr lang="en-US" sz="1400" dirty="0">
                <a:latin typeface="Courier New" panose="02070309020205020404" pitchFamily="49" charset="0"/>
                <a:cs typeface="Courier New" panose="02070309020205020404" pitchFamily="49" charset="0"/>
              </a:rPr>
              <a:t> в </a:t>
            </a:r>
            <a:r>
              <a:rPr lang="en-US" sz="1400" dirty="0" err="1">
                <a:latin typeface="Courier New" panose="02070309020205020404" pitchFamily="49" charset="0"/>
                <a:cs typeface="Courier New" panose="02070309020205020404" pitchFamily="49" charset="0"/>
              </a:rPr>
              <a:t>случаите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проекти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които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предвиждат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само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доставка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оборудване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машини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съоръжения</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специализирни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транспортни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средства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така</a:t>
            </a:r>
            <a:r>
              <a:rPr lang="en-US" sz="1400" dirty="0">
                <a:latin typeface="Courier New" panose="02070309020205020404" pitchFamily="49" charset="0"/>
                <a:cs typeface="Courier New" panose="02070309020205020404" pitchFamily="49" charset="0"/>
              </a:rPr>
              <a:t> и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проекти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предвиждащи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изпълнение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строително-монтажни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работи</a:t>
            </a:r>
            <a:r>
              <a:rPr lang="en-US" sz="1400" dirty="0">
                <a:latin typeface="Courier New" panose="02070309020205020404" pitchFamily="49" charset="0"/>
                <a:cs typeface="Courier New" panose="02070309020205020404" pitchFamily="49" charset="0"/>
              </a:rPr>
              <a:t>. </a:t>
            </a:r>
            <a:endParaRPr lang="en-US" sz="1400" dirty="0" smtClean="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Важно</a:t>
            </a:r>
            <a:r>
              <a:rPr lang="en-US" sz="1400" b="1"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Крайният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срок</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изпълнение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проект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настоящата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процедура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може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бъде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след</a:t>
            </a:r>
            <a:r>
              <a:rPr lang="en-US" sz="1400" dirty="0">
                <a:latin typeface="Courier New" panose="02070309020205020404" pitchFamily="49" charset="0"/>
                <a:cs typeface="Courier New" panose="02070309020205020404" pitchFamily="49" charset="0"/>
              </a:rPr>
              <a:t> 30 </a:t>
            </a:r>
            <a:r>
              <a:rPr lang="en-US" sz="1400" dirty="0" err="1">
                <a:latin typeface="Courier New" panose="02070309020205020404" pitchFamily="49" charset="0"/>
                <a:cs typeface="Courier New" panose="02070309020205020404" pitchFamily="49" charset="0"/>
              </a:rPr>
              <a:t>юни</a:t>
            </a:r>
            <a:r>
              <a:rPr lang="en-US" sz="1400" dirty="0">
                <a:latin typeface="Courier New" panose="02070309020205020404" pitchFamily="49" charset="0"/>
                <a:cs typeface="Courier New" panose="02070309020205020404" pitchFamily="49" charset="0"/>
              </a:rPr>
              <a:t> 2023 </a:t>
            </a:r>
            <a:r>
              <a:rPr lang="en-US" sz="1400" dirty="0" err="1">
                <a:latin typeface="Courier New" panose="02070309020205020404" pitchFamily="49" charset="0"/>
                <a:cs typeface="Courier New" panose="02070309020205020404" pitchFamily="49" charset="0"/>
              </a:rPr>
              <a:t>година</a:t>
            </a:r>
            <a:r>
              <a:rPr lang="en-US" sz="1400" dirty="0">
                <a:latin typeface="Courier New" panose="02070309020205020404" pitchFamily="49" charset="0"/>
                <a:cs typeface="Courier New" panose="02070309020205020404" pitchFamily="49" charset="0"/>
              </a:rPr>
              <a:t>.</a:t>
            </a:r>
          </a:p>
          <a:p>
            <a:pPr lvl="0"/>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75001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t>Ред</a:t>
            </a:r>
            <a:r>
              <a:rPr lang="en-US" sz="1800" b="1" dirty="0"/>
              <a:t> </a:t>
            </a:r>
            <a:r>
              <a:rPr lang="en-US" sz="1800" b="1" dirty="0" err="1"/>
              <a:t>за</a:t>
            </a:r>
            <a:r>
              <a:rPr lang="en-US" sz="1800" b="1" dirty="0"/>
              <a:t> </a:t>
            </a:r>
            <a:r>
              <a:rPr lang="en-US" sz="1800" b="1" dirty="0" err="1"/>
              <a:t>оценяване</a:t>
            </a:r>
            <a:r>
              <a:rPr lang="en-US" sz="1800" b="1" dirty="0"/>
              <a:t> </a:t>
            </a:r>
            <a:r>
              <a:rPr lang="en-US" sz="1800" b="1" dirty="0" err="1"/>
              <a:t>на</a:t>
            </a:r>
            <a:r>
              <a:rPr lang="en-US" sz="1800" b="1" dirty="0"/>
              <a:t> </a:t>
            </a:r>
            <a:r>
              <a:rPr lang="en-US" sz="1800" b="1" dirty="0" err="1"/>
              <a:t>проектните</a:t>
            </a:r>
            <a:r>
              <a:rPr lang="en-US" sz="1800" b="1" dirty="0"/>
              <a:t> </a:t>
            </a:r>
            <a:r>
              <a:rPr lang="en-US" sz="1800" b="1" dirty="0" err="1"/>
              <a:t>предложения</a:t>
            </a:r>
            <a:r>
              <a:rPr lang="en-US" sz="1800" dirty="0"/>
              <a:t/>
            </a:r>
            <a:br>
              <a:rPr lang="en-US" sz="1800" dirty="0"/>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marL="0" indent="0">
              <a:buNone/>
            </a:pPr>
            <a:r>
              <a:rPr lang="en-US" sz="1100" dirty="0" err="1" smtClean="0">
                <a:latin typeface="Courier New" panose="02070309020205020404" pitchFamily="49" charset="0"/>
                <a:cs typeface="Courier New" panose="02070309020205020404" pitchFamily="49" charset="0"/>
              </a:rPr>
              <a:t>Съгласно</a:t>
            </a:r>
            <a:r>
              <a:rPr lang="en-US" sz="1100" dirty="0" smtClean="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чл</a:t>
            </a:r>
            <a:r>
              <a:rPr lang="en-US" sz="1100" dirty="0">
                <a:latin typeface="Courier New" panose="02070309020205020404" pitchFamily="49" charset="0"/>
                <a:cs typeface="Courier New" panose="02070309020205020404" pitchFamily="49" charset="0"/>
              </a:rPr>
              <a:t>. 29, </a:t>
            </a:r>
            <a:r>
              <a:rPr lang="en-US" sz="1100" dirty="0" err="1">
                <a:latin typeface="Courier New" panose="02070309020205020404" pitchFamily="49" charset="0"/>
                <a:cs typeface="Courier New" panose="02070309020205020404" pitchFamily="49" charset="0"/>
              </a:rPr>
              <a:t>ал</a:t>
            </a:r>
            <a:r>
              <a:rPr lang="en-US" sz="1100" dirty="0">
                <a:latin typeface="Courier New" panose="02070309020205020404" pitchFamily="49" charset="0"/>
                <a:cs typeface="Courier New" panose="02070309020205020404" pitchFamily="49" charset="0"/>
              </a:rPr>
              <a:t>. 2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ЗУСЕСИФ  </a:t>
            </a:r>
            <a:r>
              <a:rPr lang="en-US" sz="1100" dirty="0" err="1">
                <a:latin typeface="Courier New" panose="02070309020205020404" pitchFamily="49" charset="0"/>
                <a:cs typeface="Courier New" panose="02070309020205020404" pitchFamily="49" charset="0"/>
              </a:rPr>
              <a:t>оценката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процедура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чрез</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подбор</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извършва</a:t>
            </a:r>
            <a:r>
              <a:rPr lang="en-US" sz="1100" dirty="0">
                <a:latin typeface="Courier New" panose="02070309020205020404" pitchFamily="49" charset="0"/>
                <a:cs typeface="Courier New" panose="02070309020205020404" pitchFamily="49" charset="0"/>
              </a:rPr>
              <a:t>:</a:t>
            </a:r>
          </a:p>
          <a:p>
            <a:pPr marL="0" lvl="0" indent="0">
              <a:buNone/>
            </a:pPr>
            <a:r>
              <a:rPr lang="en-US" sz="1100" dirty="0" err="1">
                <a:latin typeface="Courier New" panose="02070309020205020404" pitchFamily="49" charset="0"/>
                <a:cs typeface="Courier New" panose="02070309020205020404" pitchFamily="49" charset="0"/>
              </a:rPr>
              <a:t>Оценяване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всяко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което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включва</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а) </a:t>
            </a:r>
            <a:r>
              <a:rPr lang="en-US" sz="1100" dirty="0" err="1">
                <a:latin typeface="Courier New" panose="02070309020205020404" pitchFamily="49" charset="0"/>
                <a:cs typeface="Courier New" panose="02070309020205020404" pitchFamily="49" charset="0"/>
              </a:rPr>
              <a:t>оценка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административното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съответствие</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допустимостта</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б) </a:t>
            </a:r>
            <a:r>
              <a:rPr lang="en-US" sz="1100" dirty="0" err="1">
                <a:latin typeface="Courier New" panose="02070309020205020404" pitchFamily="49" charset="0"/>
                <a:cs typeface="Courier New" panose="02070309020205020404" pitchFamily="49" charset="0"/>
              </a:rPr>
              <a:t>техническа</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финансова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оценка</a:t>
            </a:r>
            <a:r>
              <a:rPr lang="en-US" sz="1100" dirty="0">
                <a:latin typeface="Courier New" panose="02070309020205020404" pitchFamily="49" charset="0"/>
                <a:cs typeface="Courier New" panose="02070309020205020404" pitchFamily="49" charset="0"/>
              </a:rPr>
              <a:t>;</a:t>
            </a:r>
          </a:p>
          <a:p>
            <a:pPr marL="0" lvl="0" indent="0">
              <a:buNone/>
            </a:pPr>
            <a:r>
              <a:rPr lang="en-US" sz="1100" dirty="0" err="1">
                <a:latin typeface="Courier New" panose="02070309020205020404" pitchFamily="49" charset="0"/>
                <a:cs typeface="Courier New" panose="02070309020205020404" pitchFamily="49" charset="0"/>
              </a:rPr>
              <a:t>Класиране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одобрените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предложения</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низходящ</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ред</a:t>
            </a:r>
            <a:r>
              <a:rPr lang="en-US" sz="1100" dirty="0">
                <a:latin typeface="Courier New" panose="02070309020205020404" pitchFamily="49" charset="0"/>
                <a:cs typeface="Courier New" panose="02070309020205020404" pitchFamily="49" charset="0"/>
              </a:rPr>
              <a:t>;</a:t>
            </a:r>
          </a:p>
          <a:p>
            <a:pPr marL="0" lvl="0" indent="0">
              <a:buNone/>
            </a:pPr>
            <a:r>
              <a:rPr lang="en-US" sz="1100" dirty="0" err="1">
                <a:latin typeface="Courier New" panose="02070309020205020404" pitchFamily="49" charset="0"/>
                <a:cs typeface="Courier New" panose="02070309020205020404" pitchFamily="49" charset="0"/>
              </a:rPr>
              <a:t>Определяне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които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предоставя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финансиране</a:t>
            </a:r>
            <a:r>
              <a:rPr lang="en-US" sz="1100" dirty="0">
                <a:latin typeface="Courier New" panose="02070309020205020404" pitchFamily="49" charset="0"/>
                <a:cs typeface="Courier New" panose="02070309020205020404" pitchFamily="49" charset="0"/>
              </a:rPr>
              <a:t>.</a:t>
            </a:r>
          </a:p>
          <a:p>
            <a:pPr marL="0" indent="0">
              <a:buNone/>
            </a:pPr>
            <a:r>
              <a:rPr lang="en-US" sz="1100" dirty="0" err="1">
                <a:latin typeface="Courier New" panose="02070309020205020404" pitchFamily="49" charset="0"/>
                <a:cs typeface="Courier New" panose="02070309020205020404" pitchFamily="49" charset="0"/>
              </a:rPr>
              <a:t>Подбор</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одобрение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всяка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мярка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стратегия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ВОМР </a:t>
            </a:r>
            <a:r>
              <a:rPr lang="en-US" sz="1100" dirty="0" err="1">
                <a:latin typeface="Courier New" panose="02070309020205020404" pitchFamily="49" charset="0"/>
                <a:cs typeface="Courier New" panose="02070309020205020404" pitchFamily="49" charset="0"/>
              </a:rPr>
              <a:t>се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извършва</a:t>
            </a:r>
            <a:r>
              <a:rPr lang="en-US" sz="1100" dirty="0">
                <a:latin typeface="Courier New" panose="02070309020205020404" pitchFamily="49" charset="0"/>
                <a:cs typeface="Courier New" panose="02070309020205020404" pitchFamily="49" charset="0"/>
              </a:rPr>
              <a:t> в ИСУН 2020 </a:t>
            </a:r>
            <a:r>
              <a:rPr lang="en-US" sz="1100" dirty="0" err="1">
                <a:latin typeface="Courier New" panose="02070309020205020404" pitchFamily="49" charset="0"/>
                <a:cs typeface="Courier New" panose="02070309020205020404" pitchFamily="49" charset="0"/>
              </a:rPr>
              <a:t>съгласно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условията</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реда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ПМС № 161. </a:t>
            </a:r>
            <a:r>
              <a:rPr lang="en-US" sz="1100" dirty="0" err="1">
                <a:latin typeface="Courier New" panose="02070309020205020404" pitchFamily="49" charset="0"/>
                <a:cs typeface="Courier New" panose="02070309020205020404" pitchFamily="49" charset="0"/>
              </a:rPr>
              <a:t>Проверката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включва</a:t>
            </a:r>
            <a:r>
              <a:rPr lang="en-US" sz="1100" dirty="0">
                <a:latin typeface="Courier New" panose="02070309020205020404" pitchFamily="49" charset="0"/>
                <a:cs typeface="Courier New" panose="02070309020205020404" pitchFamily="49" charset="0"/>
              </a:rPr>
              <a:t> и:</a:t>
            </a:r>
          </a:p>
          <a:p>
            <a:pPr marL="0" indent="0">
              <a:buNone/>
            </a:pPr>
            <a:r>
              <a:rPr lang="en-US" sz="1100" dirty="0">
                <a:latin typeface="Courier New" panose="02070309020205020404" pitchFamily="49" charset="0"/>
                <a:cs typeface="Courier New" panose="02070309020205020404" pitchFamily="49" charset="0"/>
              </a:rPr>
              <a:t>1. </a:t>
            </a:r>
            <a:r>
              <a:rPr lang="en-US" sz="1100" dirty="0" err="1">
                <a:latin typeface="Courier New" panose="02070309020205020404" pitchFamily="49" charset="0"/>
                <a:cs typeface="Courier New" panose="02070309020205020404" pitchFamily="49" charset="0"/>
              </a:rPr>
              <a:t>проверка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липса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двойно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финансиране</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2. </a:t>
            </a:r>
            <a:r>
              <a:rPr lang="en-US" sz="1100" dirty="0" err="1">
                <a:latin typeface="Courier New" panose="02070309020205020404" pitchFamily="49" charset="0"/>
                <a:cs typeface="Courier New" panose="02070309020205020404" pitchFamily="49" charset="0"/>
              </a:rPr>
              <a:t>проверка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наличие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изкуствено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създадени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условия</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3. </a:t>
            </a:r>
            <a:r>
              <a:rPr lang="en-US" sz="1100" dirty="0" err="1">
                <a:latin typeface="Courier New" panose="02070309020205020404" pitchFamily="49" charset="0"/>
                <a:cs typeface="Courier New" panose="02070309020205020404" pitchFamily="49" charset="0"/>
              </a:rPr>
              <a:t>проверка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минимални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помощи</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4. </a:t>
            </a:r>
            <a:r>
              <a:rPr lang="en-US" sz="1100" dirty="0" err="1">
                <a:latin typeface="Courier New" panose="02070309020205020404" pitchFamily="49" charset="0"/>
                <a:cs typeface="Courier New" panose="02070309020205020404" pitchFamily="49" charset="0"/>
              </a:rPr>
              <a:t>посещение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място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заявления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включващи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разходи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строително-монтажни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работи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когато</a:t>
            </a:r>
            <a:r>
              <a:rPr lang="en-US" sz="1100" dirty="0">
                <a:latin typeface="Courier New" panose="02070309020205020404" pitchFamily="49" charset="0"/>
                <a:cs typeface="Courier New" panose="02070309020205020404" pitchFamily="49" charset="0"/>
              </a:rPr>
              <a:t> е </a:t>
            </a:r>
            <a:r>
              <a:rPr lang="en-US" sz="1100" dirty="0" err="1" smtClean="0">
                <a:latin typeface="Courier New" panose="02070309020205020404" pitchFamily="49" charset="0"/>
                <a:cs typeface="Courier New" panose="02070309020205020404" pitchFamily="49" charset="0"/>
              </a:rPr>
              <a:t>приложимоКомисията</a:t>
            </a:r>
            <a:r>
              <a:rPr lang="en-US" sz="1100" dirty="0" smtClean="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извършва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всички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подадени</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определения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срок</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Оценката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извършва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критерии</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методика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определени</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Насоките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кандидатстване</a:t>
            </a:r>
            <a:r>
              <a:rPr lang="en-US" sz="1100" dirty="0">
                <a:latin typeface="Courier New" panose="02070309020205020404" pitchFamily="49" charset="0"/>
                <a:cs typeface="Courier New" panose="02070309020205020404" pitchFamily="49" charset="0"/>
              </a:rPr>
              <a:t>. </a:t>
            </a:r>
            <a:endParaRPr lang="en-US" sz="1100" dirty="0">
              <a:latin typeface="Courier New" panose="02070309020205020404" pitchFamily="49" charset="0"/>
              <a:cs typeface="Courier New" panose="02070309020205020404" pitchFamily="49" charset="0"/>
            </a:endParaRPr>
          </a:p>
          <a:p>
            <a:r>
              <a:rPr lang="en-US" sz="1100" dirty="0" err="1">
                <a:latin typeface="Courier New" panose="02070309020205020404" pitchFamily="49" charset="0"/>
                <a:cs typeface="Courier New" panose="02070309020205020404" pitchFamily="49" charset="0"/>
              </a:rPr>
              <a:t>Критериите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подлежат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изменение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време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провеждането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процедурата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Оценката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извършва</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системата</a:t>
            </a:r>
            <a:r>
              <a:rPr lang="en-US" sz="1100" dirty="0">
                <a:latin typeface="Courier New" panose="02070309020205020404" pitchFamily="49" charset="0"/>
                <a:cs typeface="Courier New" panose="02070309020205020404" pitchFamily="49" charset="0"/>
              </a:rPr>
              <a:t> ИСУН 2020 и </a:t>
            </a:r>
            <a:r>
              <a:rPr lang="en-US" sz="1100" dirty="0" err="1">
                <a:latin typeface="Courier New" panose="02070309020205020404" pitchFamily="49" charset="0"/>
                <a:cs typeface="Courier New" panose="02070309020205020404" pitchFamily="49" charset="0"/>
              </a:rPr>
              <a:t>се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документира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чрез</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попълването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оценителни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таблици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Оценката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предложения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включва</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1. </a:t>
            </a:r>
            <a:r>
              <a:rPr lang="en-US" sz="1100" dirty="0" err="1">
                <a:latin typeface="Courier New" panose="02070309020205020404" pitchFamily="49" charset="0"/>
                <a:cs typeface="Courier New" panose="02070309020205020404" pitchFamily="49" charset="0"/>
              </a:rPr>
              <a:t>Оценка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административното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съответствие</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допустимостта</a:t>
            </a:r>
            <a:r>
              <a:rPr lang="en-US" sz="1100" dirty="0">
                <a:latin typeface="Courier New" panose="02070309020205020404" pitchFamily="49" charset="0"/>
                <a:cs typeface="Courier New" panose="02070309020205020404" pitchFamily="49" charset="0"/>
              </a:rPr>
              <a:t>;</a:t>
            </a:r>
          </a:p>
          <a:p>
            <a:pPr marL="0" indent="0">
              <a:buNone/>
            </a:pPr>
            <a:r>
              <a:rPr lang="en-US" sz="1100" dirty="0">
                <a:latin typeface="Courier New" panose="02070309020205020404" pitchFamily="49" charset="0"/>
                <a:cs typeface="Courier New" panose="02070309020205020404" pitchFamily="49" charset="0"/>
              </a:rPr>
              <a:t>2. </a:t>
            </a:r>
            <a:r>
              <a:rPr lang="en-US" sz="1100" dirty="0" err="1">
                <a:latin typeface="Courier New" panose="02070309020205020404" pitchFamily="49" charset="0"/>
                <a:cs typeface="Courier New" panose="02070309020205020404" pitchFamily="49" charset="0"/>
              </a:rPr>
              <a:t>Техническа</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финансова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оценка</a:t>
            </a:r>
            <a:r>
              <a:rPr lang="en-US" sz="1100" dirty="0">
                <a:latin typeface="Courier New" panose="02070309020205020404" pitchFamily="49" charset="0"/>
                <a:cs typeface="Courier New" panose="02070309020205020404" pitchFamily="49" charset="0"/>
              </a:rPr>
              <a:t>.</a:t>
            </a:r>
          </a:p>
          <a:p>
            <a:pPr lvl="0"/>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126789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t>Ред</a:t>
            </a:r>
            <a:r>
              <a:rPr lang="en-US" sz="1800" b="1" dirty="0"/>
              <a:t> </a:t>
            </a:r>
            <a:r>
              <a:rPr lang="en-US" sz="1800" b="1" dirty="0" err="1"/>
              <a:t>за</a:t>
            </a:r>
            <a:r>
              <a:rPr lang="en-US" sz="1800" b="1" dirty="0"/>
              <a:t> </a:t>
            </a:r>
            <a:r>
              <a:rPr lang="en-US" sz="1800" b="1" dirty="0" err="1"/>
              <a:t>оценяване</a:t>
            </a:r>
            <a:r>
              <a:rPr lang="en-US" sz="1800" b="1" dirty="0"/>
              <a:t> </a:t>
            </a:r>
            <a:r>
              <a:rPr lang="en-US" sz="1800" b="1" dirty="0" err="1"/>
              <a:t>на</a:t>
            </a:r>
            <a:r>
              <a:rPr lang="en-US" sz="1800" b="1" dirty="0"/>
              <a:t> </a:t>
            </a:r>
            <a:r>
              <a:rPr lang="en-US" sz="1800" b="1" dirty="0" err="1"/>
              <a:t>проектните</a:t>
            </a:r>
            <a:r>
              <a:rPr lang="en-US" sz="1800" b="1" dirty="0"/>
              <a:t> </a:t>
            </a:r>
            <a:r>
              <a:rPr lang="en-US" sz="1800" b="1" dirty="0" err="1"/>
              <a:t>предложения</a:t>
            </a:r>
            <a:r>
              <a:rPr lang="en-US" sz="1800" dirty="0"/>
              <a:t/>
            </a:r>
            <a:br>
              <a:rPr lang="en-US" sz="1800" dirty="0"/>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a:buFont typeface="Wingdings" panose="05000000000000000000" pitchFamily="2" charset="2"/>
              <a:buChar char="Ø"/>
            </a:pPr>
            <a:r>
              <a:rPr lang="en-US" sz="1400" b="1" dirty="0">
                <a:latin typeface="Courier New" panose="02070309020205020404" pitchFamily="49" charset="0"/>
                <a:cs typeface="Courier New" panose="02070309020205020404" pitchFamily="49" charset="0"/>
              </a:rPr>
              <a:t>ЕТАП 1: ОЦЕНКА НА АДМИНИСТРАТИВНОТО СЪОТВЕТСТВИЕ И ДОПУСТИМОСТТА</a:t>
            </a: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В </a:t>
            </a:r>
            <a:r>
              <a:rPr lang="en-US" sz="1400" dirty="0" err="1">
                <a:latin typeface="Courier New" panose="02070309020205020404" pitchFamily="49" charset="0"/>
                <a:cs typeface="Courier New" panose="02070309020205020404" pitchFamily="49" charset="0"/>
              </a:rPr>
              <a:t>съответствие</a:t>
            </a:r>
            <a:r>
              <a:rPr lang="en-US" sz="1400" dirty="0">
                <a:latin typeface="Courier New" panose="02070309020205020404" pitchFamily="49" charset="0"/>
                <a:cs typeface="Courier New" panose="02070309020205020404" pitchFamily="49" charset="0"/>
              </a:rPr>
              <a:t> с </a:t>
            </a:r>
            <a:r>
              <a:rPr lang="en-US" sz="1400" dirty="0" err="1">
                <a:latin typeface="Courier New" panose="02070309020205020404" pitchFamily="49" charset="0"/>
                <a:cs typeface="Courier New" panose="02070309020205020404" pitchFamily="49" charset="0"/>
              </a:rPr>
              <a:t>разпоредбите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чл</a:t>
            </a:r>
            <a:r>
              <a:rPr lang="en-US" sz="1400" dirty="0">
                <a:latin typeface="Courier New" panose="02070309020205020404" pitchFamily="49" charset="0"/>
                <a:cs typeface="Courier New" panose="02070309020205020404" pitchFamily="49" charset="0"/>
              </a:rPr>
              <a:t>. 34, </a:t>
            </a:r>
            <a:r>
              <a:rPr lang="en-US" sz="1400" dirty="0" err="1">
                <a:latin typeface="Courier New" panose="02070309020205020404" pitchFamily="49" charset="0"/>
                <a:cs typeface="Courier New" panose="02070309020205020404" pitchFamily="49" charset="0"/>
              </a:rPr>
              <a:t>ал</a:t>
            </a:r>
            <a:r>
              <a:rPr lang="en-US" sz="1400" dirty="0">
                <a:latin typeface="Courier New" panose="02070309020205020404" pitchFamily="49" charset="0"/>
                <a:cs typeface="Courier New" panose="02070309020205020404" pitchFamily="49" charset="0"/>
              </a:rPr>
              <a:t>. 2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ЗУСЕСИФ, </a:t>
            </a:r>
            <a:r>
              <a:rPr lang="en-US" sz="1400" dirty="0" err="1">
                <a:latin typeface="Courier New" panose="02070309020205020404" pitchFamily="49" charset="0"/>
                <a:cs typeface="Courier New" panose="02070309020205020404" pitchFamily="49" charset="0"/>
              </a:rPr>
              <a:t>когато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оценката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административното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съответствие</a:t>
            </a:r>
            <a:r>
              <a:rPr lang="en-US" sz="1400" dirty="0">
                <a:latin typeface="Courier New" panose="02070309020205020404" pitchFamily="49" charset="0"/>
                <a:cs typeface="Courier New" panose="02070309020205020404" pitchFamily="49" charset="0"/>
              </a:rPr>
              <a:t> и </a:t>
            </a:r>
            <a:r>
              <a:rPr lang="en-US" sz="1400" dirty="0" err="1">
                <a:latin typeface="Courier New" panose="02070309020205020404" pitchFamily="49" charset="0"/>
                <a:cs typeface="Courier New" panose="02070309020205020404" pitchFamily="49" charset="0"/>
              </a:rPr>
              <a:t>допустимостта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установи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липса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документи</a:t>
            </a:r>
            <a:r>
              <a:rPr lang="en-US" sz="1400" dirty="0">
                <a:latin typeface="Courier New" panose="02070309020205020404" pitchFamily="49" charset="0"/>
                <a:cs typeface="Courier New" panose="02070309020205020404" pitchFamily="49" charset="0"/>
              </a:rPr>
              <a:t> и/</a:t>
            </a:r>
            <a:r>
              <a:rPr lang="en-US" sz="1400" dirty="0" err="1">
                <a:latin typeface="Courier New" panose="02070309020205020404" pitchFamily="49" charset="0"/>
                <a:cs typeface="Courier New" panose="02070309020205020404" pitchFamily="49" charset="0"/>
              </a:rPr>
              <a:t>или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друга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нередовност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комисията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изпраща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кандидата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уведомление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установените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нередовности</a:t>
            </a:r>
            <a:r>
              <a:rPr lang="en-US" sz="1400" dirty="0">
                <a:latin typeface="Courier New" panose="02070309020205020404" pitchFamily="49" charset="0"/>
                <a:cs typeface="Courier New" panose="02070309020205020404" pitchFamily="49" charset="0"/>
              </a:rPr>
              <a:t> и </a:t>
            </a:r>
            <a:r>
              <a:rPr lang="en-US" sz="1400" dirty="0" err="1">
                <a:latin typeface="Courier New" panose="02070309020205020404" pitchFamily="49" charset="0"/>
                <a:cs typeface="Courier New" panose="02070309020205020404" pitchFamily="49" charset="0"/>
              </a:rPr>
              <a:t>определя</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разумен</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срок</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тяхното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отстраняване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който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може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бъде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по-кратък</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една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седмица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Уведомлението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съдържа</a:t>
            </a:r>
            <a:r>
              <a:rPr lang="en-US" sz="1400" dirty="0">
                <a:latin typeface="Courier New" panose="02070309020205020404" pitchFamily="49" charset="0"/>
                <a:cs typeface="Courier New" panose="02070309020205020404" pitchFamily="49" charset="0"/>
              </a:rPr>
              <a:t> и </a:t>
            </a:r>
            <a:r>
              <a:rPr lang="en-US" sz="1400" dirty="0" err="1">
                <a:latin typeface="Courier New" panose="02070309020205020404" pitchFamily="49" charset="0"/>
                <a:cs typeface="Courier New" panose="02070309020205020404" pitchFamily="49" charset="0"/>
              </a:rPr>
              <a:t>информация</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че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неотстраняване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нередовностите</a:t>
            </a:r>
            <a:r>
              <a:rPr lang="en-US" sz="1400" dirty="0">
                <a:latin typeface="Courier New" panose="02070309020205020404" pitchFamily="49" charset="0"/>
                <a:cs typeface="Courier New" panose="02070309020205020404" pitchFamily="49" charset="0"/>
              </a:rPr>
              <a:t> в </a:t>
            </a:r>
            <a:r>
              <a:rPr lang="en-US" sz="1400" dirty="0" err="1">
                <a:latin typeface="Courier New" panose="02070309020205020404" pitchFamily="49" charset="0"/>
                <a:cs typeface="Courier New" panose="02070309020205020404" pitchFamily="49" charset="0"/>
              </a:rPr>
              <a:t>срок</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може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доведе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прекратяване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производството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отношение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кандидата</a:t>
            </a:r>
            <a:r>
              <a:rPr lang="en-US" sz="1400" dirty="0">
                <a:latin typeface="Courier New" panose="02070309020205020404" pitchFamily="49" charset="0"/>
                <a:cs typeface="Courier New" panose="02070309020205020404" pitchFamily="49" charset="0"/>
              </a:rPr>
              <a:t>.</a:t>
            </a:r>
          </a:p>
          <a:p>
            <a:pPr marL="0" indent="0">
              <a:buNone/>
            </a:pPr>
            <a:endParaRPr lang="en-US" sz="14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400" b="1" dirty="0" err="1">
                <a:latin typeface="Courier New" panose="02070309020205020404" pitchFamily="49" charset="0"/>
                <a:cs typeface="Courier New" panose="02070309020205020404" pitchFamily="49" charset="0"/>
              </a:rPr>
              <a:t>Кореспонденцията</a:t>
            </a:r>
            <a:r>
              <a:rPr lang="en-US" sz="1400" b="1" dirty="0">
                <a:latin typeface="Courier New" panose="02070309020205020404" pitchFamily="49" charset="0"/>
                <a:cs typeface="Courier New" panose="02070309020205020404" pitchFamily="49" charset="0"/>
              </a:rPr>
              <a:t> с </a:t>
            </a:r>
            <a:r>
              <a:rPr lang="en-US" sz="1400" b="1" dirty="0" err="1">
                <a:latin typeface="Courier New" panose="02070309020205020404" pitchFamily="49" charset="0"/>
                <a:cs typeface="Courier New" panose="02070309020205020404" pitchFamily="49" charset="0"/>
              </a:rPr>
              <a:t>кандидата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ще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извършва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през</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системата</a:t>
            </a:r>
            <a:r>
              <a:rPr lang="en-US" sz="1400" b="1" dirty="0">
                <a:latin typeface="Courier New" panose="02070309020205020404" pitchFamily="49" charset="0"/>
                <a:cs typeface="Courier New" panose="02070309020205020404" pitchFamily="49" charset="0"/>
              </a:rPr>
              <a:t> ИСУН 2020 </a:t>
            </a:r>
            <a:r>
              <a:rPr lang="en-US" sz="1400" b="1" dirty="0" err="1">
                <a:latin typeface="Courier New" panose="02070309020205020404" pitchFamily="49" charset="0"/>
                <a:cs typeface="Courier New" panose="02070309020205020404" pitchFamily="49" charset="0"/>
              </a:rPr>
              <a:t>чрез</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профила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кандидата</a:t>
            </a:r>
            <a:r>
              <a:rPr lang="en-US" sz="1400" b="1" dirty="0">
                <a:latin typeface="Courier New" panose="02070309020205020404" pitchFamily="49" charset="0"/>
                <a:cs typeface="Courier New" panose="02070309020205020404" pitchFamily="49" charset="0"/>
              </a:rPr>
              <a:t> и </a:t>
            </a:r>
            <a:r>
              <a:rPr lang="en-US" sz="1400" b="1" dirty="0" err="1">
                <a:latin typeface="Courier New" panose="02070309020205020404" pitchFamily="49" charset="0"/>
                <a:cs typeface="Courier New" panose="02070309020205020404" pitchFamily="49" charset="0"/>
              </a:rPr>
              <a:t>асоциирания</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към</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него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електронен</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адрес</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потребителя</a:t>
            </a:r>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0" indent="0">
              <a:buNone/>
            </a:pPr>
            <a:r>
              <a:rPr lang="bg-BG" sz="1100" b="1" dirty="0"/>
              <a:t> </a:t>
            </a:r>
            <a:endParaRPr lang="en-US" sz="1100" dirty="0"/>
          </a:p>
          <a:p>
            <a:pPr lvl="0"/>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961079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t>Ред</a:t>
            </a:r>
            <a:r>
              <a:rPr lang="en-US" sz="1800" b="1" dirty="0"/>
              <a:t> </a:t>
            </a:r>
            <a:r>
              <a:rPr lang="en-US" sz="1800" b="1" dirty="0" err="1"/>
              <a:t>за</a:t>
            </a:r>
            <a:r>
              <a:rPr lang="en-US" sz="1800" b="1" dirty="0"/>
              <a:t> </a:t>
            </a:r>
            <a:r>
              <a:rPr lang="en-US" sz="1800" b="1" dirty="0" err="1"/>
              <a:t>оценяване</a:t>
            </a:r>
            <a:r>
              <a:rPr lang="en-US" sz="1800" b="1" dirty="0"/>
              <a:t> </a:t>
            </a:r>
            <a:r>
              <a:rPr lang="en-US" sz="1800" b="1" dirty="0" err="1"/>
              <a:t>на</a:t>
            </a:r>
            <a:r>
              <a:rPr lang="en-US" sz="1800" b="1" dirty="0"/>
              <a:t> </a:t>
            </a:r>
            <a:r>
              <a:rPr lang="en-US" sz="1800" b="1" dirty="0" err="1"/>
              <a:t>проектните</a:t>
            </a:r>
            <a:r>
              <a:rPr lang="en-US" sz="1800" b="1" dirty="0"/>
              <a:t> </a:t>
            </a:r>
            <a:r>
              <a:rPr lang="en-US" sz="1800" b="1" dirty="0" err="1"/>
              <a:t>предложения</a:t>
            </a:r>
            <a:r>
              <a:rPr lang="en-US" sz="1800" dirty="0"/>
              <a:t/>
            </a:r>
            <a:br>
              <a:rPr lang="en-US" sz="1800" dirty="0"/>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marL="0" indent="0">
              <a:buNone/>
            </a:pPr>
            <a:r>
              <a:rPr lang="en-US" sz="1200" b="1" dirty="0"/>
              <a:t>ЕТАП 2: ТЕХНИЧЕСКА И ФИНАНСОВА </a:t>
            </a:r>
            <a:r>
              <a:rPr lang="en-US" sz="1200" b="1" dirty="0" smtClean="0"/>
              <a:t>ОЦЕНКА</a:t>
            </a:r>
            <a:r>
              <a:rPr lang="en-US" sz="1200" b="1" dirty="0"/>
              <a:t> </a:t>
            </a:r>
            <a:endParaRPr lang="en-US" sz="1200" dirty="0"/>
          </a:p>
          <a:p>
            <a:pPr marL="0" indent="0">
              <a:buNone/>
            </a:pPr>
            <a:r>
              <a:rPr lang="en-US" sz="1200" b="1" dirty="0" err="1"/>
              <a:t>На</a:t>
            </a:r>
            <a:r>
              <a:rPr lang="en-US" sz="1200" b="1" dirty="0"/>
              <a:t> </a:t>
            </a:r>
            <a:r>
              <a:rPr lang="en-US" sz="1200" b="1" dirty="0" err="1"/>
              <a:t>техническа</a:t>
            </a:r>
            <a:r>
              <a:rPr lang="en-US" sz="1200" b="1" dirty="0"/>
              <a:t> и </a:t>
            </a:r>
            <a:r>
              <a:rPr lang="en-US" sz="1200" b="1" dirty="0" err="1"/>
              <a:t>финансова</a:t>
            </a:r>
            <a:r>
              <a:rPr lang="en-US" sz="1200" b="1" dirty="0"/>
              <a:t> </a:t>
            </a:r>
            <a:r>
              <a:rPr lang="en-US" sz="1200" b="1" dirty="0" err="1"/>
              <a:t>оценка</a:t>
            </a:r>
            <a:r>
              <a:rPr lang="en-US" sz="1200" b="1" dirty="0"/>
              <a:t> </a:t>
            </a:r>
            <a:r>
              <a:rPr lang="en-US" sz="1200" b="1" dirty="0" err="1"/>
              <a:t>подлежат</a:t>
            </a:r>
            <a:r>
              <a:rPr lang="en-US" sz="1200" b="1" dirty="0"/>
              <a:t> </a:t>
            </a:r>
            <a:r>
              <a:rPr lang="en-US" sz="1200" b="1" dirty="0" err="1"/>
              <a:t>само</a:t>
            </a:r>
            <a:r>
              <a:rPr lang="en-US" sz="1200" b="1" dirty="0"/>
              <a:t> </a:t>
            </a:r>
            <a:r>
              <a:rPr lang="en-US" sz="1200" b="1" dirty="0" err="1"/>
              <a:t>преминалите</a:t>
            </a:r>
            <a:r>
              <a:rPr lang="en-US" sz="1200" b="1" dirty="0"/>
              <a:t> </a:t>
            </a:r>
            <a:r>
              <a:rPr lang="en-US" sz="1200" b="1" dirty="0" err="1"/>
              <a:t>административно</a:t>
            </a:r>
            <a:r>
              <a:rPr lang="en-US" sz="1200" b="1" dirty="0"/>
              <a:t> </a:t>
            </a:r>
            <a:r>
              <a:rPr lang="en-US" sz="1200" b="1" dirty="0" err="1"/>
              <a:t>съответствие</a:t>
            </a:r>
            <a:r>
              <a:rPr lang="en-US" sz="1200" b="1" dirty="0"/>
              <a:t> и </a:t>
            </a:r>
            <a:r>
              <a:rPr lang="en-US" sz="1200" b="1" dirty="0" err="1"/>
              <a:t>допустимост</a:t>
            </a:r>
            <a:r>
              <a:rPr lang="en-US" sz="1200" b="1" dirty="0" smtClean="0"/>
              <a:t>.</a:t>
            </a:r>
            <a:r>
              <a:rPr lang="en-US" sz="1200" dirty="0"/>
              <a:t> </a:t>
            </a:r>
            <a:endParaRPr lang="en-US" sz="1200" dirty="0" smtClean="0"/>
          </a:p>
          <a:p>
            <a:pPr marL="0" indent="0">
              <a:buNone/>
            </a:pPr>
            <a:r>
              <a:rPr lang="en-US" sz="1200" dirty="0" smtClean="0"/>
              <a:t>“</a:t>
            </a:r>
            <a:r>
              <a:rPr lang="en-US" sz="1200" dirty="0" err="1"/>
              <a:t>Техническа</a:t>
            </a:r>
            <a:r>
              <a:rPr lang="en-US" sz="1200" dirty="0"/>
              <a:t> и </a:t>
            </a:r>
            <a:r>
              <a:rPr lang="en-US" sz="1200" dirty="0" err="1"/>
              <a:t>финансова</a:t>
            </a:r>
            <a:r>
              <a:rPr lang="en-US" sz="1200" dirty="0"/>
              <a:t> </a:t>
            </a:r>
            <a:r>
              <a:rPr lang="en-US" sz="1200" dirty="0" err="1"/>
              <a:t>оценка</a:t>
            </a:r>
            <a:r>
              <a:rPr lang="en-US" sz="1200" dirty="0"/>
              <a:t>” е </a:t>
            </a:r>
            <a:r>
              <a:rPr lang="en-US" sz="1200" dirty="0" err="1"/>
              <a:t>оценка</a:t>
            </a:r>
            <a:r>
              <a:rPr lang="en-US" sz="1200" dirty="0"/>
              <a:t> </a:t>
            </a:r>
            <a:r>
              <a:rPr lang="en-US" sz="1200" dirty="0" err="1"/>
              <a:t>по</a:t>
            </a:r>
            <a:r>
              <a:rPr lang="en-US" sz="1200" dirty="0"/>
              <a:t> </a:t>
            </a:r>
            <a:r>
              <a:rPr lang="en-US" sz="1200" dirty="0" err="1"/>
              <a:t>същество</a:t>
            </a:r>
            <a:r>
              <a:rPr lang="en-US" sz="1200" dirty="0"/>
              <a:t> </a:t>
            </a:r>
            <a:r>
              <a:rPr lang="en-US" sz="1200" dirty="0" err="1"/>
              <a:t>на</a:t>
            </a:r>
            <a:r>
              <a:rPr lang="en-US" sz="1200" dirty="0"/>
              <a:t> </a:t>
            </a:r>
            <a:r>
              <a:rPr lang="en-US" sz="1200" dirty="0" err="1"/>
              <a:t>проектните</a:t>
            </a:r>
            <a:r>
              <a:rPr lang="en-US" sz="1200" dirty="0"/>
              <a:t> </a:t>
            </a:r>
            <a:r>
              <a:rPr lang="en-US" sz="1200" dirty="0" err="1"/>
              <a:t>предложения</a:t>
            </a:r>
            <a:r>
              <a:rPr lang="en-US" sz="1200" dirty="0"/>
              <a:t>, </a:t>
            </a:r>
            <a:r>
              <a:rPr lang="en-US" sz="1200" dirty="0" err="1"/>
              <a:t>която</a:t>
            </a:r>
            <a:r>
              <a:rPr lang="en-US" sz="1200" dirty="0"/>
              <a:t> </a:t>
            </a:r>
            <a:r>
              <a:rPr lang="en-US" sz="1200" dirty="0" err="1"/>
              <a:t>се</a:t>
            </a:r>
            <a:r>
              <a:rPr lang="en-US" sz="1200" dirty="0"/>
              <a:t> </a:t>
            </a:r>
            <a:r>
              <a:rPr lang="en-US" sz="1200" dirty="0" err="1"/>
              <a:t>извършва</a:t>
            </a:r>
            <a:r>
              <a:rPr lang="en-US" sz="1200" dirty="0"/>
              <a:t> в </a:t>
            </a:r>
            <a:r>
              <a:rPr lang="en-US" sz="1200" dirty="0" err="1"/>
              <a:t>съответствие</a:t>
            </a:r>
            <a:r>
              <a:rPr lang="en-US" sz="1200" dirty="0"/>
              <a:t> с </a:t>
            </a:r>
            <a:r>
              <a:rPr lang="en-US" sz="1200" dirty="0" err="1"/>
              <a:t>критериите</a:t>
            </a:r>
            <a:r>
              <a:rPr lang="en-US" sz="1200" dirty="0"/>
              <a:t> </a:t>
            </a:r>
            <a:r>
              <a:rPr lang="en-US" sz="1200" dirty="0" err="1"/>
              <a:t>за</a:t>
            </a:r>
            <a:r>
              <a:rPr lang="en-US" sz="1200" dirty="0"/>
              <a:t> </a:t>
            </a:r>
            <a:r>
              <a:rPr lang="en-US" sz="1200" dirty="0" err="1"/>
              <a:t>оценка</a:t>
            </a:r>
            <a:r>
              <a:rPr lang="en-US" sz="1200" dirty="0"/>
              <a:t>.</a:t>
            </a:r>
          </a:p>
          <a:p>
            <a:pPr marL="0" indent="0">
              <a:buNone/>
            </a:pPr>
            <a:r>
              <a:rPr lang="en-US" sz="1200" dirty="0" err="1"/>
              <a:t>При</a:t>
            </a:r>
            <a:r>
              <a:rPr lang="en-US" sz="1200" dirty="0"/>
              <a:t> </a:t>
            </a:r>
            <a:r>
              <a:rPr lang="en-US" sz="1200" dirty="0" err="1"/>
              <a:t>оценката</a:t>
            </a:r>
            <a:r>
              <a:rPr lang="en-US" sz="1200" dirty="0"/>
              <a:t> </a:t>
            </a:r>
            <a:r>
              <a:rPr lang="en-US" sz="1200" dirty="0" err="1"/>
              <a:t>на</a:t>
            </a:r>
            <a:r>
              <a:rPr lang="en-US" sz="1200" dirty="0"/>
              <a:t> </a:t>
            </a:r>
            <a:r>
              <a:rPr lang="en-US" sz="1200" dirty="0" err="1"/>
              <a:t>проектните</a:t>
            </a:r>
            <a:r>
              <a:rPr lang="en-US" sz="1200" dirty="0"/>
              <a:t> </a:t>
            </a:r>
            <a:r>
              <a:rPr lang="en-US" sz="1200" dirty="0" err="1"/>
              <a:t>предложения</a:t>
            </a:r>
            <a:r>
              <a:rPr lang="en-US" sz="1200" dirty="0"/>
              <a:t> </a:t>
            </a:r>
            <a:r>
              <a:rPr lang="en-US" sz="1200" dirty="0" err="1"/>
              <a:t>комисията</a:t>
            </a:r>
            <a:r>
              <a:rPr lang="en-US" sz="1200" dirty="0"/>
              <a:t> </a:t>
            </a:r>
            <a:r>
              <a:rPr lang="en-US" sz="1200" dirty="0" err="1"/>
              <a:t>може</a:t>
            </a:r>
            <a:r>
              <a:rPr lang="en-US" sz="1200" dirty="0"/>
              <a:t> </a:t>
            </a:r>
            <a:r>
              <a:rPr lang="en-US" sz="1200" dirty="0" err="1"/>
              <a:t>да</a:t>
            </a:r>
            <a:r>
              <a:rPr lang="en-US" sz="1200" dirty="0"/>
              <a:t> </a:t>
            </a:r>
            <a:r>
              <a:rPr lang="en-US" sz="1200" dirty="0" err="1"/>
              <a:t>изисква</a:t>
            </a:r>
            <a:r>
              <a:rPr lang="en-US" sz="1200" dirty="0"/>
              <a:t> </a:t>
            </a:r>
            <a:r>
              <a:rPr lang="en-US" sz="1200" dirty="0" err="1"/>
              <a:t>допълнителна</a:t>
            </a:r>
            <a:r>
              <a:rPr lang="en-US" sz="1200" dirty="0"/>
              <a:t> </a:t>
            </a:r>
            <a:r>
              <a:rPr lang="en-US" sz="1200" dirty="0" err="1"/>
              <a:t>пояснителна</a:t>
            </a:r>
            <a:r>
              <a:rPr lang="en-US" sz="1200" dirty="0"/>
              <a:t> </a:t>
            </a:r>
            <a:r>
              <a:rPr lang="en-US" sz="1200" dirty="0" err="1"/>
              <a:t>информация</a:t>
            </a:r>
            <a:r>
              <a:rPr lang="en-US" sz="1200" dirty="0"/>
              <a:t> </a:t>
            </a:r>
            <a:r>
              <a:rPr lang="en-US" sz="1200" dirty="0" err="1"/>
              <a:t>от</a:t>
            </a:r>
            <a:r>
              <a:rPr lang="en-US" sz="1200" dirty="0"/>
              <a:t> </a:t>
            </a:r>
            <a:r>
              <a:rPr lang="en-US" sz="1200" dirty="0" err="1"/>
              <a:t>кандидата</a:t>
            </a:r>
            <a:r>
              <a:rPr lang="en-US" sz="1200" dirty="0"/>
              <a:t>, </a:t>
            </a:r>
            <a:r>
              <a:rPr lang="en-US" sz="1200" dirty="0" err="1"/>
              <a:t>като</a:t>
            </a:r>
            <a:r>
              <a:rPr lang="en-US" sz="1200" dirty="0"/>
              <a:t> </a:t>
            </a:r>
            <a:r>
              <a:rPr lang="en-US" sz="1200" dirty="0" err="1"/>
              <a:t>срокът</a:t>
            </a:r>
            <a:r>
              <a:rPr lang="en-US" sz="1200" dirty="0"/>
              <a:t> </a:t>
            </a:r>
            <a:r>
              <a:rPr lang="en-US" sz="1200" dirty="0" err="1"/>
              <a:t>за</a:t>
            </a:r>
            <a:r>
              <a:rPr lang="en-US" sz="1200" dirty="0"/>
              <a:t> </a:t>
            </a:r>
            <a:r>
              <a:rPr lang="en-US" sz="1200" dirty="0" err="1"/>
              <a:t>представянето</a:t>
            </a:r>
            <a:r>
              <a:rPr lang="en-US" sz="1200" dirty="0"/>
              <a:t> й </a:t>
            </a:r>
            <a:r>
              <a:rPr lang="en-US" sz="1200" dirty="0" err="1"/>
              <a:t>не</a:t>
            </a:r>
            <a:r>
              <a:rPr lang="en-US" sz="1200" dirty="0"/>
              <a:t> </a:t>
            </a:r>
            <a:r>
              <a:rPr lang="en-US" sz="1200" dirty="0" err="1"/>
              <a:t>може</a:t>
            </a:r>
            <a:r>
              <a:rPr lang="en-US" sz="1200" dirty="0"/>
              <a:t> </a:t>
            </a:r>
            <a:r>
              <a:rPr lang="en-US" sz="1200" dirty="0" err="1"/>
              <a:t>да</a:t>
            </a:r>
            <a:r>
              <a:rPr lang="en-US" sz="1200" dirty="0"/>
              <a:t> </a:t>
            </a:r>
            <a:r>
              <a:rPr lang="en-US" sz="1200" dirty="0" err="1"/>
              <a:t>бъде</a:t>
            </a:r>
            <a:r>
              <a:rPr lang="en-US" sz="1200" dirty="0"/>
              <a:t> </a:t>
            </a:r>
            <a:r>
              <a:rPr lang="en-US" sz="1200" dirty="0" err="1"/>
              <a:t>по-кратък</a:t>
            </a:r>
            <a:r>
              <a:rPr lang="en-US" sz="1200" dirty="0"/>
              <a:t> </a:t>
            </a:r>
            <a:r>
              <a:rPr lang="en-US" sz="1200" dirty="0" err="1"/>
              <a:t>от</a:t>
            </a:r>
            <a:r>
              <a:rPr lang="en-US" sz="1200" dirty="0"/>
              <a:t> </a:t>
            </a:r>
            <a:r>
              <a:rPr lang="en-US" sz="1200" dirty="0" err="1"/>
              <a:t>една</a:t>
            </a:r>
            <a:r>
              <a:rPr lang="en-US" sz="1200" dirty="0"/>
              <a:t> </a:t>
            </a:r>
            <a:r>
              <a:rPr lang="en-US" sz="1200" dirty="0" err="1"/>
              <a:t>седмица</a:t>
            </a:r>
            <a:r>
              <a:rPr lang="en-US" sz="1200" dirty="0"/>
              <a:t>. </a:t>
            </a:r>
            <a:r>
              <a:rPr lang="en-US" sz="1200" dirty="0" err="1"/>
              <a:t>Тази</a:t>
            </a:r>
            <a:r>
              <a:rPr lang="en-US" sz="1200" dirty="0"/>
              <a:t> </a:t>
            </a:r>
            <a:r>
              <a:rPr lang="en-US" sz="1200" dirty="0" err="1"/>
              <a:t>възможност</a:t>
            </a:r>
            <a:r>
              <a:rPr lang="en-US" sz="1200" dirty="0"/>
              <a:t> </a:t>
            </a:r>
            <a:r>
              <a:rPr lang="en-US" sz="1200" dirty="0" err="1"/>
              <a:t>не</a:t>
            </a:r>
            <a:r>
              <a:rPr lang="en-US" sz="1200" dirty="0"/>
              <a:t> </a:t>
            </a:r>
            <a:r>
              <a:rPr lang="en-US" sz="1200" dirty="0" err="1"/>
              <a:t>може</a:t>
            </a:r>
            <a:r>
              <a:rPr lang="en-US" sz="1200" dirty="0"/>
              <a:t> </a:t>
            </a:r>
            <a:r>
              <a:rPr lang="en-US" sz="1200" dirty="0" err="1"/>
              <a:t>да</a:t>
            </a:r>
            <a:r>
              <a:rPr lang="en-US" sz="1200" dirty="0"/>
              <a:t> </a:t>
            </a:r>
            <a:r>
              <a:rPr lang="en-US" sz="1200" dirty="0" err="1"/>
              <a:t>води</a:t>
            </a:r>
            <a:r>
              <a:rPr lang="en-US" sz="1200" dirty="0"/>
              <a:t> </a:t>
            </a:r>
            <a:r>
              <a:rPr lang="en-US" sz="1200" dirty="0" err="1"/>
              <a:t>до</a:t>
            </a:r>
            <a:r>
              <a:rPr lang="en-US" sz="1200" dirty="0"/>
              <a:t> </a:t>
            </a:r>
            <a:r>
              <a:rPr lang="en-US" sz="1200" dirty="0" err="1"/>
              <a:t>подобряване</a:t>
            </a:r>
            <a:r>
              <a:rPr lang="en-US" sz="1200" dirty="0"/>
              <a:t> </a:t>
            </a:r>
            <a:r>
              <a:rPr lang="en-US" sz="1200" dirty="0" err="1"/>
              <a:t>на</a:t>
            </a:r>
            <a:r>
              <a:rPr lang="en-US" sz="1200" dirty="0"/>
              <a:t> </a:t>
            </a:r>
            <a:r>
              <a:rPr lang="en-US" sz="1200" dirty="0" err="1"/>
              <a:t>качеството</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и </a:t>
            </a:r>
            <a:r>
              <a:rPr lang="en-US" sz="1200" dirty="0" err="1"/>
              <a:t>до</a:t>
            </a:r>
            <a:r>
              <a:rPr lang="en-US" sz="1200" dirty="0"/>
              <a:t> </a:t>
            </a:r>
            <a:r>
              <a:rPr lang="en-US" sz="1200" dirty="0" err="1"/>
              <a:t>нарушаване</a:t>
            </a:r>
            <a:r>
              <a:rPr lang="en-US" sz="1200" dirty="0"/>
              <a:t> </a:t>
            </a:r>
            <a:r>
              <a:rPr lang="en-US" sz="1200" dirty="0" err="1"/>
              <a:t>на</a:t>
            </a:r>
            <a:r>
              <a:rPr lang="en-US" sz="1200" dirty="0"/>
              <a:t> </a:t>
            </a:r>
            <a:r>
              <a:rPr lang="en-US" sz="1200" dirty="0" err="1"/>
              <a:t>принципите</a:t>
            </a:r>
            <a:r>
              <a:rPr lang="en-US" sz="1200" dirty="0"/>
              <a:t> </a:t>
            </a:r>
            <a:r>
              <a:rPr lang="en-US" sz="1200" dirty="0" err="1"/>
              <a:t>по</a:t>
            </a:r>
            <a:r>
              <a:rPr lang="en-US" sz="1200" dirty="0"/>
              <a:t> </a:t>
            </a:r>
            <a:r>
              <a:rPr lang="en-US" sz="1200" dirty="0" err="1"/>
              <a:t>чл</a:t>
            </a:r>
            <a:r>
              <a:rPr lang="en-US" sz="1200" dirty="0"/>
              <a:t>. 29, </a:t>
            </a:r>
            <a:r>
              <a:rPr lang="en-US" sz="1200" dirty="0" err="1"/>
              <a:t>ал</a:t>
            </a:r>
            <a:r>
              <a:rPr lang="en-US" sz="1200" dirty="0"/>
              <a:t>. 1, т. 1 и 2 </a:t>
            </a:r>
            <a:r>
              <a:rPr lang="en-US" sz="1200" dirty="0" err="1"/>
              <a:t>от</a:t>
            </a:r>
            <a:r>
              <a:rPr lang="en-US" sz="1200" dirty="0"/>
              <a:t> ЗУСЕСИФ.</a:t>
            </a:r>
          </a:p>
          <a:p>
            <a:pPr marL="0" indent="0">
              <a:buNone/>
            </a:pPr>
            <a:r>
              <a:rPr lang="en-US" sz="1200" dirty="0" err="1"/>
              <a:t>Когато</a:t>
            </a:r>
            <a:r>
              <a:rPr lang="en-US" sz="1200" dirty="0"/>
              <a:t> </a:t>
            </a:r>
            <a:r>
              <a:rPr lang="en-US" sz="1200" dirty="0" err="1"/>
              <a:t>при</a:t>
            </a:r>
            <a:r>
              <a:rPr lang="en-US" sz="1200" dirty="0"/>
              <a:t> </a:t>
            </a:r>
            <a:r>
              <a:rPr lang="en-US" sz="1200" dirty="0" err="1"/>
              <a:t>оценката</a:t>
            </a:r>
            <a:r>
              <a:rPr lang="en-US" sz="1200" dirty="0"/>
              <a:t> </a:t>
            </a:r>
            <a:r>
              <a:rPr lang="en-US" sz="1200" dirty="0" err="1"/>
              <a:t>на</a:t>
            </a:r>
            <a:r>
              <a:rPr lang="en-US" sz="1200" dirty="0"/>
              <a:t> </a:t>
            </a:r>
            <a:r>
              <a:rPr lang="en-US" sz="1200" dirty="0" err="1"/>
              <a:t>етап</a:t>
            </a:r>
            <a:r>
              <a:rPr lang="en-US" sz="1200" dirty="0"/>
              <a:t> АСД </a:t>
            </a:r>
            <a:r>
              <a:rPr lang="en-US" sz="1200" dirty="0" err="1"/>
              <a:t>се</a:t>
            </a:r>
            <a:r>
              <a:rPr lang="en-US" sz="1200" dirty="0"/>
              <a:t> </a:t>
            </a:r>
            <a:r>
              <a:rPr lang="en-US" sz="1200" dirty="0" err="1"/>
              <a:t>установи</a:t>
            </a:r>
            <a:r>
              <a:rPr lang="en-US" sz="1200" dirty="0"/>
              <a:t> </a:t>
            </a:r>
            <a:r>
              <a:rPr lang="en-US" sz="1200" dirty="0" err="1"/>
              <a:t>липса</a:t>
            </a:r>
            <a:r>
              <a:rPr lang="en-US" sz="1200" dirty="0"/>
              <a:t> </a:t>
            </a:r>
            <a:r>
              <a:rPr lang="en-US" sz="1200" dirty="0" err="1"/>
              <a:t>на</a:t>
            </a:r>
            <a:r>
              <a:rPr lang="en-US" sz="1200" dirty="0"/>
              <a:t> </a:t>
            </a:r>
            <a:r>
              <a:rPr lang="en-US" sz="1200" dirty="0" err="1"/>
              <a:t>документи</a:t>
            </a:r>
            <a:r>
              <a:rPr lang="en-US" sz="1200" dirty="0"/>
              <a:t> и/</a:t>
            </a:r>
            <a:r>
              <a:rPr lang="en-US" sz="1200" dirty="0" err="1"/>
              <a:t>или</a:t>
            </a:r>
            <a:r>
              <a:rPr lang="en-US" sz="1200" dirty="0"/>
              <a:t> </a:t>
            </a:r>
            <a:r>
              <a:rPr lang="en-US" sz="1200" dirty="0" err="1"/>
              <a:t>друга</a:t>
            </a:r>
            <a:r>
              <a:rPr lang="en-US" sz="1200" dirty="0"/>
              <a:t> </a:t>
            </a:r>
            <a:r>
              <a:rPr lang="en-US" sz="1200" dirty="0" err="1"/>
              <a:t>нередовност</a:t>
            </a:r>
            <a:r>
              <a:rPr lang="en-US" sz="1200" dirty="0"/>
              <a:t>, </a:t>
            </a:r>
            <a:r>
              <a:rPr lang="en-US" sz="1200" dirty="0" err="1"/>
              <a:t>комисията</a:t>
            </a:r>
            <a:r>
              <a:rPr lang="en-US" sz="1200" dirty="0"/>
              <a:t> </a:t>
            </a:r>
            <a:r>
              <a:rPr lang="en-US" sz="1200" dirty="0" err="1"/>
              <a:t>изпраща</a:t>
            </a:r>
            <a:r>
              <a:rPr lang="en-US" sz="1200" dirty="0"/>
              <a:t> </a:t>
            </a:r>
            <a:r>
              <a:rPr lang="en-US" sz="1200" dirty="0" err="1"/>
              <a:t>на</a:t>
            </a:r>
            <a:r>
              <a:rPr lang="en-US" sz="1200" dirty="0"/>
              <a:t> </a:t>
            </a:r>
            <a:r>
              <a:rPr lang="en-US" sz="1200" dirty="0" err="1"/>
              <a:t>кандидата</a:t>
            </a:r>
            <a:r>
              <a:rPr lang="en-US" sz="1200" dirty="0"/>
              <a:t> </a:t>
            </a:r>
            <a:r>
              <a:rPr lang="en-US" sz="1200" dirty="0" err="1"/>
              <a:t>уведомление</a:t>
            </a:r>
            <a:r>
              <a:rPr lang="en-US" sz="1200" dirty="0"/>
              <a:t> </a:t>
            </a:r>
            <a:r>
              <a:rPr lang="en-US" sz="1200" dirty="0" err="1"/>
              <a:t>чрез</a:t>
            </a:r>
            <a:r>
              <a:rPr lang="en-US" sz="1200" dirty="0"/>
              <a:t> ИСУН 2020 </a:t>
            </a:r>
            <a:r>
              <a:rPr lang="en-US" sz="1200" dirty="0" err="1"/>
              <a:t>за</a:t>
            </a:r>
            <a:r>
              <a:rPr lang="en-US" sz="1200" dirty="0"/>
              <a:t> </a:t>
            </a:r>
            <a:r>
              <a:rPr lang="en-US" sz="1200" dirty="0" err="1"/>
              <a:t>установените</a:t>
            </a:r>
            <a:r>
              <a:rPr lang="en-US" sz="1200" dirty="0"/>
              <a:t> </a:t>
            </a:r>
            <a:r>
              <a:rPr lang="en-US" sz="1200" dirty="0" err="1"/>
              <a:t>нередовности</a:t>
            </a:r>
            <a:r>
              <a:rPr lang="en-US" sz="1200" dirty="0"/>
              <a:t> и </a:t>
            </a:r>
            <a:r>
              <a:rPr lang="en-US" sz="1200" dirty="0" err="1"/>
              <a:t>определя</a:t>
            </a:r>
            <a:r>
              <a:rPr lang="en-US" sz="1200" dirty="0"/>
              <a:t> </a:t>
            </a:r>
            <a:r>
              <a:rPr lang="en-US" sz="1200" dirty="0" err="1"/>
              <a:t>разумен</a:t>
            </a:r>
            <a:r>
              <a:rPr lang="en-US" sz="1200" dirty="0"/>
              <a:t> </a:t>
            </a:r>
            <a:r>
              <a:rPr lang="en-US" sz="1200" dirty="0" err="1"/>
              <a:t>срок</a:t>
            </a:r>
            <a:r>
              <a:rPr lang="en-US" sz="1200" dirty="0"/>
              <a:t> </a:t>
            </a:r>
            <a:r>
              <a:rPr lang="en-US" sz="1200" dirty="0" err="1"/>
              <a:t>за</a:t>
            </a:r>
            <a:r>
              <a:rPr lang="en-US" sz="1200" dirty="0"/>
              <a:t> </a:t>
            </a:r>
            <a:r>
              <a:rPr lang="en-US" sz="1200" dirty="0" err="1"/>
              <a:t>тяхното</a:t>
            </a:r>
            <a:r>
              <a:rPr lang="en-US" sz="1200" dirty="0"/>
              <a:t> </a:t>
            </a:r>
            <a:r>
              <a:rPr lang="en-US" sz="1200" dirty="0" err="1"/>
              <a:t>отстраняване</a:t>
            </a:r>
            <a:r>
              <a:rPr lang="en-US" sz="1200" dirty="0"/>
              <a:t>, </a:t>
            </a:r>
            <a:r>
              <a:rPr lang="en-US" sz="1200" dirty="0" err="1"/>
              <a:t>който</a:t>
            </a:r>
            <a:r>
              <a:rPr lang="en-US" sz="1200" dirty="0"/>
              <a:t> </a:t>
            </a:r>
            <a:r>
              <a:rPr lang="en-US" sz="1200" dirty="0" err="1"/>
              <a:t>не</a:t>
            </a:r>
            <a:r>
              <a:rPr lang="en-US" sz="1200" dirty="0"/>
              <a:t> </a:t>
            </a:r>
            <a:r>
              <a:rPr lang="en-US" sz="1200" dirty="0" err="1"/>
              <a:t>може</a:t>
            </a:r>
            <a:r>
              <a:rPr lang="en-US" sz="1200" dirty="0"/>
              <a:t> </a:t>
            </a:r>
            <a:r>
              <a:rPr lang="en-US" sz="1200" dirty="0" err="1"/>
              <a:t>да</a:t>
            </a:r>
            <a:r>
              <a:rPr lang="en-US" sz="1200" dirty="0"/>
              <a:t> </a:t>
            </a:r>
            <a:r>
              <a:rPr lang="en-US" sz="1200" dirty="0" err="1"/>
              <a:t>бъде</a:t>
            </a:r>
            <a:r>
              <a:rPr lang="en-US" sz="1200" dirty="0"/>
              <a:t> </a:t>
            </a:r>
            <a:r>
              <a:rPr lang="en-US" sz="1200" dirty="0" err="1"/>
              <a:t>по-кратък</a:t>
            </a:r>
            <a:r>
              <a:rPr lang="en-US" sz="1200" dirty="0"/>
              <a:t> </a:t>
            </a:r>
            <a:r>
              <a:rPr lang="en-US" sz="1200" dirty="0" err="1"/>
              <a:t>от</a:t>
            </a:r>
            <a:r>
              <a:rPr lang="en-US" sz="1200" dirty="0"/>
              <a:t> </a:t>
            </a:r>
            <a:r>
              <a:rPr lang="en-US" sz="1200" dirty="0" err="1"/>
              <a:t>една</a:t>
            </a:r>
            <a:r>
              <a:rPr lang="en-US" sz="1200" dirty="0"/>
              <a:t> </a:t>
            </a:r>
            <a:r>
              <a:rPr lang="en-US" sz="1200" dirty="0" err="1"/>
              <a:t>седмица</a:t>
            </a:r>
            <a:r>
              <a:rPr lang="en-US" sz="1200" dirty="0"/>
              <a:t>. </a:t>
            </a:r>
            <a:r>
              <a:rPr lang="en-US" sz="1200" dirty="0" err="1"/>
              <a:t>За</a:t>
            </a:r>
            <a:r>
              <a:rPr lang="en-US" sz="1200" dirty="0"/>
              <a:t> </a:t>
            </a:r>
            <a:r>
              <a:rPr lang="en-US" sz="1200" dirty="0" err="1"/>
              <a:t>дата</a:t>
            </a:r>
            <a:r>
              <a:rPr lang="en-US" sz="1200" dirty="0"/>
              <a:t> </a:t>
            </a:r>
            <a:r>
              <a:rPr lang="en-US" sz="1200" dirty="0" err="1"/>
              <a:t>на</a:t>
            </a:r>
            <a:r>
              <a:rPr lang="en-US" sz="1200" dirty="0"/>
              <a:t> </a:t>
            </a:r>
            <a:r>
              <a:rPr lang="en-US" sz="1200" dirty="0" err="1"/>
              <a:t>получаване</a:t>
            </a:r>
            <a:r>
              <a:rPr lang="en-US" sz="1200" dirty="0"/>
              <a:t> </a:t>
            </a:r>
            <a:r>
              <a:rPr lang="en-US" sz="1200" dirty="0" err="1"/>
              <a:t>на</a:t>
            </a:r>
            <a:r>
              <a:rPr lang="en-US" sz="1200" dirty="0"/>
              <a:t> </a:t>
            </a:r>
            <a:r>
              <a:rPr lang="en-US" sz="1200" dirty="0" err="1"/>
              <a:t>уведомлението</a:t>
            </a:r>
            <a:r>
              <a:rPr lang="en-US" sz="1200" dirty="0"/>
              <a:t> </a:t>
            </a:r>
            <a:r>
              <a:rPr lang="en-US" sz="1200" dirty="0" err="1"/>
              <a:t>се</a:t>
            </a:r>
            <a:r>
              <a:rPr lang="en-US" sz="1200" dirty="0"/>
              <a:t> </a:t>
            </a:r>
            <a:r>
              <a:rPr lang="en-US" sz="1200" dirty="0" err="1"/>
              <a:t>счита</a:t>
            </a:r>
            <a:r>
              <a:rPr lang="en-US" sz="1200" dirty="0"/>
              <a:t> </a:t>
            </a:r>
            <a:r>
              <a:rPr lang="en-US" sz="1200" dirty="0" err="1"/>
              <a:t>датата</a:t>
            </a:r>
            <a:r>
              <a:rPr lang="en-US" sz="1200" dirty="0"/>
              <a:t> </a:t>
            </a:r>
            <a:r>
              <a:rPr lang="en-US" sz="1200" dirty="0" err="1"/>
              <a:t>на</a:t>
            </a:r>
            <a:r>
              <a:rPr lang="en-US" sz="1200" dirty="0"/>
              <a:t> </a:t>
            </a:r>
            <a:r>
              <a:rPr lang="en-US" sz="1200" dirty="0" err="1"/>
              <a:t>изпращането</a:t>
            </a:r>
            <a:r>
              <a:rPr lang="en-US" sz="1200" dirty="0"/>
              <a:t> </a:t>
            </a:r>
            <a:r>
              <a:rPr lang="en-US" sz="1200" dirty="0" err="1"/>
              <a:t>му</a:t>
            </a:r>
            <a:r>
              <a:rPr lang="en-US" sz="1200" dirty="0"/>
              <a:t> в ИСУН 2020. </a:t>
            </a:r>
            <a:r>
              <a:rPr lang="en-US" sz="1200" dirty="0" err="1"/>
              <a:t>Уведомлението</a:t>
            </a:r>
            <a:r>
              <a:rPr lang="en-US" sz="1200" dirty="0"/>
              <a:t> </a:t>
            </a:r>
            <a:r>
              <a:rPr lang="en-US" sz="1200" dirty="0" err="1"/>
              <a:t>съдържа</a:t>
            </a:r>
            <a:r>
              <a:rPr lang="en-US" sz="1200" dirty="0"/>
              <a:t> и </a:t>
            </a:r>
            <a:r>
              <a:rPr lang="en-US" sz="1200" dirty="0" err="1"/>
              <a:t>информация</a:t>
            </a:r>
            <a:r>
              <a:rPr lang="en-US" sz="1200" dirty="0"/>
              <a:t>, </a:t>
            </a:r>
            <a:r>
              <a:rPr lang="en-US" sz="1200" dirty="0" err="1"/>
              <a:t>че</a:t>
            </a:r>
            <a:r>
              <a:rPr lang="en-US" sz="1200" dirty="0"/>
              <a:t> </a:t>
            </a:r>
            <a:r>
              <a:rPr lang="en-US" sz="1200" dirty="0" err="1"/>
              <a:t>неотстраняването</a:t>
            </a:r>
            <a:r>
              <a:rPr lang="en-US" sz="1200" dirty="0"/>
              <a:t> </a:t>
            </a:r>
            <a:r>
              <a:rPr lang="en-US" sz="1200" dirty="0" err="1"/>
              <a:t>на</a:t>
            </a:r>
            <a:r>
              <a:rPr lang="en-US" sz="1200" dirty="0"/>
              <a:t> </a:t>
            </a:r>
            <a:r>
              <a:rPr lang="en-US" sz="1200" dirty="0" err="1"/>
              <a:t>нередовностите</a:t>
            </a:r>
            <a:r>
              <a:rPr lang="en-US" sz="1200" dirty="0"/>
              <a:t> в </a:t>
            </a:r>
            <a:r>
              <a:rPr lang="en-US" sz="1200" dirty="0" err="1"/>
              <a:t>срок</a:t>
            </a:r>
            <a:r>
              <a:rPr lang="en-US" sz="1200" dirty="0"/>
              <a:t> </a:t>
            </a:r>
            <a:r>
              <a:rPr lang="en-US" sz="1200" dirty="0" err="1"/>
              <a:t>може</a:t>
            </a:r>
            <a:r>
              <a:rPr lang="en-US" sz="1200" dirty="0"/>
              <a:t> </a:t>
            </a:r>
            <a:r>
              <a:rPr lang="en-US" sz="1200" dirty="0" err="1"/>
              <a:t>да</a:t>
            </a:r>
            <a:r>
              <a:rPr lang="en-US" sz="1200" dirty="0"/>
              <a:t> </a:t>
            </a:r>
            <a:r>
              <a:rPr lang="en-US" sz="1200" dirty="0" err="1"/>
              <a:t>доведе</a:t>
            </a:r>
            <a:r>
              <a:rPr lang="en-US" sz="1200" dirty="0"/>
              <a:t> </a:t>
            </a:r>
            <a:r>
              <a:rPr lang="en-US" sz="1200" dirty="0" err="1"/>
              <a:t>до</a:t>
            </a:r>
            <a:r>
              <a:rPr lang="en-US" sz="1200" dirty="0"/>
              <a:t> </a:t>
            </a:r>
            <a:r>
              <a:rPr lang="en-US" sz="1200" dirty="0" err="1"/>
              <a:t>прекратяване</a:t>
            </a:r>
            <a:r>
              <a:rPr lang="en-US" sz="1200" dirty="0"/>
              <a:t> </a:t>
            </a:r>
            <a:r>
              <a:rPr lang="en-US" sz="1200" dirty="0" err="1"/>
              <a:t>на</a:t>
            </a:r>
            <a:r>
              <a:rPr lang="en-US" sz="1200" dirty="0"/>
              <a:t> </a:t>
            </a:r>
            <a:r>
              <a:rPr lang="en-US" sz="1200" dirty="0" err="1"/>
              <a:t>производството</a:t>
            </a:r>
            <a:r>
              <a:rPr lang="en-US" sz="1200" dirty="0"/>
              <a:t> </a:t>
            </a:r>
            <a:r>
              <a:rPr lang="en-US" sz="1200" dirty="0" err="1"/>
              <a:t>по</a:t>
            </a:r>
            <a:r>
              <a:rPr lang="en-US" sz="1200" dirty="0"/>
              <a:t> </a:t>
            </a:r>
            <a:r>
              <a:rPr lang="en-US" sz="1200" dirty="0" err="1"/>
              <a:t>отношение</a:t>
            </a:r>
            <a:r>
              <a:rPr lang="en-US" sz="1200" dirty="0"/>
              <a:t> </a:t>
            </a:r>
            <a:r>
              <a:rPr lang="en-US" sz="1200" dirty="0" err="1"/>
              <a:t>на</a:t>
            </a:r>
            <a:r>
              <a:rPr lang="en-US" sz="1200" dirty="0"/>
              <a:t> </a:t>
            </a:r>
            <a:r>
              <a:rPr lang="en-US" sz="1200" dirty="0" err="1"/>
              <a:t>кандидата</a:t>
            </a:r>
            <a:r>
              <a:rPr lang="en-US" sz="1200" dirty="0"/>
              <a:t>. </a:t>
            </a:r>
            <a:r>
              <a:rPr lang="en-US" sz="1200" dirty="0" err="1"/>
              <a:t>Отстраняването</a:t>
            </a:r>
            <a:r>
              <a:rPr lang="en-US" sz="1200" dirty="0"/>
              <a:t> </a:t>
            </a:r>
            <a:r>
              <a:rPr lang="en-US" sz="1200" dirty="0" err="1"/>
              <a:t>на</a:t>
            </a:r>
            <a:r>
              <a:rPr lang="en-US" sz="1200" dirty="0"/>
              <a:t> </a:t>
            </a:r>
            <a:r>
              <a:rPr lang="en-US" sz="1200" dirty="0" err="1"/>
              <a:t>нередовностите</a:t>
            </a:r>
            <a:r>
              <a:rPr lang="en-US" sz="1200" dirty="0"/>
              <a:t> </a:t>
            </a:r>
            <a:r>
              <a:rPr lang="en-US" sz="1200" dirty="0" err="1"/>
              <a:t>не</a:t>
            </a:r>
            <a:r>
              <a:rPr lang="en-US" sz="1200" dirty="0"/>
              <a:t> </a:t>
            </a:r>
            <a:r>
              <a:rPr lang="en-US" sz="1200" dirty="0" err="1"/>
              <a:t>може</a:t>
            </a:r>
            <a:r>
              <a:rPr lang="en-US" sz="1200" dirty="0"/>
              <a:t> </a:t>
            </a:r>
            <a:r>
              <a:rPr lang="en-US" sz="1200" dirty="0" err="1"/>
              <a:t>да</a:t>
            </a:r>
            <a:r>
              <a:rPr lang="en-US" sz="1200" dirty="0"/>
              <a:t> </a:t>
            </a:r>
            <a:r>
              <a:rPr lang="en-US" sz="1200" dirty="0" err="1"/>
              <a:t>води</a:t>
            </a:r>
            <a:r>
              <a:rPr lang="en-US" sz="1200" dirty="0"/>
              <a:t> </a:t>
            </a:r>
            <a:r>
              <a:rPr lang="en-US" sz="1200" dirty="0" err="1"/>
              <a:t>до</a:t>
            </a:r>
            <a:r>
              <a:rPr lang="en-US" sz="1200" dirty="0"/>
              <a:t> </a:t>
            </a:r>
            <a:r>
              <a:rPr lang="en-US" sz="1200" dirty="0" err="1"/>
              <a:t>подобряване</a:t>
            </a:r>
            <a:r>
              <a:rPr lang="en-US" sz="1200" dirty="0"/>
              <a:t> </a:t>
            </a:r>
            <a:r>
              <a:rPr lang="en-US" sz="1200" dirty="0" err="1"/>
              <a:t>на</a:t>
            </a:r>
            <a:r>
              <a:rPr lang="en-US" sz="1200" dirty="0"/>
              <a:t> </a:t>
            </a:r>
            <a:r>
              <a:rPr lang="en-US" sz="1200" dirty="0" err="1"/>
              <a:t>качеството</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a:t>
            </a:r>
            <a:r>
              <a:rPr lang="en-US" sz="1200" dirty="0" err="1"/>
              <a:t>Неотстраняването</a:t>
            </a:r>
            <a:r>
              <a:rPr lang="en-US" sz="1200" dirty="0"/>
              <a:t> </a:t>
            </a:r>
            <a:r>
              <a:rPr lang="en-US" sz="1200" dirty="0" err="1"/>
              <a:t>на</a:t>
            </a:r>
            <a:r>
              <a:rPr lang="en-US" sz="1200" dirty="0"/>
              <a:t> </a:t>
            </a:r>
            <a:r>
              <a:rPr lang="en-US" sz="1200" dirty="0" err="1"/>
              <a:t>нередовностите</a:t>
            </a:r>
            <a:r>
              <a:rPr lang="en-US" sz="1200" dirty="0"/>
              <a:t> в </a:t>
            </a:r>
            <a:r>
              <a:rPr lang="en-US" sz="1200" dirty="0" err="1"/>
              <a:t>срок</a:t>
            </a:r>
            <a:r>
              <a:rPr lang="en-US" sz="1200" dirty="0"/>
              <a:t> </a:t>
            </a:r>
            <a:r>
              <a:rPr lang="en-US" sz="1200" dirty="0" err="1"/>
              <a:t>може</a:t>
            </a:r>
            <a:r>
              <a:rPr lang="en-US" sz="1200" dirty="0"/>
              <a:t> </a:t>
            </a:r>
            <a:r>
              <a:rPr lang="en-US" sz="1200" dirty="0" err="1"/>
              <a:t>да</a:t>
            </a:r>
            <a:r>
              <a:rPr lang="en-US" sz="1200" dirty="0"/>
              <a:t> </a:t>
            </a:r>
            <a:r>
              <a:rPr lang="en-US" sz="1200" dirty="0" err="1"/>
              <a:t>доведе</a:t>
            </a:r>
            <a:r>
              <a:rPr lang="en-US" sz="1200" dirty="0"/>
              <a:t> </a:t>
            </a:r>
            <a:r>
              <a:rPr lang="en-US" sz="1200" dirty="0" err="1"/>
              <a:t>до</a:t>
            </a:r>
            <a:r>
              <a:rPr lang="en-US" sz="1200" dirty="0"/>
              <a:t> </a:t>
            </a:r>
            <a:r>
              <a:rPr lang="en-US" sz="1200" dirty="0" err="1"/>
              <a:t>прекратяване</a:t>
            </a:r>
            <a:r>
              <a:rPr lang="en-US" sz="1200" dirty="0"/>
              <a:t> </a:t>
            </a:r>
            <a:r>
              <a:rPr lang="en-US" sz="1200" dirty="0" err="1"/>
              <a:t>на</a:t>
            </a:r>
            <a:r>
              <a:rPr lang="en-US" sz="1200" dirty="0"/>
              <a:t> </a:t>
            </a:r>
            <a:r>
              <a:rPr lang="en-US" sz="1200" dirty="0" err="1"/>
              <a:t>производството</a:t>
            </a:r>
            <a:r>
              <a:rPr lang="en-US" sz="1200" dirty="0"/>
              <a:t> </a:t>
            </a:r>
            <a:r>
              <a:rPr lang="en-US" sz="1200" dirty="0" err="1"/>
              <a:t>по</a:t>
            </a:r>
            <a:r>
              <a:rPr lang="en-US" sz="1200" dirty="0"/>
              <a:t> </a:t>
            </a:r>
            <a:r>
              <a:rPr lang="en-US" sz="1200" dirty="0" err="1"/>
              <a:t>отношение</a:t>
            </a:r>
            <a:r>
              <a:rPr lang="en-US" sz="1200" dirty="0"/>
              <a:t> </a:t>
            </a:r>
            <a:r>
              <a:rPr lang="en-US" sz="1200" dirty="0" err="1"/>
              <a:t>на</a:t>
            </a:r>
            <a:r>
              <a:rPr lang="en-US" sz="1200" dirty="0"/>
              <a:t> </a:t>
            </a:r>
            <a:r>
              <a:rPr lang="en-US" sz="1200" dirty="0" err="1"/>
              <a:t>кандидата</a:t>
            </a:r>
            <a:r>
              <a:rPr lang="en-US" sz="1200" dirty="0"/>
              <a:t>, </a:t>
            </a:r>
            <a:r>
              <a:rPr lang="en-US" sz="1200" dirty="0" err="1"/>
              <a:t>до</a:t>
            </a:r>
            <a:r>
              <a:rPr lang="en-US" sz="1200" dirty="0"/>
              <a:t> </a:t>
            </a:r>
            <a:r>
              <a:rPr lang="en-US" sz="1200" dirty="0" err="1"/>
              <a:t>получаване</a:t>
            </a:r>
            <a:r>
              <a:rPr lang="en-US" sz="1200" dirty="0"/>
              <a:t> </a:t>
            </a:r>
            <a:r>
              <a:rPr lang="en-US" sz="1200" dirty="0" err="1"/>
              <a:t>на</a:t>
            </a:r>
            <a:r>
              <a:rPr lang="en-US" sz="1200" dirty="0"/>
              <a:t> </a:t>
            </a:r>
            <a:r>
              <a:rPr lang="en-US" sz="1200" dirty="0" err="1"/>
              <a:t>по-малък</a:t>
            </a:r>
            <a:r>
              <a:rPr lang="en-US" sz="1200" dirty="0"/>
              <a:t> </a:t>
            </a:r>
            <a:r>
              <a:rPr lang="en-US" sz="1200" dirty="0" err="1"/>
              <a:t>брой</a:t>
            </a:r>
            <a:r>
              <a:rPr lang="en-US" sz="1200" dirty="0"/>
              <a:t> </a:t>
            </a:r>
            <a:r>
              <a:rPr lang="en-US" sz="1200" dirty="0" err="1"/>
              <a:t>точки</a:t>
            </a:r>
            <a:r>
              <a:rPr lang="en-US" sz="1200" dirty="0"/>
              <a:t> </a:t>
            </a:r>
            <a:r>
              <a:rPr lang="en-US" sz="1200" dirty="0" err="1"/>
              <a:t>от</a:t>
            </a:r>
            <a:r>
              <a:rPr lang="en-US" sz="1200" dirty="0"/>
              <a:t> </a:t>
            </a:r>
            <a:r>
              <a:rPr lang="en-US" sz="1200" dirty="0" err="1"/>
              <a:t>проектното</a:t>
            </a:r>
            <a:r>
              <a:rPr lang="en-US" sz="1200" dirty="0"/>
              <a:t> </a:t>
            </a:r>
            <a:r>
              <a:rPr lang="en-US" sz="1200" dirty="0" err="1"/>
              <a:t>предложение</a:t>
            </a:r>
            <a:r>
              <a:rPr lang="en-US" sz="1200" dirty="0"/>
              <a:t> </a:t>
            </a:r>
            <a:r>
              <a:rPr lang="en-US" sz="1200" dirty="0" err="1"/>
              <a:t>или</a:t>
            </a:r>
            <a:r>
              <a:rPr lang="en-US" sz="1200" dirty="0"/>
              <a:t> </a:t>
            </a:r>
            <a:r>
              <a:rPr lang="en-US" sz="1200" dirty="0" err="1"/>
              <a:t>до</a:t>
            </a:r>
            <a:r>
              <a:rPr lang="en-US" sz="1200" dirty="0"/>
              <a:t> </a:t>
            </a:r>
            <a:r>
              <a:rPr lang="en-US" sz="1200" dirty="0" err="1"/>
              <a:t>редуциране</a:t>
            </a:r>
            <a:r>
              <a:rPr lang="en-US" sz="1200" dirty="0"/>
              <a:t> </a:t>
            </a:r>
            <a:r>
              <a:rPr lang="en-US" sz="1200" dirty="0" err="1"/>
              <a:t>на</a:t>
            </a:r>
            <a:r>
              <a:rPr lang="en-US" sz="1200" dirty="0"/>
              <a:t> </a:t>
            </a:r>
            <a:r>
              <a:rPr lang="en-US" sz="1200" dirty="0" err="1"/>
              <a:t>разходи</a:t>
            </a:r>
            <a:r>
              <a:rPr lang="en-US" sz="1200" dirty="0"/>
              <a:t> в </a:t>
            </a:r>
            <a:r>
              <a:rPr lang="en-US" sz="1200" dirty="0" err="1"/>
              <a:t>бюджета</a:t>
            </a:r>
            <a:r>
              <a:rPr lang="en-US" sz="1200" dirty="0"/>
              <a:t> </a:t>
            </a:r>
            <a:r>
              <a:rPr lang="en-US" sz="1200" dirty="0" err="1"/>
              <a:t>на</a:t>
            </a:r>
            <a:r>
              <a:rPr lang="en-US" sz="1200" dirty="0"/>
              <a:t> </a:t>
            </a:r>
            <a:r>
              <a:rPr lang="en-US" sz="1200" dirty="0" err="1"/>
              <a:t>проекта</a:t>
            </a:r>
            <a:r>
              <a:rPr lang="en-US" sz="1200" dirty="0"/>
              <a:t>. </a:t>
            </a:r>
            <a:r>
              <a:rPr lang="en-US" sz="1200" dirty="0" err="1"/>
              <a:t>Изпратеният</a:t>
            </a:r>
            <a:r>
              <a:rPr lang="en-US" sz="1200" dirty="0"/>
              <a:t> </a:t>
            </a:r>
            <a:r>
              <a:rPr lang="en-US" sz="1200" dirty="0" err="1"/>
              <a:t>отговор</a:t>
            </a:r>
            <a:r>
              <a:rPr lang="en-US" sz="1200" dirty="0"/>
              <a:t> </a:t>
            </a:r>
            <a:r>
              <a:rPr lang="en-US" sz="1200" dirty="0" err="1"/>
              <a:t>на</a:t>
            </a:r>
            <a:r>
              <a:rPr lang="en-US" sz="1200" dirty="0"/>
              <a:t> </a:t>
            </a:r>
            <a:r>
              <a:rPr lang="en-US" sz="1200" dirty="0" err="1"/>
              <a:t>въпрос</a:t>
            </a:r>
            <a:r>
              <a:rPr lang="en-US" sz="1200" dirty="0"/>
              <a:t> </a:t>
            </a:r>
            <a:r>
              <a:rPr lang="en-US" sz="1200" dirty="0" err="1"/>
              <a:t>от</a:t>
            </a:r>
            <a:r>
              <a:rPr lang="en-US" sz="1200" dirty="0"/>
              <a:t> </a:t>
            </a:r>
            <a:r>
              <a:rPr lang="en-US" sz="1200" dirty="0" err="1"/>
              <a:t>кандидата</a:t>
            </a:r>
            <a:r>
              <a:rPr lang="en-US" sz="1200" dirty="0"/>
              <a:t> </a:t>
            </a:r>
            <a:r>
              <a:rPr lang="en-US" sz="1200" dirty="0" err="1"/>
              <a:t>се</a:t>
            </a:r>
            <a:r>
              <a:rPr lang="en-US" sz="1200" dirty="0"/>
              <a:t> </a:t>
            </a:r>
            <a:r>
              <a:rPr lang="en-US" sz="1200" dirty="0" err="1"/>
              <a:t>счита</a:t>
            </a:r>
            <a:r>
              <a:rPr lang="en-US" sz="1200" dirty="0"/>
              <a:t> </a:t>
            </a:r>
            <a:r>
              <a:rPr lang="en-US" sz="1200" dirty="0" err="1"/>
              <a:t>за</a:t>
            </a:r>
            <a:r>
              <a:rPr lang="en-US" sz="1200" dirty="0"/>
              <a:t> </a:t>
            </a:r>
            <a:r>
              <a:rPr lang="en-US" sz="1200" dirty="0" err="1"/>
              <a:t>получен</a:t>
            </a:r>
            <a:r>
              <a:rPr lang="en-US" sz="1200" dirty="0"/>
              <a:t> </a:t>
            </a:r>
            <a:r>
              <a:rPr lang="en-US" sz="1200" dirty="0" err="1"/>
              <a:t>от</a:t>
            </a:r>
            <a:r>
              <a:rPr lang="en-US" sz="1200" dirty="0"/>
              <a:t> </a:t>
            </a:r>
            <a:r>
              <a:rPr lang="en-US" sz="1200" dirty="0" err="1"/>
              <a:t>Комисията</a:t>
            </a:r>
            <a:r>
              <a:rPr lang="en-US" sz="1200" dirty="0"/>
              <a:t> с </a:t>
            </a:r>
            <a:r>
              <a:rPr lang="en-US" sz="1200" dirty="0" err="1"/>
              <a:t>изпращането</a:t>
            </a:r>
            <a:r>
              <a:rPr lang="en-US" sz="1200" dirty="0"/>
              <a:t> </a:t>
            </a:r>
            <a:r>
              <a:rPr lang="en-US" sz="1200" dirty="0" err="1"/>
              <a:t>му</a:t>
            </a:r>
            <a:r>
              <a:rPr lang="en-US" sz="1200" dirty="0"/>
              <a:t> в ИСУН.</a:t>
            </a:r>
          </a:p>
          <a:p>
            <a:endParaRPr lang="en-US" sz="1400" dirty="0"/>
          </a:p>
          <a:p>
            <a:pPr lvl="0"/>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44905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t>Ред</a:t>
            </a:r>
            <a:r>
              <a:rPr lang="en-US" sz="1800" b="1" dirty="0"/>
              <a:t> </a:t>
            </a:r>
            <a:r>
              <a:rPr lang="en-US" sz="1800" b="1" dirty="0" err="1"/>
              <a:t>за</a:t>
            </a:r>
            <a:r>
              <a:rPr lang="en-US" sz="1800" b="1" dirty="0"/>
              <a:t> </a:t>
            </a:r>
            <a:r>
              <a:rPr lang="en-US" sz="1800" b="1" dirty="0" err="1"/>
              <a:t>оценяване</a:t>
            </a:r>
            <a:r>
              <a:rPr lang="en-US" sz="1800" b="1" dirty="0"/>
              <a:t> </a:t>
            </a:r>
            <a:r>
              <a:rPr lang="en-US" sz="1800" b="1" dirty="0" err="1"/>
              <a:t>на</a:t>
            </a:r>
            <a:r>
              <a:rPr lang="en-US" sz="1800" b="1" dirty="0"/>
              <a:t> </a:t>
            </a:r>
            <a:r>
              <a:rPr lang="en-US" sz="1800" b="1" dirty="0" err="1"/>
              <a:t>проектните</a:t>
            </a:r>
            <a:r>
              <a:rPr lang="en-US" sz="1800" b="1" dirty="0"/>
              <a:t> </a:t>
            </a:r>
            <a:r>
              <a:rPr lang="en-US" sz="1800" b="1" dirty="0" err="1"/>
              <a:t>предложения</a:t>
            </a:r>
            <a:r>
              <a:rPr lang="en-US" sz="1800" dirty="0"/>
              <a:t/>
            </a:r>
            <a:br>
              <a:rPr lang="en-US" sz="1800" dirty="0"/>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marL="0" indent="0">
              <a:buNone/>
            </a:pPr>
            <a:r>
              <a:rPr lang="en-US" sz="1200" dirty="0" err="1"/>
              <a:t>Оценителната</a:t>
            </a:r>
            <a:r>
              <a:rPr lang="en-US" sz="1200" dirty="0"/>
              <a:t> </a:t>
            </a:r>
            <a:r>
              <a:rPr lang="en-US" sz="1200" dirty="0" err="1"/>
              <a:t>комисия</a:t>
            </a:r>
            <a:r>
              <a:rPr lang="en-US" sz="1200" dirty="0"/>
              <a:t> </a:t>
            </a:r>
            <a:r>
              <a:rPr lang="en-US" sz="1200" dirty="0" err="1"/>
              <a:t>може</a:t>
            </a:r>
            <a:r>
              <a:rPr lang="en-US" sz="1200" dirty="0"/>
              <a:t> </a:t>
            </a:r>
            <a:r>
              <a:rPr lang="en-US" sz="1200" dirty="0" err="1"/>
              <a:t>да</a:t>
            </a:r>
            <a:r>
              <a:rPr lang="en-US" sz="1200" dirty="0"/>
              <a:t> </a:t>
            </a:r>
            <a:r>
              <a:rPr lang="en-US" sz="1200" dirty="0" err="1"/>
              <a:t>извършва</a:t>
            </a:r>
            <a:r>
              <a:rPr lang="en-US" sz="1200" dirty="0"/>
              <a:t> </a:t>
            </a:r>
            <a:r>
              <a:rPr lang="en-US" sz="1200" dirty="0" err="1"/>
              <a:t>корекции</a:t>
            </a:r>
            <a:r>
              <a:rPr lang="en-US" sz="1200" dirty="0"/>
              <a:t> в </a:t>
            </a:r>
            <a:r>
              <a:rPr lang="en-US" sz="1200" dirty="0" err="1"/>
              <a:t>бюджета</a:t>
            </a:r>
            <a:r>
              <a:rPr lang="en-US" sz="1200" dirty="0"/>
              <a:t> </a:t>
            </a:r>
            <a:r>
              <a:rPr lang="en-US" sz="1200" dirty="0" err="1"/>
              <a:t>на</a:t>
            </a:r>
            <a:r>
              <a:rPr lang="en-US" sz="1200" dirty="0"/>
              <a:t> </a:t>
            </a:r>
            <a:r>
              <a:rPr lang="en-US" sz="1200" dirty="0" err="1"/>
              <a:t>проектно</a:t>
            </a:r>
            <a:r>
              <a:rPr lang="en-US" sz="1200" dirty="0"/>
              <a:t> </a:t>
            </a:r>
            <a:r>
              <a:rPr lang="en-US" sz="1200" dirty="0" err="1"/>
              <a:t>предложение</a:t>
            </a:r>
            <a:r>
              <a:rPr lang="en-US" sz="1200" dirty="0"/>
              <a:t>, в </a:t>
            </a:r>
            <a:r>
              <a:rPr lang="en-US" sz="1200" dirty="0" err="1"/>
              <a:t>случай</a:t>
            </a:r>
            <a:r>
              <a:rPr lang="en-US" sz="1200" dirty="0"/>
              <a:t> </a:t>
            </a:r>
            <a:r>
              <a:rPr lang="en-US" sz="1200" dirty="0" err="1"/>
              <a:t>че</a:t>
            </a:r>
            <a:r>
              <a:rPr lang="en-US" sz="1200" dirty="0"/>
              <a:t> </a:t>
            </a:r>
            <a:r>
              <a:rPr lang="en-US" sz="1200" dirty="0" err="1"/>
              <a:t>при</a:t>
            </a:r>
            <a:r>
              <a:rPr lang="en-US" sz="1200" dirty="0"/>
              <a:t> </a:t>
            </a:r>
            <a:r>
              <a:rPr lang="en-US" sz="1200" dirty="0" err="1"/>
              <a:t>оценката</a:t>
            </a:r>
            <a:r>
              <a:rPr lang="en-US" sz="1200" dirty="0"/>
              <a:t> </a:t>
            </a:r>
            <a:r>
              <a:rPr lang="en-US" sz="1200" dirty="0" err="1"/>
              <a:t>се</a:t>
            </a:r>
            <a:r>
              <a:rPr lang="en-US" sz="1200" dirty="0"/>
              <a:t> </a:t>
            </a:r>
            <a:r>
              <a:rPr lang="en-US" sz="1200" dirty="0" err="1"/>
              <a:t>установи</a:t>
            </a:r>
            <a:r>
              <a:rPr lang="en-US" sz="1200" dirty="0"/>
              <a:t>:</a:t>
            </a:r>
          </a:p>
          <a:p>
            <a:pPr marL="0" indent="0">
              <a:buNone/>
            </a:pPr>
            <a:r>
              <a:rPr lang="en-US" sz="1200" dirty="0"/>
              <a:t>1. </a:t>
            </a:r>
            <a:r>
              <a:rPr lang="en-US" sz="1200" dirty="0" err="1"/>
              <a:t>наличие</a:t>
            </a:r>
            <a:r>
              <a:rPr lang="en-US" sz="1200" dirty="0"/>
              <a:t> </a:t>
            </a:r>
            <a:r>
              <a:rPr lang="en-US" sz="1200" dirty="0" err="1"/>
              <a:t>на</a:t>
            </a:r>
            <a:r>
              <a:rPr lang="en-US" sz="1200" dirty="0"/>
              <a:t> </a:t>
            </a:r>
            <a:r>
              <a:rPr lang="en-US" sz="1200" dirty="0" err="1"/>
              <a:t>недопустими</a:t>
            </a:r>
            <a:r>
              <a:rPr lang="en-US" sz="1200" dirty="0"/>
              <a:t> </a:t>
            </a:r>
            <a:r>
              <a:rPr lang="en-US" sz="1200" dirty="0" err="1"/>
              <a:t>дейности</a:t>
            </a:r>
            <a:r>
              <a:rPr lang="en-US" sz="1200" dirty="0"/>
              <a:t> и/</a:t>
            </a:r>
            <a:r>
              <a:rPr lang="en-US" sz="1200" dirty="0" err="1"/>
              <a:t>или</a:t>
            </a:r>
            <a:r>
              <a:rPr lang="en-US" sz="1200" dirty="0"/>
              <a:t> </a:t>
            </a:r>
            <a:r>
              <a:rPr lang="en-US" sz="1200" dirty="0" err="1"/>
              <a:t>разходи</a:t>
            </a:r>
            <a:r>
              <a:rPr lang="en-US" sz="1200" dirty="0"/>
              <a:t>;</a:t>
            </a:r>
          </a:p>
          <a:p>
            <a:pPr marL="0" indent="0">
              <a:buNone/>
            </a:pPr>
            <a:r>
              <a:rPr lang="en-US" sz="1200" dirty="0"/>
              <a:t>2. </a:t>
            </a:r>
            <a:r>
              <a:rPr lang="en-US" sz="1200" dirty="0" err="1"/>
              <a:t>несъответствие</a:t>
            </a:r>
            <a:r>
              <a:rPr lang="en-US" sz="1200" dirty="0"/>
              <a:t> </a:t>
            </a:r>
            <a:r>
              <a:rPr lang="en-US" sz="1200" dirty="0" err="1"/>
              <a:t>между</a:t>
            </a:r>
            <a:r>
              <a:rPr lang="en-US" sz="1200" dirty="0"/>
              <a:t> </a:t>
            </a:r>
            <a:r>
              <a:rPr lang="en-US" sz="1200" dirty="0" err="1"/>
              <a:t>предвидените</a:t>
            </a:r>
            <a:r>
              <a:rPr lang="en-US" sz="1200" dirty="0"/>
              <a:t> </a:t>
            </a:r>
            <a:r>
              <a:rPr lang="en-US" sz="1200" dirty="0" err="1"/>
              <a:t>дейности</a:t>
            </a:r>
            <a:r>
              <a:rPr lang="en-US" sz="1200" dirty="0"/>
              <a:t> и </a:t>
            </a:r>
            <a:r>
              <a:rPr lang="en-US" sz="1200" dirty="0" err="1"/>
              <a:t>видовете</a:t>
            </a:r>
            <a:r>
              <a:rPr lang="en-US" sz="1200" dirty="0"/>
              <a:t> </a:t>
            </a:r>
            <a:r>
              <a:rPr lang="en-US" sz="1200" dirty="0" err="1"/>
              <a:t>заложени</a:t>
            </a:r>
            <a:r>
              <a:rPr lang="en-US" sz="1200" dirty="0"/>
              <a:t> </a:t>
            </a:r>
            <a:r>
              <a:rPr lang="en-US" sz="1200" dirty="0" err="1"/>
              <a:t>разходи</a:t>
            </a:r>
            <a:r>
              <a:rPr lang="en-US" sz="1200" dirty="0"/>
              <a:t>;</a:t>
            </a:r>
          </a:p>
          <a:p>
            <a:pPr marL="0" indent="0">
              <a:buNone/>
            </a:pPr>
            <a:r>
              <a:rPr lang="en-US" sz="1200" dirty="0"/>
              <a:t>3. </a:t>
            </a:r>
            <a:r>
              <a:rPr lang="en-US" sz="1200" dirty="0" err="1"/>
              <a:t>дублиране</a:t>
            </a:r>
            <a:r>
              <a:rPr lang="en-US" sz="1200" dirty="0"/>
              <a:t> </a:t>
            </a:r>
            <a:r>
              <a:rPr lang="en-US" sz="1200" dirty="0" err="1"/>
              <a:t>на</a:t>
            </a:r>
            <a:r>
              <a:rPr lang="en-US" sz="1200" dirty="0"/>
              <a:t> </a:t>
            </a:r>
            <a:r>
              <a:rPr lang="en-US" sz="1200" dirty="0" err="1"/>
              <a:t>разходи</a:t>
            </a:r>
            <a:r>
              <a:rPr lang="en-US" sz="1200" dirty="0"/>
              <a:t>;	</a:t>
            </a:r>
          </a:p>
          <a:p>
            <a:pPr marL="0" indent="0">
              <a:buNone/>
            </a:pPr>
            <a:r>
              <a:rPr lang="en-US" sz="1200" dirty="0"/>
              <a:t>4. </a:t>
            </a:r>
            <a:r>
              <a:rPr lang="en-US" sz="1200" dirty="0" err="1"/>
              <a:t>неспазване</a:t>
            </a:r>
            <a:r>
              <a:rPr lang="en-US" sz="1200" dirty="0"/>
              <a:t> </a:t>
            </a:r>
            <a:r>
              <a:rPr lang="en-US" sz="1200" dirty="0" err="1"/>
              <a:t>на</a:t>
            </a:r>
            <a:r>
              <a:rPr lang="en-US" sz="1200" dirty="0"/>
              <a:t> </a:t>
            </a:r>
            <a:r>
              <a:rPr lang="en-US" sz="1200" dirty="0" err="1"/>
              <a:t>заложените</a:t>
            </a:r>
            <a:r>
              <a:rPr lang="en-US" sz="1200" dirty="0"/>
              <a:t> в </a:t>
            </a:r>
            <a:r>
              <a:rPr lang="en-US" sz="1200" dirty="0" err="1"/>
              <a:t>Условията</a:t>
            </a:r>
            <a:r>
              <a:rPr lang="en-US" sz="1200" dirty="0"/>
              <a:t> </a:t>
            </a:r>
            <a:r>
              <a:rPr lang="en-US" sz="1200" dirty="0" err="1"/>
              <a:t>за</a:t>
            </a:r>
            <a:r>
              <a:rPr lang="en-US" sz="1200" dirty="0"/>
              <a:t> </a:t>
            </a:r>
            <a:r>
              <a:rPr lang="en-US" sz="1200" dirty="0" err="1"/>
              <a:t>кандидатстване</a:t>
            </a:r>
            <a:r>
              <a:rPr lang="en-US" sz="1200" dirty="0"/>
              <a:t> </a:t>
            </a:r>
            <a:r>
              <a:rPr lang="en-US" sz="1200" dirty="0" err="1"/>
              <a:t>правила</a:t>
            </a:r>
            <a:r>
              <a:rPr lang="en-US" sz="1200" dirty="0"/>
              <a:t> </a:t>
            </a:r>
            <a:r>
              <a:rPr lang="en-US" sz="1200" dirty="0" err="1"/>
              <a:t>или</a:t>
            </a:r>
            <a:r>
              <a:rPr lang="en-US" sz="1200" dirty="0"/>
              <a:t> </a:t>
            </a:r>
            <a:r>
              <a:rPr lang="en-US" sz="1200" dirty="0" err="1"/>
              <a:t>ограничения</a:t>
            </a:r>
            <a:r>
              <a:rPr lang="en-US" sz="1200" dirty="0"/>
              <a:t> </a:t>
            </a:r>
            <a:r>
              <a:rPr lang="en-US" sz="1200" dirty="0" err="1"/>
              <a:t>по</a:t>
            </a:r>
            <a:r>
              <a:rPr lang="en-US" sz="1200" dirty="0"/>
              <a:t> </a:t>
            </a:r>
            <a:r>
              <a:rPr lang="en-US" sz="1200" dirty="0" err="1"/>
              <a:t>отношение</a:t>
            </a:r>
            <a:r>
              <a:rPr lang="en-US" sz="1200" dirty="0"/>
              <a:t> </a:t>
            </a:r>
            <a:r>
              <a:rPr lang="en-US" sz="1200" dirty="0" err="1"/>
              <a:t>на</a:t>
            </a:r>
            <a:r>
              <a:rPr lang="en-US" sz="1200" dirty="0"/>
              <a:t> </a:t>
            </a:r>
            <a:r>
              <a:rPr lang="en-US" sz="1200" dirty="0" err="1"/>
              <a:t>заложени</a:t>
            </a:r>
            <a:r>
              <a:rPr lang="en-US" sz="1200" dirty="0"/>
              <a:t> </a:t>
            </a:r>
            <a:r>
              <a:rPr lang="en-US" sz="1200" dirty="0" err="1"/>
              <a:t>процентни</a:t>
            </a:r>
            <a:r>
              <a:rPr lang="en-US" sz="1200" dirty="0"/>
              <a:t> </a:t>
            </a:r>
            <a:r>
              <a:rPr lang="en-US" sz="1200" dirty="0" err="1"/>
              <a:t>съотношения</a:t>
            </a:r>
            <a:r>
              <a:rPr lang="en-US" sz="1200" dirty="0"/>
              <a:t>/</a:t>
            </a:r>
            <a:r>
              <a:rPr lang="en-US" sz="1200" dirty="0" err="1"/>
              <a:t>прагове</a:t>
            </a:r>
            <a:r>
              <a:rPr lang="en-US" sz="1200" dirty="0"/>
              <a:t> </a:t>
            </a:r>
            <a:r>
              <a:rPr lang="en-US" sz="1200" dirty="0" err="1"/>
              <a:t>на</a:t>
            </a:r>
            <a:r>
              <a:rPr lang="en-US" sz="1200" dirty="0"/>
              <a:t> </a:t>
            </a:r>
            <a:r>
              <a:rPr lang="en-US" sz="1200" dirty="0" err="1"/>
              <a:t>разходите</a:t>
            </a:r>
            <a:r>
              <a:rPr lang="en-US" sz="1200" dirty="0"/>
              <a:t>;</a:t>
            </a:r>
          </a:p>
          <a:p>
            <a:pPr marL="0" indent="0">
              <a:buNone/>
            </a:pPr>
            <a:r>
              <a:rPr lang="en-US" sz="1200" dirty="0"/>
              <a:t>5. </a:t>
            </a:r>
            <a:r>
              <a:rPr lang="en-US" sz="1200" dirty="0" err="1"/>
              <a:t>несъответствие</a:t>
            </a:r>
            <a:r>
              <a:rPr lang="en-US" sz="1200" dirty="0"/>
              <a:t> с </a:t>
            </a:r>
            <a:r>
              <a:rPr lang="en-US" sz="1200" dirty="0" err="1"/>
              <a:t>правилата</a:t>
            </a:r>
            <a:r>
              <a:rPr lang="en-US" sz="1200" dirty="0"/>
              <a:t> </a:t>
            </a:r>
            <a:r>
              <a:rPr lang="en-US" sz="1200" dirty="0" err="1"/>
              <a:t>за</a:t>
            </a:r>
            <a:r>
              <a:rPr lang="en-US" sz="1200" dirty="0"/>
              <a:t> </a:t>
            </a:r>
            <a:r>
              <a:rPr lang="en-US" sz="1200" dirty="0" err="1"/>
              <a:t>държавните</a:t>
            </a:r>
            <a:r>
              <a:rPr lang="en-US" sz="1200" dirty="0"/>
              <a:t> </a:t>
            </a:r>
            <a:r>
              <a:rPr lang="en-US" sz="1200" dirty="0" err="1"/>
              <a:t>или</a:t>
            </a:r>
            <a:r>
              <a:rPr lang="en-US" sz="1200" dirty="0"/>
              <a:t> </a:t>
            </a:r>
            <a:r>
              <a:rPr lang="en-US" sz="1200" dirty="0" err="1"/>
              <a:t>минималните</a:t>
            </a:r>
            <a:r>
              <a:rPr lang="en-US" sz="1200" dirty="0"/>
              <a:t> </a:t>
            </a:r>
            <a:r>
              <a:rPr lang="en-US" sz="1200" dirty="0" err="1"/>
              <a:t>помощи</a:t>
            </a:r>
            <a:r>
              <a:rPr lang="en-US" sz="1200" dirty="0" smtClean="0"/>
              <a:t>.</a:t>
            </a:r>
            <a:r>
              <a:rPr lang="en-US" sz="1200" dirty="0"/>
              <a:t> </a:t>
            </a:r>
          </a:p>
          <a:p>
            <a:pPr marL="0" indent="0">
              <a:buNone/>
            </a:pPr>
            <a:r>
              <a:rPr lang="en-US" sz="1200" dirty="0" err="1"/>
              <a:t>Корекциите</a:t>
            </a:r>
            <a:r>
              <a:rPr lang="en-US" sz="1200" dirty="0"/>
              <a:t> в </a:t>
            </a:r>
            <a:r>
              <a:rPr lang="en-US" sz="1200" dirty="0" err="1"/>
              <a:t>бюджета</a:t>
            </a:r>
            <a:r>
              <a:rPr lang="en-US" sz="1200" dirty="0"/>
              <a:t> </a:t>
            </a:r>
            <a:r>
              <a:rPr lang="en-US" sz="1200" dirty="0" err="1"/>
              <a:t>не</a:t>
            </a:r>
            <a:r>
              <a:rPr lang="en-US" sz="1200" dirty="0"/>
              <a:t> </a:t>
            </a:r>
            <a:r>
              <a:rPr lang="en-US" sz="1200" dirty="0" err="1"/>
              <a:t>могат</a:t>
            </a:r>
            <a:r>
              <a:rPr lang="en-US" sz="1200" dirty="0"/>
              <a:t> </a:t>
            </a:r>
            <a:r>
              <a:rPr lang="en-US" sz="1200" dirty="0" err="1"/>
              <a:t>да</a:t>
            </a:r>
            <a:r>
              <a:rPr lang="en-US" sz="1200" dirty="0"/>
              <a:t> </a:t>
            </a:r>
            <a:r>
              <a:rPr lang="en-US" sz="1200" dirty="0" err="1"/>
              <a:t>водят</a:t>
            </a:r>
            <a:r>
              <a:rPr lang="en-US" sz="1200" dirty="0"/>
              <a:t> </a:t>
            </a:r>
            <a:r>
              <a:rPr lang="en-US" sz="1200" dirty="0" err="1"/>
              <a:t>до</a:t>
            </a:r>
            <a:r>
              <a:rPr lang="en-US" sz="1200" dirty="0"/>
              <a:t>:</a:t>
            </a:r>
          </a:p>
          <a:p>
            <a:pPr lvl="0"/>
            <a:r>
              <a:rPr lang="en-US" sz="1200" dirty="0" err="1"/>
              <a:t>увеличаване</a:t>
            </a:r>
            <a:r>
              <a:rPr lang="en-US" sz="1200" dirty="0"/>
              <a:t> </a:t>
            </a:r>
            <a:r>
              <a:rPr lang="en-US" sz="1200" dirty="0" err="1"/>
              <a:t>на</a:t>
            </a:r>
            <a:r>
              <a:rPr lang="en-US" sz="1200" dirty="0"/>
              <a:t> </a:t>
            </a:r>
            <a:r>
              <a:rPr lang="en-US" sz="1200" dirty="0" err="1"/>
              <a:t>размера</a:t>
            </a:r>
            <a:r>
              <a:rPr lang="en-US" sz="1200" dirty="0"/>
              <a:t> </a:t>
            </a:r>
            <a:r>
              <a:rPr lang="en-US" sz="1200" dirty="0" err="1"/>
              <a:t>или</a:t>
            </a:r>
            <a:r>
              <a:rPr lang="en-US" sz="1200" dirty="0"/>
              <a:t> </a:t>
            </a:r>
            <a:r>
              <a:rPr lang="en-US" sz="1200" dirty="0" err="1"/>
              <a:t>на</a:t>
            </a:r>
            <a:r>
              <a:rPr lang="en-US" sz="1200" dirty="0"/>
              <a:t> </a:t>
            </a:r>
            <a:r>
              <a:rPr lang="en-US" sz="1200" dirty="0" err="1"/>
              <a:t>интензитета</a:t>
            </a:r>
            <a:r>
              <a:rPr lang="en-US" sz="1200" dirty="0"/>
              <a:t> </a:t>
            </a:r>
            <a:r>
              <a:rPr lang="en-US" sz="1200" dirty="0" err="1"/>
              <a:t>на</a:t>
            </a:r>
            <a:r>
              <a:rPr lang="en-US" sz="1200" dirty="0"/>
              <a:t> </a:t>
            </a:r>
            <a:r>
              <a:rPr lang="en-US" sz="1200" dirty="0" err="1"/>
              <a:t>безвъзмездната</a:t>
            </a:r>
            <a:r>
              <a:rPr lang="en-US" sz="1200" dirty="0"/>
              <a:t> </a:t>
            </a:r>
            <a:r>
              <a:rPr lang="en-US" sz="1200" dirty="0" err="1"/>
              <a:t>финансова</a:t>
            </a:r>
            <a:r>
              <a:rPr lang="en-US" sz="1200" dirty="0"/>
              <a:t> </a:t>
            </a:r>
            <a:r>
              <a:rPr lang="en-US" sz="1200" dirty="0" err="1"/>
              <a:t>помощ</a:t>
            </a:r>
            <a:r>
              <a:rPr lang="en-US" sz="1200" dirty="0"/>
              <a:t>, </a:t>
            </a:r>
            <a:r>
              <a:rPr lang="en-US" sz="1200" dirty="0" err="1"/>
              <a:t>предвидени</a:t>
            </a:r>
            <a:r>
              <a:rPr lang="en-US" sz="1200" dirty="0"/>
              <a:t> в </a:t>
            </a:r>
            <a:r>
              <a:rPr lang="en-US" sz="1200" dirty="0" err="1"/>
              <a:t>подаденото</a:t>
            </a:r>
            <a:r>
              <a:rPr lang="en-US" sz="1200" dirty="0"/>
              <a:t> </a:t>
            </a:r>
            <a:r>
              <a:rPr lang="en-US" sz="1200" dirty="0" err="1"/>
              <a:t>проектно</a:t>
            </a:r>
            <a:r>
              <a:rPr lang="en-US" sz="1200" dirty="0"/>
              <a:t> </a:t>
            </a:r>
            <a:r>
              <a:rPr lang="en-US" sz="1200" dirty="0" err="1"/>
              <a:t>предложение</a:t>
            </a:r>
            <a:r>
              <a:rPr lang="en-US" sz="1200" dirty="0"/>
              <a:t>;</a:t>
            </a:r>
          </a:p>
          <a:p>
            <a:pPr lvl="0"/>
            <a:r>
              <a:rPr lang="en-US" sz="1200" dirty="0" err="1"/>
              <a:t>невъзможност</a:t>
            </a:r>
            <a:r>
              <a:rPr lang="en-US" sz="1200" dirty="0"/>
              <a:t> </a:t>
            </a:r>
            <a:r>
              <a:rPr lang="en-US" sz="1200" dirty="0" err="1"/>
              <a:t>за</a:t>
            </a:r>
            <a:r>
              <a:rPr lang="en-US" sz="1200" dirty="0"/>
              <a:t> </a:t>
            </a:r>
            <a:r>
              <a:rPr lang="en-US" sz="1200" dirty="0" err="1"/>
              <a:t>изпълнение</a:t>
            </a:r>
            <a:r>
              <a:rPr lang="en-US" sz="1200" dirty="0"/>
              <a:t> </a:t>
            </a:r>
            <a:r>
              <a:rPr lang="en-US" sz="1200" dirty="0" err="1"/>
              <a:t>на</a:t>
            </a:r>
            <a:r>
              <a:rPr lang="en-US" sz="1200" dirty="0"/>
              <a:t> </a:t>
            </a:r>
            <a:r>
              <a:rPr lang="en-US" sz="1200" dirty="0" err="1"/>
              <a:t>целите</a:t>
            </a:r>
            <a:r>
              <a:rPr lang="en-US" sz="1200" dirty="0"/>
              <a:t> </a:t>
            </a:r>
            <a:r>
              <a:rPr lang="en-US" sz="1200" dirty="0" err="1"/>
              <a:t>на</a:t>
            </a:r>
            <a:r>
              <a:rPr lang="en-US" sz="1200" dirty="0"/>
              <a:t> </a:t>
            </a:r>
            <a:r>
              <a:rPr lang="en-US" sz="1200" dirty="0" err="1"/>
              <a:t>проекта</a:t>
            </a:r>
            <a:r>
              <a:rPr lang="en-US" sz="1200" dirty="0"/>
              <a:t> </a:t>
            </a:r>
            <a:r>
              <a:rPr lang="en-US" sz="1200" dirty="0" err="1"/>
              <a:t>или</a:t>
            </a:r>
            <a:r>
              <a:rPr lang="en-US" sz="1200" dirty="0"/>
              <a:t> </a:t>
            </a:r>
            <a:r>
              <a:rPr lang="en-US" sz="1200" dirty="0" err="1"/>
              <a:t>на</a:t>
            </a:r>
            <a:r>
              <a:rPr lang="en-US" sz="1200" dirty="0"/>
              <a:t> </a:t>
            </a:r>
            <a:r>
              <a:rPr lang="en-US" sz="1200" dirty="0" err="1"/>
              <a:t>проектните</a:t>
            </a:r>
            <a:r>
              <a:rPr lang="en-US" sz="1200" dirty="0"/>
              <a:t> </a:t>
            </a:r>
            <a:r>
              <a:rPr lang="en-US" sz="1200" dirty="0" err="1"/>
              <a:t>дейности</a:t>
            </a:r>
            <a:r>
              <a:rPr lang="en-US" sz="1200" dirty="0"/>
              <a:t>;</a:t>
            </a:r>
          </a:p>
          <a:p>
            <a:pPr lvl="0"/>
            <a:r>
              <a:rPr lang="en-US" sz="1200" dirty="0" err="1"/>
              <a:t>подобряване</a:t>
            </a:r>
            <a:r>
              <a:rPr lang="en-US" sz="1200" dirty="0"/>
              <a:t> </a:t>
            </a:r>
            <a:r>
              <a:rPr lang="en-US" sz="1200" dirty="0" err="1"/>
              <a:t>на</a:t>
            </a:r>
            <a:r>
              <a:rPr lang="en-US" sz="1200" dirty="0"/>
              <a:t> </a:t>
            </a:r>
            <a:r>
              <a:rPr lang="en-US" sz="1200" dirty="0" err="1"/>
              <a:t>качеството</a:t>
            </a:r>
            <a:r>
              <a:rPr lang="en-US" sz="1200" dirty="0"/>
              <a:t> </a:t>
            </a:r>
            <a:r>
              <a:rPr lang="en-US" sz="1200" dirty="0" err="1"/>
              <a:t>на</a:t>
            </a:r>
            <a:r>
              <a:rPr lang="en-US" sz="1200" dirty="0"/>
              <a:t> </a:t>
            </a:r>
            <a:r>
              <a:rPr lang="en-US" sz="1200" dirty="0" err="1"/>
              <a:t>проектното</a:t>
            </a:r>
            <a:r>
              <a:rPr lang="en-US" sz="1200" dirty="0"/>
              <a:t> </a:t>
            </a:r>
            <a:r>
              <a:rPr lang="en-US" sz="1200" dirty="0" err="1"/>
              <a:t>предложение</a:t>
            </a:r>
            <a:r>
              <a:rPr lang="en-US" sz="1200" dirty="0"/>
              <a:t> и </a:t>
            </a:r>
            <a:r>
              <a:rPr lang="en-US" sz="1200" dirty="0" err="1"/>
              <a:t>нарушаване</a:t>
            </a:r>
            <a:r>
              <a:rPr lang="en-US" sz="1200" dirty="0"/>
              <a:t> </a:t>
            </a:r>
            <a:r>
              <a:rPr lang="en-US" sz="1200" dirty="0" err="1"/>
              <a:t>на</a:t>
            </a:r>
            <a:r>
              <a:rPr lang="en-US" sz="1200" dirty="0"/>
              <a:t> </a:t>
            </a:r>
            <a:r>
              <a:rPr lang="en-US" sz="1200" dirty="0" err="1"/>
              <a:t>принципите</a:t>
            </a:r>
            <a:r>
              <a:rPr lang="en-US" sz="1200" dirty="0"/>
              <a:t> </a:t>
            </a:r>
            <a:r>
              <a:rPr lang="en-US" sz="1200" dirty="0" err="1"/>
              <a:t>по</a:t>
            </a:r>
            <a:r>
              <a:rPr lang="en-US" sz="1200" dirty="0"/>
              <a:t> </a:t>
            </a:r>
            <a:r>
              <a:rPr lang="en-US" sz="1200" dirty="0" err="1"/>
              <a:t>чл</a:t>
            </a:r>
            <a:r>
              <a:rPr lang="en-US" sz="1200" dirty="0"/>
              <a:t>. 29, </a:t>
            </a:r>
            <a:r>
              <a:rPr lang="en-US" sz="1200" dirty="0" err="1"/>
              <a:t>ал</a:t>
            </a:r>
            <a:r>
              <a:rPr lang="en-US" sz="1200" dirty="0"/>
              <a:t>. 1, т. 1 и 2 ЗУСЕСИФ</a:t>
            </a:r>
            <a:r>
              <a:rPr lang="en-US" sz="1200" dirty="0" smtClean="0"/>
              <a:t>.</a:t>
            </a:r>
            <a:endParaRPr lang="en-US" sz="1200" dirty="0"/>
          </a:p>
          <a:p>
            <a:pPr marL="0" indent="0">
              <a:buNone/>
            </a:pPr>
            <a:r>
              <a:rPr lang="bg-BG" sz="1000" b="1" i="1" dirty="0"/>
              <a:t>!!!</a:t>
            </a:r>
            <a:r>
              <a:rPr lang="en-US" sz="1000" b="1" i="1" dirty="0" err="1" smtClean="0"/>
              <a:t>Важно!Отстраняването</a:t>
            </a:r>
            <a:r>
              <a:rPr lang="en-US" sz="1000" b="1" i="1" dirty="0" smtClean="0"/>
              <a:t> </a:t>
            </a:r>
            <a:r>
              <a:rPr lang="en-US" sz="1000" b="1" i="1" dirty="0" err="1"/>
              <a:t>на</a:t>
            </a:r>
            <a:r>
              <a:rPr lang="en-US" sz="1000" b="1" i="1" dirty="0"/>
              <a:t> </a:t>
            </a:r>
            <a:r>
              <a:rPr lang="en-US" sz="1000" b="1" i="1" dirty="0" err="1"/>
              <a:t>установена</a:t>
            </a:r>
            <a:r>
              <a:rPr lang="en-US" sz="1000" b="1" i="1" dirty="0"/>
              <a:t> </a:t>
            </a:r>
            <a:r>
              <a:rPr lang="en-US" sz="1000" b="1" i="1" dirty="0" err="1"/>
              <a:t>нередовност</a:t>
            </a:r>
            <a:r>
              <a:rPr lang="en-US" sz="1000" b="1" i="1" dirty="0"/>
              <a:t> </a:t>
            </a:r>
            <a:r>
              <a:rPr lang="en-US" sz="1000" b="1" i="1" u="sng" dirty="0"/>
              <a:t>НЕ</a:t>
            </a:r>
            <a:r>
              <a:rPr lang="en-US" sz="1000" b="1" i="1" dirty="0"/>
              <a:t> </a:t>
            </a:r>
            <a:r>
              <a:rPr lang="en-US" sz="1000" b="1" i="1" dirty="0" err="1"/>
              <a:t>може</a:t>
            </a:r>
            <a:r>
              <a:rPr lang="en-US" sz="1000" b="1" i="1" dirty="0"/>
              <a:t> </a:t>
            </a:r>
            <a:r>
              <a:rPr lang="en-US" sz="1000" b="1" i="1" dirty="0" err="1"/>
              <a:t>да</a:t>
            </a:r>
            <a:r>
              <a:rPr lang="en-US" sz="1000" b="1" i="1" dirty="0"/>
              <a:t> </a:t>
            </a:r>
            <a:r>
              <a:rPr lang="en-US" sz="1000" b="1" i="1" dirty="0" err="1"/>
              <a:t>води</a:t>
            </a:r>
            <a:r>
              <a:rPr lang="en-US" sz="1000" b="1" i="1" dirty="0"/>
              <a:t> </a:t>
            </a:r>
            <a:r>
              <a:rPr lang="en-US" sz="1000" b="1" i="1" dirty="0" err="1"/>
              <a:t>до</a:t>
            </a:r>
            <a:r>
              <a:rPr lang="en-US" sz="1000" b="1" i="1" dirty="0"/>
              <a:t> </a:t>
            </a:r>
            <a:r>
              <a:rPr lang="en-US" sz="1000" b="1" i="1" dirty="0" err="1"/>
              <a:t>подобряване</a:t>
            </a:r>
            <a:r>
              <a:rPr lang="en-US" sz="1000" b="1" i="1" dirty="0"/>
              <a:t> </a:t>
            </a:r>
            <a:r>
              <a:rPr lang="en-US" sz="1000" b="1" i="1" dirty="0" err="1"/>
              <a:t>на</a:t>
            </a:r>
            <a:r>
              <a:rPr lang="en-US" sz="1000" b="1" i="1" dirty="0"/>
              <a:t> </a:t>
            </a:r>
            <a:r>
              <a:rPr lang="en-US" sz="1000" b="1" i="1" dirty="0" err="1"/>
              <a:t>съдържането</a:t>
            </a:r>
            <a:r>
              <a:rPr lang="en-US" sz="1000" b="1" i="1" dirty="0"/>
              <a:t> </a:t>
            </a:r>
            <a:r>
              <a:rPr lang="en-US" sz="1000" b="1" i="1" dirty="0" err="1"/>
              <a:t>на</a:t>
            </a:r>
            <a:r>
              <a:rPr lang="en-US" sz="1000" b="1" i="1" dirty="0"/>
              <a:t>  </a:t>
            </a:r>
            <a:r>
              <a:rPr lang="en-US" sz="1000" b="1" i="1" dirty="0" err="1"/>
              <a:t>проектното</a:t>
            </a:r>
            <a:r>
              <a:rPr lang="en-US" sz="1000" b="1" i="1" dirty="0"/>
              <a:t> </a:t>
            </a:r>
            <a:r>
              <a:rPr lang="en-US" sz="1000" b="1" i="1" dirty="0" err="1"/>
              <a:t>предложение</a:t>
            </a:r>
            <a:r>
              <a:rPr lang="en-US" sz="1000" b="1" i="1" dirty="0"/>
              <a:t>. </a:t>
            </a:r>
            <a:endParaRPr lang="en-US" sz="1000" dirty="0"/>
          </a:p>
          <a:p>
            <a:pPr marL="0" indent="0">
              <a:buNone/>
            </a:pPr>
            <a:r>
              <a:rPr lang="en-US" sz="1000" b="1" i="1" dirty="0" smtClean="0"/>
              <a:t>!!!</a:t>
            </a:r>
            <a:r>
              <a:rPr lang="en-US" sz="1000" b="1" i="1" dirty="0" err="1" smtClean="0"/>
              <a:t>Важно!Отстраняването</a:t>
            </a:r>
            <a:r>
              <a:rPr lang="en-US" sz="1000" b="1" i="1" dirty="0" smtClean="0"/>
              <a:t> </a:t>
            </a:r>
            <a:r>
              <a:rPr lang="en-US" sz="1000" b="1" i="1" dirty="0" err="1"/>
              <a:t>на</a:t>
            </a:r>
            <a:r>
              <a:rPr lang="en-US" sz="1000" b="1" i="1" dirty="0"/>
              <a:t> </a:t>
            </a:r>
            <a:r>
              <a:rPr lang="en-US" sz="1000" b="1" i="1" dirty="0" err="1"/>
              <a:t>установена</a:t>
            </a:r>
            <a:r>
              <a:rPr lang="en-US" sz="1000" b="1" i="1" dirty="0"/>
              <a:t> </a:t>
            </a:r>
            <a:r>
              <a:rPr lang="en-US" sz="1000" b="1" i="1" dirty="0" err="1"/>
              <a:t>нередовност</a:t>
            </a:r>
            <a:r>
              <a:rPr lang="en-US" sz="1000" b="1" i="1" dirty="0"/>
              <a:t> </a:t>
            </a:r>
            <a:r>
              <a:rPr lang="en-US" sz="1000" b="1" i="1" u="sng" dirty="0"/>
              <a:t>НЕ</a:t>
            </a:r>
            <a:r>
              <a:rPr lang="en-US" sz="1000" b="1" i="1" dirty="0"/>
              <a:t> </a:t>
            </a:r>
            <a:r>
              <a:rPr lang="en-US" sz="1000" b="1" i="1" dirty="0" err="1"/>
              <a:t>трябва</a:t>
            </a:r>
            <a:r>
              <a:rPr lang="en-US" sz="1000" b="1" i="1" dirty="0"/>
              <a:t> </a:t>
            </a:r>
            <a:r>
              <a:rPr lang="en-US" sz="1000" b="1" i="1" dirty="0" err="1"/>
              <a:t>да</a:t>
            </a:r>
            <a:r>
              <a:rPr lang="en-US" sz="1000" b="1" i="1" dirty="0"/>
              <a:t> </a:t>
            </a:r>
            <a:r>
              <a:rPr lang="en-US" sz="1000" b="1" i="1" dirty="0" err="1"/>
              <a:t>допуска</a:t>
            </a:r>
            <a:r>
              <a:rPr lang="en-US" sz="1000" b="1" i="1" dirty="0"/>
              <a:t> </a:t>
            </a:r>
            <a:r>
              <a:rPr lang="en-US" sz="1000" b="1" i="1" dirty="0" err="1"/>
              <a:t>създаване</a:t>
            </a:r>
            <a:r>
              <a:rPr lang="en-US" sz="1000" b="1" i="1" dirty="0"/>
              <a:t> </a:t>
            </a:r>
            <a:r>
              <a:rPr lang="en-US" sz="1000" b="1" i="1" dirty="0" err="1"/>
              <a:t>на</a:t>
            </a:r>
            <a:r>
              <a:rPr lang="en-US" sz="1000" b="1" i="1" dirty="0"/>
              <a:t> </a:t>
            </a:r>
            <a:r>
              <a:rPr lang="en-US" sz="1000" b="1" i="1" dirty="0" err="1"/>
              <a:t>условия</a:t>
            </a:r>
            <a:r>
              <a:rPr lang="en-US" sz="1000" b="1" i="1" dirty="0"/>
              <a:t> и </a:t>
            </a:r>
            <a:r>
              <a:rPr lang="en-US" sz="1000" b="1" i="1" dirty="0" err="1"/>
              <a:t>предпоставки</a:t>
            </a:r>
            <a:r>
              <a:rPr lang="en-US" sz="1000" b="1" i="1" dirty="0"/>
              <a:t> </a:t>
            </a:r>
            <a:r>
              <a:rPr lang="en-US" sz="1000" b="1" i="1" dirty="0" err="1"/>
              <a:t>за</a:t>
            </a:r>
            <a:r>
              <a:rPr lang="en-US" sz="1000" b="1" i="1" dirty="0"/>
              <a:t> </a:t>
            </a:r>
            <a:r>
              <a:rPr lang="en-US" sz="1000" b="1" i="1" dirty="0" err="1"/>
              <a:t>подобряване</a:t>
            </a:r>
            <a:r>
              <a:rPr lang="en-US" sz="1000" b="1" i="1" dirty="0"/>
              <a:t> </a:t>
            </a:r>
            <a:r>
              <a:rPr lang="en-US" sz="1000" b="1" i="1" dirty="0" err="1"/>
              <a:t>на</a:t>
            </a:r>
            <a:r>
              <a:rPr lang="en-US" sz="1000" b="1" i="1" dirty="0"/>
              <a:t> </a:t>
            </a:r>
            <a:r>
              <a:rPr lang="en-US" sz="1000" b="1" i="1" dirty="0" err="1"/>
              <a:t>съществени</a:t>
            </a:r>
            <a:r>
              <a:rPr lang="en-US" sz="1000" b="1" i="1" dirty="0"/>
              <a:t> </a:t>
            </a:r>
            <a:r>
              <a:rPr lang="en-US" sz="1000" b="1" i="1" dirty="0" err="1"/>
              <a:t>елементи</a:t>
            </a:r>
            <a:r>
              <a:rPr lang="en-US" sz="1000" b="1" i="1" dirty="0"/>
              <a:t> в </a:t>
            </a:r>
            <a:r>
              <a:rPr lang="en-US" sz="1000" b="1" i="1" dirty="0" err="1"/>
              <a:t>първоначално</a:t>
            </a:r>
            <a:r>
              <a:rPr lang="en-US" sz="1000" b="1" i="1" dirty="0"/>
              <a:t> </a:t>
            </a:r>
            <a:r>
              <a:rPr lang="en-US" sz="1000" b="1" i="1" dirty="0" err="1"/>
              <a:t>подаденото</a:t>
            </a:r>
            <a:r>
              <a:rPr lang="en-US" sz="1000" b="1" i="1" dirty="0"/>
              <a:t> </a:t>
            </a:r>
            <a:r>
              <a:rPr lang="en-US" sz="1000" b="1" i="1" dirty="0" err="1"/>
              <a:t>проектно</a:t>
            </a:r>
            <a:r>
              <a:rPr lang="en-US" sz="1000" b="1" i="1" dirty="0"/>
              <a:t> </a:t>
            </a:r>
            <a:r>
              <a:rPr lang="en-US" sz="1000" b="1" i="1" dirty="0" err="1"/>
              <a:t>предложение</a:t>
            </a:r>
            <a:r>
              <a:rPr lang="en-US" sz="1000" b="1" i="1" dirty="0"/>
              <a:t>, </a:t>
            </a:r>
            <a:r>
              <a:rPr lang="en-US" sz="1000" b="1" i="1" dirty="0" err="1"/>
              <a:t>които</a:t>
            </a:r>
            <a:r>
              <a:rPr lang="en-US" sz="1000" b="1" i="1" dirty="0"/>
              <a:t> </a:t>
            </a:r>
            <a:r>
              <a:rPr lang="en-US" sz="1000" b="1" i="1" dirty="0" err="1"/>
              <a:t>подлежат</a:t>
            </a:r>
            <a:r>
              <a:rPr lang="en-US" sz="1000" b="1" i="1" dirty="0"/>
              <a:t> </a:t>
            </a:r>
            <a:r>
              <a:rPr lang="en-US" sz="1000" b="1" i="1" dirty="0" err="1"/>
              <a:t>на</a:t>
            </a:r>
            <a:r>
              <a:rPr lang="en-US" sz="1000" b="1" i="1" dirty="0"/>
              <a:t> </a:t>
            </a:r>
            <a:r>
              <a:rPr lang="en-US" sz="1000" b="1" i="1" dirty="0" err="1"/>
              <a:t>оценка</a:t>
            </a:r>
            <a:r>
              <a:rPr lang="en-US" sz="1000" b="1" i="1" dirty="0"/>
              <a:t> </a:t>
            </a:r>
            <a:r>
              <a:rPr lang="en-US" sz="1000" b="1" i="1" dirty="0" err="1"/>
              <a:t>по</a:t>
            </a:r>
            <a:r>
              <a:rPr lang="en-US" sz="1000" b="1" i="1" dirty="0"/>
              <a:t> </a:t>
            </a:r>
            <a:r>
              <a:rPr lang="en-US" sz="1000" b="1" i="1" dirty="0" err="1"/>
              <a:t>предварително</a:t>
            </a:r>
            <a:r>
              <a:rPr lang="en-US" sz="1000" b="1" i="1" dirty="0"/>
              <a:t> </a:t>
            </a:r>
            <a:r>
              <a:rPr lang="en-US" sz="1000" b="1" i="1" dirty="0" err="1"/>
              <a:t>зададени</a:t>
            </a:r>
            <a:r>
              <a:rPr lang="en-US" sz="1000" b="1" i="1" dirty="0"/>
              <a:t> </a:t>
            </a:r>
            <a:r>
              <a:rPr lang="en-US" sz="1000" b="1" i="1" dirty="0" err="1"/>
              <a:t>критерии</a:t>
            </a:r>
            <a:r>
              <a:rPr lang="en-US" sz="1000" b="1" i="1" dirty="0"/>
              <a:t>.</a:t>
            </a:r>
            <a:endParaRPr lang="en-US" sz="1000" dirty="0"/>
          </a:p>
          <a:p>
            <a:endParaRPr lang="en-US" sz="1400" dirty="0"/>
          </a:p>
          <a:p>
            <a:pPr lvl="0"/>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674145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275606"/>
            <a:ext cx="8245475" cy="3359150"/>
          </a:xfrm>
        </p:spPr>
        <p:txBody>
          <a:bodyPr/>
          <a:lstStyle/>
          <a:p>
            <a:pPr>
              <a:buFont typeface="Wingdings" panose="05000000000000000000" pitchFamily="2" charset="2"/>
              <a:buChar char="Ø"/>
            </a:pPr>
            <a:r>
              <a:rPr lang="en-US" sz="1400" dirty="0" err="1"/>
              <a:t>Заявленията</a:t>
            </a:r>
            <a:r>
              <a:rPr lang="en-US" sz="1400" dirty="0"/>
              <a:t> </a:t>
            </a:r>
            <a:r>
              <a:rPr lang="en-US" sz="1400" dirty="0" err="1"/>
              <a:t>за</a:t>
            </a:r>
            <a:r>
              <a:rPr lang="en-US" sz="1400" dirty="0"/>
              <a:t> </a:t>
            </a:r>
            <a:r>
              <a:rPr lang="en-US" sz="1400" dirty="0" err="1"/>
              <a:t>подпомагане</a:t>
            </a:r>
            <a:r>
              <a:rPr lang="en-US" sz="1400" dirty="0"/>
              <a:t> </a:t>
            </a:r>
            <a:r>
              <a:rPr lang="en-US" sz="1400" dirty="0" err="1"/>
              <a:t>следва</a:t>
            </a:r>
            <a:r>
              <a:rPr lang="en-US" sz="1400" dirty="0"/>
              <a:t> </a:t>
            </a:r>
            <a:r>
              <a:rPr lang="en-US" sz="1400" dirty="0" err="1"/>
              <a:t>да</a:t>
            </a:r>
            <a:r>
              <a:rPr lang="en-US" sz="1400" dirty="0"/>
              <a:t> </a:t>
            </a:r>
            <a:r>
              <a:rPr lang="en-US" sz="1400" dirty="0" err="1"/>
              <a:t>са</a:t>
            </a:r>
            <a:r>
              <a:rPr lang="en-US" sz="1400" dirty="0"/>
              <a:t> в </a:t>
            </a:r>
            <a:r>
              <a:rPr lang="en-US" sz="1400" dirty="0" err="1"/>
              <a:t>съответствие</a:t>
            </a:r>
            <a:r>
              <a:rPr lang="en-US" sz="1400" dirty="0"/>
              <a:t> с </a:t>
            </a:r>
            <a:r>
              <a:rPr lang="en-US" sz="1400" dirty="0" err="1"/>
              <a:t>действащото</a:t>
            </a:r>
            <a:r>
              <a:rPr lang="en-US" sz="1400" dirty="0"/>
              <a:t> </a:t>
            </a:r>
            <a:r>
              <a:rPr lang="en-US" sz="1400" dirty="0" err="1"/>
              <a:t>българско</a:t>
            </a:r>
            <a:r>
              <a:rPr lang="en-US" sz="1400" dirty="0"/>
              <a:t> </a:t>
            </a:r>
            <a:r>
              <a:rPr lang="en-US" sz="1400" dirty="0" err="1"/>
              <a:t>законодателство</a:t>
            </a:r>
            <a:r>
              <a:rPr lang="en-US" sz="1400" dirty="0"/>
              <a:t> в </a:t>
            </a:r>
            <a:r>
              <a:rPr lang="en-US" sz="1400" dirty="0" err="1"/>
              <a:t>областта</a:t>
            </a:r>
            <a:r>
              <a:rPr lang="en-US" sz="1400" dirty="0"/>
              <a:t> </a:t>
            </a:r>
            <a:r>
              <a:rPr lang="en-US" sz="1400" dirty="0" err="1"/>
              <a:t>на</a:t>
            </a:r>
            <a:r>
              <a:rPr lang="en-US" sz="1400" dirty="0"/>
              <a:t> </a:t>
            </a:r>
            <a:r>
              <a:rPr lang="en-US" sz="1400" dirty="0" err="1"/>
              <a:t>инвестиционното</a:t>
            </a:r>
            <a:r>
              <a:rPr lang="en-US" sz="1400" dirty="0"/>
              <a:t> </a:t>
            </a:r>
            <a:r>
              <a:rPr lang="en-US" sz="1400" dirty="0" err="1"/>
              <a:t>проектиране</a:t>
            </a:r>
            <a:r>
              <a:rPr lang="en-US" sz="1400" dirty="0"/>
              <a:t> и </a:t>
            </a:r>
            <a:r>
              <a:rPr lang="en-US" sz="1400" dirty="0" err="1"/>
              <a:t>разпоредбите</a:t>
            </a:r>
            <a:r>
              <a:rPr lang="en-US" sz="1400" dirty="0"/>
              <a:t> </a:t>
            </a:r>
            <a:r>
              <a:rPr lang="en-US" sz="1400" dirty="0" err="1"/>
              <a:t>на</a:t>
            </a:r>
            <a:r>
              <a:rPr lang="en-US" sz="1400" dirty="0"/>
              <a:t> </a:t>
            </a:r>
            <a:r>
              <a:rPr lang="en-US" sz="1400" dirty="0" err="1"/>
              <a:t>Закона</a:t>
            </a:r>
            <a:r>
              <a:rPr lang="en-US" sz="1400" dirty="0"/>
              <a:t> </a:t>
            </a:r>
            <a:r>
              <a:rPr lang="en-US" sz="1400" dirty="0" err="1"/>
              <a:t>за</a:t>
            </a:r>
            <a:r>
              <a:rPr lang="en-US" sz="1400" dirty="0"/>
              <a:t> </a:t>
            </a:r>
            <a:r>
              <a:rPr lang="en-US" sz="1400" dirty="0" err="1"/>
              <a:t>устройство</a:t>
            </a:r>
            <a:r>
              <a:rPr lang="en-US" sz="1400" dirty="0"/>
              <a:t> </a:t>
            </a:r>
            <a:r>
              <a:rPr lang="en-US" sz="1400" dirty="0" err="1"/>
              <a:t>на</a:t>
            </a:r>
            <a:r>
              <a:rPr lang="en-US" sz="1400" dirty="0"/>
              <a:t> </a:t>
            </a:r>
            <a:r>
              <a:rPr lang="en-US" sz="1400" dirty="0" err="1"/>
              <a:t>територията</a:t>
            </a:r>
            <a:r>
              <a:rPr lang="en-US" sz="1400" dirty="0"/>
              <a:t>. </a:t>
            </a:r>
          </a:p>
          <a:p>
            <a:pPr>
              <a:buFont typeface="Wingdings" panose="05000000000000000000" pitchFamily="2" charset="2"/>
              <a:buChar char="Ø"/>
            </a:pPr>
            <a:r>
              <a:rPr lang="en-US" sz="1400" dirty="0" err="1"/>
              <a:t>Всички</a:t>
            </a:r>
            <a:r>
              <a:rPr lang="en-US" sz="1400" dirty="0"/>
              <a:t> </a:t>
            </a:r>
            <a:r>
              <a:rPr lang="en-US" sz="1400" dirty="0" err="1"/>
              <a:t>предложения</a:t>
            </a:r>
            <a:r>
              <a:rPr lang="en-US" sz="1400" dirty="0"/>
              <a:t> </a:t>
            </a:r>
            <a:r>
              <a:rPr lang="en-US" sz="1400" dirty="0" err="1"/>
              <a:t>за</a:t>
            </a:r>
            <a:r>
              <a:rPr lang="en-US" sz="1400" dirty="0"/>
              <a:t> </a:t>
            </a:r>
            <a:r>
              <a:rPr lang="en-US" sz="1400" dirty="0" err="1"/>
              <a:t>проекти</a:t>
            </a:r>
            <a:r>
              <a:rPr lang="en-US" sz="1400" dirty="0"/>
              <a:t> </a:t>
            </a:r>
            <a:r>
              <a:rPr lang="en-US" sz="1400" dirty="0" err="1"/>
              <a:t>се</a:t>
            </a:r>
            <a:r>
              <a:rPr lang="en-US" sz="1400" dirty="0"/>
              <a:t> </a:t>
            </a:r>
            <a:r>
              <a:rPr lang="en-US" sz="1400" dirty="0" err="1"/>
              <a:t>проверяват</a:t>
            </a:r>
            <a:r>
              <a:rPr lang="en-US" sz="1400" dirty="0"/>
              <a:t> </a:t>
            </a:r>
            <a:r>
              <a:rPr lang="en-US" sz="1400" dirty="0" err="1"/>
              <a:t>за</a:t>
            </a:r>
            <a:r>
              <a:rPr lang="en-US" sz="1400" dirty="0"/>
              <a:t> </a:t>
            </a:r>
            <a:r>
              <a:rPr lang="en-US" sz="1400" dirty="0" err="1"/>
              <a:t>съответствие</a:t>
            </a:r>
            <a:r>
              <a:rPr lang="en-US" sz="1400" dirty="0"/>
              <a:t> с </a:t>
            </a:r>
            <a:r>
              <a:rPr lang="en-US" sz="1400" dirty="0" err="1"/>
              <a:t>критериите</a:t>
            </a:r>
            <a:r>
              <a:rPr lang="en-US" sz="1400" dirty="0"/>
              <a:t> </a:t>
            </a:r>
            <a:r>
              <a:rPr lang="en-US" sz="1400" dirty="0" err="1"/>
              <a:t>за</a:t>
            </a:r>
            <a:r>
              <a:rPr lang="en-US" sz="1400" dirty="0"/>
              <a:t> </a:t>
            </a:r>
            <a:r>
              <a:rPr lang="en-US" sz="1400" dirty="0" err="1"/>
              <a:t>допустимост</a:t>
            </a:r>
            <a:r>
              <a:rPr lang="en-US" sz="1400" dirty="0"/>
              <a:t>. </a:t>
            </a:r>
            <a:r>
              <a:rPr lang="en-US" sz="1400" dirty="0" err="1"/>
              <a:t>Всички</a:t>
            </a:r>
            <a:r>
              <a:rPr lang="en-US" sz="1400" dirty="0"/>
              <a:t> </a:t>
            </a:r>
            <a:r>
              <a:rPr lang="en-US" sz="1400" dirty="0" err="1"/>
              <a:t>проекти</a:t>
            </a:r>
            <a:r>
              <a:rPr lang="en-US" sz="1400" dirty="0"/>
              <a:t>, </a:t>
            </a:r>
            <a:r>
              <a:rPr lang="en-US" sz="1400" dirty="0" err="1"/>
              <a:t>които</a:t>
            </a:r>
            <a:r>
              <a:rPr lang="en-US" sz="1400" dirty="0"/>
              <a:t> </a:t>
            </a:r>
            <a:r>
              <a:rPr lang="en-US" sz="1400" dirty="0" err="1"/>
              <a:t>отговарят</a:t>
            </a:r>
            <a:r>
              <a:rPr lang="en-US" sz="1400" dirty="0"/>
              <a:t> </a:t>
            </a:r>
            <a:r>
              <a:rPr lang="en-US" sz="1400" dirty="0" err="1"/>
              <a:t>на</a:t>
            </a:r>
            <a:r>
              <a:rPr lang="en-US" sz="1400" dirty="0"/>
              <a:t> </a:t>
            </a:r>
            <a:r>
              <a:rPr lang="en-US" sz="1400" dirty="0" err="1"/>
              <a:t>критериите</a:t>
            </a:r>
            <a:r>
              <a:rPr lang="en-US" sz="1400" dirty="0"/>
              <a:t> </a:t>
            </a:r>
            <a:r>
              <a:rPr lang="en-US" sz="1400" dirty="0" err="1"/>
              <a:t>за</a:t>
            </a:r>
            <a:r>
              <a:rPr lang="en-US" sz="1400" dirty="0"/>
              <a:t> </a:t>
            </a:r>
            <a:r>
              <a:rPr lang="en-US" sz="1400" dirty="0" err="1"/>
              <a:t>допустимост</a:t>
            </a:r>
            <a:r>
              <a:rPr lang="en-US" sz="1400" dirty="0"/>
              <a:t> </a:t>
            </a:r>
            <a:r>
              <a:rPr lang="en-US" sz="1400" dirty="0" err="1"/>
              <a:t>се</a:t>
            </a:r>
            <a:r>
              <a:rPr lang="en-US" sz="1400" dirty="0"/>
              <a:t> </a:t>
            </a:r>
            <a:r>
              <a:rPr lang="en-US" sz="1400" dirty="0" err="1"/>
              <a:t>класират</a:t>
            </a:r>
            <a:r>
              <a:rPr lang="en-US" sz="1400" dirty="0"/>
              <a:t> </a:t>
            </a:r>
            <a:r>
              <a:rPr lang="en-US" sz="1400" dirty="0" err="1"/>
              <a:t>по</a:t>
            </a:r>
            <a:r>
              <a:rPr lang="en-US" sz="1400" dirty="0"/>
              <a:t> </a:t>
            </a:r>
            <a:r>
              <a:rPr lang="en-US" sz="1400" dirty="0" err="1"/>
              <a:t>следните</a:t>
            </a:r>
            <a:r>
              <a:rPr lang="en-US" sz="1400" dirty="0"/>
              <a:t> </a:t>
            </a:r>
            <a:r>
              <a:rPr lang="en-US" sz="1400" dirty="0" err="1"/>
              <a:t>приоритетни</a:t>
            </a:r>
            <a:r>
              <a:rPr lang="en-US" sz="1400" dirty="0"/>
              <a:t> </a:t>
            </a:r>
            <a:r>
              <a:rPr lang="en-US" sz="1400" dirty="0" err="1"/>
              <a:t>критерии</a:t>
            </a:r>
            <a:r>
              <a:rPr lang="en-US" sz="1400" dirty="0"/>
              <a:t>, </a:t>
            </a:r>
            <a:r>
              <a:rPr lang="en-US" sz="1400" dirty="0" err="1"/>
              <a:t>подредени</a:t>
            </a:r>
            <a:r>
              <a:rPr lang="en-US" sz="1400" dirty="0"/>
              <a:t> </a:t>
            </a:r>
            <a:r>
              <a:rPr lang="en-US" sz="1400" dirty="0" err="1"/>
              <a:t>по</a:t>
            </a:r>
            <a:r>
              <a:rPr lang="en-US" sz="1400" dirty="0"/>
              <a:t> </a:t>
            </a:r>
            <a:r>
              <a:rPr lang="en-US" sz="1400" dirty="0" err="1"/>
              <a:t>тежест</a:t>
            </a:r>
            <a:r>
              <a:rPr lang="en-US" sz="1400" dirty="0"/>
              <a:t>, </a:t>
            </a:r>
            <a:r>
              <a:rPr lang="en-US" sz="1400" dirty="0" err="1"/>
              <a:t>като</a:t>
            </a:r>
            <a:r>
              <a:rPr lang="en-US" sz="1400" dirty="0"/>
              <a:t> </a:t>
            </a:r>
            <a:r>
              <a:rPr lang="en-US" sz="1400" dirty="0" err="1"/>
              <a:t>точния</a:t>
            </a:r>
            <a:r>
              <a:rPr lang="en-US" sz="1400" dirty="0"/>
              <a:t> </a:t>
            </a:r>
            <a:r>
              <a:rPr lang="en-US" sz="1400" dirty="0" err="1"/>
              <a:t>броят</a:t>
            </a:r>
            <a:r>
              <a:rPr lang="en-US" sz="1400" dirty="0"/>
              <a:t> </a:t>
            </a:r>
            <a:r>
              <a:rPr lang="en-US" sz="1400" dirty="0" err="1"/>
              <a:t>на</a:t>
            </a:r>
            <a:r>
              <a:rPr lang="en-US" sz="1400" dirty="0"/>
              <a:t> </a:t>
            </a:r>
            <a:r>
              <a:rPr lang="en-US" sz="1400" dirty="0" err="1"/>
              <a:t>точките</a:t>
            </a:r>
            <a:r>
              <a:rPr lang="en-US" sz="1400" dirty="0"/>
              <a:t> </a:t>
            </a:r>
            <a:r>
              <a:rPr lang="en-US" sz="1400" dirty="0" err="1"/>
              <a:t>за</a:t>
            </a:r>
            <a:r>
              <a:rPr lang="en-US" sz="1400" dirty="0"/>
              <a:t> </a:t>
            </a:r>
            <a:r>
              <a:rPr lang="en-US" sz="1400" dirty="0" err="1"/>
              <a:t>всеки</a:t>
            </a:r>
            <a:r>
              <a:rPr lang="en-US" sz="1400" dirty="0"/>
              <a:t> </a:t>
            </a:r>
            <a:r>
              <a:rPr lang="en-US" sz="1400" dirty="0" err="1"/>
              <a:t>приоритетен</a:t>
            </a:r>
            <a:r>
              <a:rPr lang="en-US" sz="1400" dirty="0"/>
              <a:t> </a:t>
            </a:r>
            <a:r>
              <a:rPr lang="en-US" sz="1400" dirty="0" err="1"/>
              <a:t>критерий</a:t>
            </a:r>
            <a:r>
              <a:rPr lang="en-US" sz="1400" dirty="0"/>
              <a:t> </a:t>
            </a:r>
            <a:r>
              <a:rPr lang="en-US" sz="1400" dirty="0" err="1"/>
              <a:t>ще</a:t>
            </a:r>
            <a:r>
              <a:rPr lang="en-US" sz="1400" dirty="0"/>
              <a:t> </a:t>
            </a:r>
            <a:r>
              <a:rPr lang="en-US" sz="1400" dirty="0" err="1"/>
              <a:t>бъде</a:t>
            </a:r>
            <a:r>
              <a:rPr lang="en-US" sz="1400" dirty="0"/>
              <a:t> </a:t>
            </a:r>
            <a:r>
              <a:rPr lang="en-US" sz="1400" dirty="0" err="1"/>
              <a:t>фиксиран</a:t>
            </a:r>
            <a:r>
              <a:rPr lang="en-US" sz="1400" dirty="0"/>
              <a:t> в </a:t>
            </a:r>
            <a:r>
              <a:rPr lang="en-US" sz="1400" dirty="0" err="1"/>
              <a:t>разработената</a:t>
            </a:r>
            <a:r>
              <a:rPr lang="en-US" sz="1400" dirty="0"/>
              <a:t> </a:t>
            </a:r>
            <a:r>
              <a:rPr lang="en-US" sz="1400" dirty="0" err="1"/>
              <a:t>от</a:t>
            </a:r>
            <a:r>
              <a:rPr lang="en-US" sz="1400" dirty="0"/>
              <a:t> МИГ </a:t>
            </a:r>
            <a:r>
              <a:rPr lang="en-US" sz="1400" dirty="0" err="1"/>
              <a:t>методика</a:t>
            </a:r>
            <a:r>
              <a:rPr lang="en-US" sz="1400" dirty="0"/>
              <a:t> </a:t>
            </a:r>
            <a:r>
              <a:rPr lang="en-US" sz="1400" dirty="0" err="1"/>
              <a:t>за</a:t>
            </a:r>
            <a:r>
              <a:rPr lang="en-US" sz="1400" dirty="0"/>
              <a:t> </a:t>
            </a:r>
            <a:r>
              <a:rPr lang="en-US" sz="1400" dirty="0" err="1"/>
              <a:t>оценка</a:t>
            </a:r>
            <a:r>
              <a:rPr lang="en-US" sz="1400" dirty="0"/>
              <a:t> </a:t>
            </a:r>
            <a:r>
              <a:rPr lang="en-US" sz="1400" dirty="0" err="1"/>
              <a:t>при</a:t>
            </a:r>
            <a:r>
              <a:rPr lang="en-US" sz="1400" dirty="0"/>
              <a:t> </a:t>
            </a:r>
            <a:r>
              <a:rPr lang="en-US" sz="1400" dirty="0" err="1"/>
              <a:t>изготвяне</a:t>
            </a:r>
            <a:r>
              <a:rPr lang="en-US" sz="1400" dirty="0"/>
              <a:t> </a:t>
            </a:r>
            <a:r>
              <a:rPr lang="en-US" sz="1400" dirty="0" err="1"/>
              <a:t>на</a:t>
            </a:r>
            <a:r>
              <a:rPr lang="en-US" sz="1400" dirty="0"/>
              <a:t> </a:t>
            </a:r>
            <a:r>
              <a:rPr lang="en-US" sz="1400" dirty="0" err="1"/>
              <a:t>документите</a:t>
            </a:r>
            <a:r>
              <a:rPr lang="en-US" sz="1400" dirty="0"/>
              <a:t> </a:t>
            </a:r>
            <a:r>
              <a:rPr lang="en-US" sz="1400" dirty="0" err="1"/>
              <a:t>за</a:t>
            </a:r>
            <a:r>
              <a:rPr lang="en-US" sz="1400" dirty="0"/>
              <a:t> </a:t>
            </a:r>
            <a:r>
              <a:rPr lang="en-US" sz="1400" dirty="0" err="1"/>
              <a:t>кандидатстване</a:t>
            </a:r>
            <a:r>
              <a:rPr lang="en-US" sz="1400" dirty="0" smtClean="0"/>
              <a:t>.</a:t>
            </a:r>
            <a:endParaRPr lang="en-US" sz="1400" dirty="0"/>
          </a:p>
          <a:p>
            <a:pPr>
              <a:buFont typeface="Wingdings" panose="05000000000000000000" pitchFamily="2" charset="2"/>
              <a:buChar char="Ø"/>
            </a:pPr>
            <a:r>
              <a:rPr lang="en-US" sz="1400" dirty="0" err="1"/>
              <a:t>Само</a:t>
            </a:r>
            <a:r>
              <a:rPr lang="en-US" sz="1400" dirty="0"/>
              <a:t> </a:t>
            </a:r>
            <a:r>
              <a:rPr lang="en-US" sz="1400" dirty="0" err="1"/>
              <a:t>проектни</a:t>
            </a:r>
            <a:r>
              <a:rPr lang="en-US" sz="1400" dirty="0"/>
              <a:t> </a:t>
            </a:r>
            <a:r>
              <a:rPr lang="en-US" sz="1400" dirty="0" err="1"/>
              <a:t>предложения</a:t>
            </a:r>
            <a:r>
              <a:rPr lang="en-US" sz="1400" dirty="0"/>
              <a:t>, </a:t>
            </a:r>
            <a:r>
              <a:rPr lang="en-US" sz="1400" dirty="0" err="1"/>
              <a:t>преминали</a:t>
            </a:r>
            <a:r>
              <a:rPr lang="en-US" sz="1400" dirty="0"/>
              <a:t> </a:t>
            </a:r>
            <a:r>
              <a:rPr lang="en-US" sz="1400" dirty="0" err="1"/>
              <a:t>успешно</a:t>
            </a:r>
            <a:r>
              <a:rPr lang="en-US" sz="1400" dirty="0"/>
              <a:t> </a:t>
            </a:r>
            <a:r>
              <a:rPr lang="en-US" sz="1400" dirty="0" err="1"/>
              <a:t>оценка</a:t>
            </a:r>
            <a:r>
              <a:rPr lang="en-US" sz="1400" dirty="0"/>
              <a:t> </a:t>
            </a:r>
            <a:r>
              <a:rPr lang="en-US" sz="1400" dirty="0" err="1"/>
              <a:t>на</a:t>
            </a:r>
            <a:r>
              <a:rPr lang="en-US" sz="1400" dirty="0"/>
              <a:t> </a:t>
            </a:r>
            <a:r>
              <a:rPr lang="en-US" sz="1400" dirty="0" err="1"/>
              <a:t>административното</a:t>
            </a:r>
            <a:r>
              <a:rPr lang="en-US" sz="1400" dirty="0"/>
              <a:t> </a:t>
            </a:r>
            <a:r>
              <a:rPr lang="en-US" sz="1400" dirty="0" err="1"/>
              <a:t>съответствие</a:t>
            </a:r>
            <a:r>
              <a:rPr lang="en-US" sz="1400" dirty="0"/>
              <a:t> и </a:t>
            </a:r>
            <a:r>
              <a:rPr lang="en-US" sz="1400" dirty="0" err="1"/>
              <a:t>допустимостта</a:t>
            </a:r>
            <a:r>
              <a:rPr lang="en-US" sz="1400" dirty="0"/>
              <a:t>, </a:t>
            </a:r>
            <a:r>
              <a:rPr lang="en-US" sz="1400" dirty="0" err="1"/>
              <a:t>подлежат</a:t>
            </a:r>
            <a:r>
              <a:rPr lang="en-US" sz="1400" dirty="0"/>
              <a:t> </a:t>
            </a:r>
            <a:r>
              <a:rPr lang="en-US" sz="1400" dirty="0" err="1"/>
              <a:t>на</a:t>
            </a:r>
            <a:r>
              <a:rPr lang="en-US" sz="1400" dirty="0"/>
              <a:t> </a:t>
            </a:r>
            <a:r>
              <a:rPr lang="en-US" sz="1400" dirty="0" err="1"/>
              <a:t>по-нататъшно</a:t>
            </a:r>
            <a:r>
              <a:rPr lang="en-US" sz="1400" dirty="0"/>
              <a:t> </a:t>
            </a:r>
            <a:r>
              <a:rPr lang="en-US" sz="1400" dirty="0" err="1"/>
              <a:t>разглеждане</a:t>
            </a:r>
            <a:r>
              <a:rPr lang="en-US" sz="1400" dirty="0"/>
              <a:t> и </a:t>
            </a:r>
            <a:r>
              <a:rPr lang="en-US" sz="1400" dirty="0" err="1"/>
              <a:t>оценка</a:t>
            </a:r>
            <a:r>
              <a:rPr lang="en-US" sz="1400" dirty="0" smtClean="0"/>
              <a:t>.</a:t>
            </a:r>
            <a:endParaRPr lang="en-US" sz="1400" dirty="0"/>
          </a:p>
          <a:p>
            <a:pPr>
              <a:buFont typeface="Wingdings" panose="05000000000000000000" pitchFamily="2" charset="2"/>
              <a:buChar char="Ø"/>
            </a:pPr>
            <a:r>
              <a:rPr lang="en-US" sz="1400" b="1" dirty="0" err="1"/>
              <a:t>Максималнията</a:t>
            </a:r>
            <a:r>
              <a:rPr lang="en-US" sz="1400" b="1" dirty="0"/>
              <a:t> </a:t>
            </a:r>
            <a:r>
              <a:rPr lang="en-US" sz="1400" b="1" dirty="0" err="1"/>
              <a:t>брой</a:t>
            </a:r>
            <a:r>
              <a:rPr lang="en-US" sz="1400" b="1" dirty="0"/>
              <a:t> </a:t>
            </a:r>
            <a:r>
              <a:rPr lang="en-US" sz="1400" b="1" dirty="0" err="1"/>
              <a:t>на</a:t>
            </a:r>
            <a:r>
              <a:rPr lang="en-US" sz="1400" b="1" dirty="0"/>
              <a:t> </a:t>
            </a:r>
            <a:r>
              <a:rPr lang="en-US" sz="1400" b="1" dirty="0" err="1"/>
              <a:t>точки</a:t>
            </a:r>
            <a:r>
              <a:rPr lang="en-US" sz="1400" b="1" dirty="0"/>
              <a:t>  </a:t>
            </a:r>
            <a:r>
              <a:rPr lang="en-US" sz="1400" b="1" dirty="0" err="1"/>
              <a:t>по</a:t>
            </a:r>
            <a:r>
              <a:rPr lang="en-US" sz="1400" b="1" dirty="0"/>
              <a:t> </a:t>
            </a:r>
            <a:r>
              <a:rPr lang="en-US" sz="1400" b="1" dirty="0" err="1"/>
              <a:t>настоящата</a:t>
            </a:r>
            <a:r>
              <a:rPr lang="en-US" sz="1400" b="1" dirty="0"/>
              <a:t> </a:t>
            </a:r>
            <a:r>
              <a:rPr lang="en-US" sz="1400" b="1" dirty="0" err="1"/>
              <a:t>процедура</a:t>
            </a:r>
            <a:r>
              <a:rPr lang="en-US" sz="1400" b="1" dirty="0"/>
              <a:t> е 100</a:t>
            </a:r>
            <a:r>
              <a:rPr lang="en-US" sz="1400" b="1" dirty="0" smtClean="0"/>
              <a:t>.</a:t>
            </a:r>
            <a:endParaRPr lang="en-US" sz="1400" dirty="0"/>
          </a:p>
          <a:p>
            <a:pPr>
              <a:buFont typeface="Wingdings" panose="05000000000000000000" pitchFamily="2" charset="2"/>
              <a:buChar char="Ø"/>
            </a:pPr>
            <a:r>
              <a:rPr lang="en-US" sz="1400" b="1" dirty="0" err="1"/>
              <a:t>За</a:t>
            </a:r>
            <a:r>
              <a:rPr lang="en-US" sz="1400" b="1" dirty="0"/>
              <a:t> </a:t>
            </a:r>
            <a:r>
              <a:rPr lang="en-US" sz="1400" b="1" dirty="0" err="1"/>
              <a:t>да</a:t>
            </a:r>
            <a:r>
              <a:rPr lang="en-US" sz="1400" b="1" dirty="0"/>
              <a:t> </a:t>
            </a:r>
            <a:r>
              <a:rPr lang="en-US" sz="1400" b="1" dirty="0" err="1"/>
              <a:t>бъде</a:t>
            </a:r>
            <a:r>
              <a:rPr lang="en-US" sz="1400" b="1" dirty="0"/>
              <a:t> </a:t>
            </a:r>
            <a:r>
              <a:rPr lang="en-US" sz="1400" b="1" dirty="0" err="1"/>
              <a:t>предложено</a:t>
            </a:r>
            <a:r>
              <a:rPr lang="en-US" sz="1400" b="1" dirty="0"/>
              <a:t> </a:t>
            </a:r>
            <a:r>
              <a:rPr lang="en-US" sz="1400" b="1" dirty="0" err="1"/>
              <a:t>за</a:t>
            </a:r>
            <a:r>
              <a:rPr lang="en-US" sz="1400" b="1" dirty="0"/>
              <a:t> </a:t>
            </a:r>
            <a:r>
              <a:rPr lang="en-US" sz="1400" b="1" dirty="0" err="1"/>
              <a:t>финансиране</a:t>
            </a:r>
            <a:r>
              <a:rPr lang="en-US" sz="1400" b="1" dirty="0"/>
              <a:t> </a:t>
            </a:r>
            <a:r>
              <a:rPr lang="en-US" sz="1400" b="1" dirty="0" err="1"/>
              <a:t>едно</a:t>
            </a:r>
            <a:r>
              <a:rPr lang="en-US" sz="1400" b="1" dirty="0"/>
              <a:t> </a:t>
            </a:r>
            <a:r>
              <a:rPr lang="en-US" sz="1400" b="1" dirty="0" err="1"/>
              <a:t>проектно</a:t>
            </a:r>
            <a:r>
              <a:rPr lang="en-US" sz="1400" b="1" dirty="0"/>
              <a:t> </a:t>
            </a:r>
            <a:r>
              <a:rPr lang="en-US" sz="1400" b="1" dirty="0" err="1"/>
              <a:t>предложение</a:t>
            </a:r>
            <a:r>
              <a:rPr lang="en-US" sz="1400" b="1" dirty="0"/>
              <a:t>, </a:t>
            </a:r>
            <a:r>
              <a:rPr lang="en-US" sz="1400" b="1" dirty="0" err="1"/>
              <a:t>общата</a:t>
            </a:r>
            <a:r>
              <a:rPr lang="en-US" sz="1400" b="1" dirty="0"/>
              <a:t> </a:t>
            </a:r>
            <a:r>
              <a:rPr lang="en-US" sz="1400" b="1" dirty="0" err="1"/>
              <a:t>крайна</a:t>
            </a:r>
            <a:r>
              <a:rPr lang="en-US" sz="1400" b="1" dirty="0"/>
              <a:t> </a:t>
            </a:r>
            <a:r>
              <a:rPr lang="en-US" sz="1400" b="1" dirty="0" err="1"/>
              <a:t>оценка</a:t>
            </a:r>
            <a:r>
              <a:rPr lang="en-US" sz="1400" b="1" dirty="0"/>
              <a:t> </a:t>
            </a:r>
            <a:r>
              <a:rPr lang="en-US" sz="1400" b="1" dirty="0" err="1"/>
              <a:t>на</a:t>
            </a:r>
            <a:r>
              <a:rPr lang="en-US" sz="1400" b="1" dirty="0"/>
              <a:t> </a:t>
            </a:r>
            <a:r>
              <a:rPr lang="en-US" sz="1400" b="1" dirty="0" err="1"/>
              <a:t>етап</a:t>
            </a:r>
            <a:r>
              <a:rPr lang="en-US" sz="1400" b="1" dirty="0"/>
              <a:t> </a:t>
            </a:r>
            <a:r>
              <a:rPr lang="en-US" sz="1400" b="1" dirty="0" err="1"/>
              <a:t>техническа</a:t>
            </a:r>
            <a:r>
              <a:rPr lang="en-US" sz="1400" b="1" dirty="0"/>
              <a:t> и </a:t>
            </a:r>
            <a:r>
              <a:rPr lang="en-US" sz="1400" b="1" dirty="0" err="1"/>
              <a:t>финансова</a:t>
            </a:r>
            <a:r>
              <a:rPr lang="en-US" sz="1400" b="1" dirty="0"/>
              <a:t> </a:t>
            </a:r>
            <a:r>
              <a:rPr lang="en-US" sz="1400" b="1" dirty="0" err="1"/>
              <a:t>оценка</a:t>
            </a:r>
            <a:r>
              <a:rPr lang="en-US" sz="1400" b="1" dirty="0"/>
              <a:t> </a:t>
            </a:r>
            <a:r>
              <a:rPr lang="en-US" sz="1400" b="1" dirty="0" err="1"/>
              <a:t>трябва</a:t>
            </a:r>
            <a:r>
              <a:rPr lang="en-US" sz="1400" b="1" dirty="0"/>
              <a:t> </a:t>
            </a:r>
            <a:r>
              <a:rPr lang="en-US" sz="1400" b="1" dirty="0" err="1"/>
              <a:t>да</a:t>
            </a:r>
            <a:r>
              <a:rPr lang="en-US" sz="1400" b="1" dirty="0"/>
              <a:t> е </a:t>
            </a:r>
            <a:r>
              <a:rPr lang="en-US" sz="1400" b="1" dirty="0" err="1"/>
              <a:t>равна</a:t>
            </a:r>
            <a:r>
              <a:rPr lang="en-US" sz="1400" b="1" dirty="0"/>
              <a:t> </a:t>
            </a:r>
            <a:r>
              <a:rPr lang="en-US" sz="1400" b="1" dirty="0" err="1"/>
              <a:t>или</a:t>
            </a:r>
            <a:r>
              <a:rPr lang="en-US" sz="1400" b="1" dirty="0"/>
              <a:t> </a:t>
            </a:r>
            <a:r>
              <a:rPr lang="en-US" sz="1400" b="1" dirty="0" err="1"/>
              <a:t>по-голяма</a:t>
            </a:r>
            <a:r>
              <a:rPr lang="en-US" sz="1400" b="1" dirty="0"/>
              <a:t> </a:t>
            </a:r>
            <a:r>
              <a:rPr lang="en-US" sz="1400" b="1" dirty="0" err="1"/>
              <a:t>от</a:t>
            </a:r>
            <a:r>
              <a:rPr lang="en-US" sz="1400" b="1" dirty="0"/>
              <a:t> 8 </a:t>
            </a:r>
            <a:r>
              <a:rPr lang="en-US" sz="1400" b="1" dirty="0" err="1"/>
              <a:t>точки</a:t>
            </a:r>
            <a:r>
              <a:rPr lang="en-US" sz="1400" b="1" dirty="0"/>
              <a:t>. </a:t>
            </a:r>
            <a:endParaRPr lang="en-US" sz="1400" dirty="0"/>
          </a:p>
          <a:p>
            <a:pPr lvl="0"/>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8946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15651680"/>
              </p:ext>
            </p:extLst>
          </p:nvPr>
        </p:nvGraphicFramePr>
        <p:xfrm>
          <a:off x="683568" y="1767205"/>
          <a:ext cx="7560840" cy="2377440"/>
        </p:xfrm>
        <a:graphic>
          <a:graphicData uri="http://schemas.openxmlformats.org/drawingml/2006/table">
            <a:tbl>
              <a:tblPr firstRow="1" firstCol="1" bandRow="1" bandCol="1">
                <a:tableStyleId>{5C22544A-7EE6-4342-B048-85BDC9FD1C3A}</a:tableStyleId>
              </a:tblPr>
              <a:tblGrid>
                <a:gridCol w="6901740"/>
                <a:gridCol w="659100"/>
              </a:tblGrid>
              <a:tr h="182880">
                <a:tc gridSpan="2">
                  <a:txBody>
                    <a:bodyPr/>
                    <a:lstStyle/>
                    <a:p>
                      <a:pPr algn="ctr">
                        <a:spcAft>
                          <a:spcPts val="0"/>
                        </a:spcAft>
                      </a:pPr>
                      <a:r>
                        <a:rPr lang="en-US" sz="1200" dirty="0" err="1">
                          <a:effectLst/>
                          <a:latin typeface="Courier New" panose="02070309020205020404" pitchFamily="49" charset="0"/>
                          <a:cs typeface="Courier New" panose="02070309020205020404" pitchFamily="49" charset="0"/>
                        </a:rPr>
                        <a:t>Критерии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за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оценка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на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проекти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подмярка</a:t>
                      </a:r>
                      <a:r>
                        <a:rPr lang="en-US" sz="1200" dirty="0">
                          <a:effectLst/>
                          <a:latin typeface="Courier New" panose="02070309020205020404" pitchFamily="49" charset="0"/>
                          <a:cs typeface="Courier New" panose="02070309020205020404" pitchFamily="49" charset="0"/>
                        </a:rPr>
                        <a:t> 4.1. </a:t>
                      </a:r>
                      <a:r>
                        <a:rPr lang="en-US" sz="1200" dirty="0" err="1">
                          <a:effectLst/>
                          <a:latin typeface="Courier New" panose="02070309020205020404" pitchFamily="49" charset="0"/>
                          <a:cs typeface="Courier New" panose="02070309020205020404" pitchFamily="49" charset="0"/>
                        </a:rPr>
                        <a:t>от</a:t>
                      </a:r>
                      <a:r>
                        <a:rPr lang="en-US" sz="1200" dirty="0">
                          <a:effectLst/>
                          <a:latin typeface="Courier New" panose="02070309020205020404" pitchFamily="49" charset="0"/>
                          <a:cs typeface="Courier New" panose="02070309020205020404" pitchFamily="49" charset="0"/>
                        </a:rPr>
                        <a:t> СВОМР и </a:t>
                      </a:r>
                      <a:r>
                        <a:rPr lang="en-US" sz="1200" dirty="0" err="1">
                          <a:effectLst/>
                          <a:latin typeface="Courier New" panose="02070309020205020404" pitchFamily="49" charset="0"/>
                          <a:cs typeface="Courier New" panose="02070309020205020404" pitchFamily="49" charset="0"/>
                        </a:rPr>
                        <a:t>тяхната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тежест</a:t>
                      </a:r>
                      <a:endParaRPr lang="en-US" sz="10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c hMerge="1">
                  <a:txBody>
                    <a:bodyPr/>
                    <a:lstStyle/>
                    <a:p>
                      <a:endParaRPr lang="en-US"/>
                    </a:p>
                  </a:txBody>
                  <a:tcPr/>
                </a:tc>
              </a:tr>
              <a:tr h="182880">
                <a:tc gridSpan="2">
                  <a:txBody>
                    <a:bodyPr/>
                    <a:lstStyle/>
                    <a:p>
                      <a:pPr>
                        <a:spcAft>
                          <a:spcPts val="0"/>
                        </a:spcAft>
                      </a:pPr>
                      <a:r>
                        <a:rPr lang="en-US" sz="1200">
                          <a:effectLst/>
                          <a:latin typeface="Courier New" panose="02070309020205020404" pitchFamily="49" charset="0"/>
                          <a:cs typeface="Courier New" panose="02070309020205020404" pitchFamily="49" charset="0"/>
                        </a:rPr>
                        <a:t>1. Подпомагане на приоритетни за територията сектори в селското стопанство:</a:t>
                      </a:r>
                      <a:endParaRPr lang="en-US" sz="1000">
                        <a:solidFill>
                          <a:srgbClr val="000000"/>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c hMerge="1">
                  <a:txBody>
                    <a:bodyPr/>
                    <a:lstStyle/>
                    <a:p>
                      <a:endParaRPr lang="en-US"/>
                    </a:p>
                  </a:txBody>
                  <a:tcPr/>
                </a:tc>
              </a:tr>
              <a:tr h="182880">
                <a:tc>
                  <a:txBody>
                    <a:bodyPr/>
                    <a:lstStyle/>
                    <a:p>
                      <a:pPr algn="r">
                        <a:spcAft>
                          <a:spcPts val="1000"/>
                        </a:spcAft>
                      </a:pPr>
                      <a:r>
                        <a:rPr lang="en-US" sz="1200" dirty="0" err="1">
                          <a:effectLst/>
                          <a:latin typeface="Courier New" panose="02070309020205020404" pitchFamily="49" charset="0"/>
                          <a:cs typeface="Courier New" panose="02070309020205020404" pitchFamily="49" charset="0"/>
                        </a:rPr>
                        <a:t>Над</a:t>
                      </a:r>
                      <a:r>
                        <a:rPr lang="en-US" sz="1200" dirty="0">
                          <a:effectLst/>
                          <a:latin typeface="Courier New" panose="02070309020205020404" pitchFamily="49" charset="0"/>
                          <a:cs typeface="Courier New" panose="02070309020205020404" pitchFamily="49" charset="0"/>
                        </a:rPr>
                        <a:t> 50 %  </a:t>
                      </a:r>
                      <a:r>
                        <a:rPr lang="en-US" sz="1200" dirty="0" err="1">
                          <a:effectLst/>
                          <a:latin typeface="Courier New" panose="02070309020205020404" pitchFamily="49" charset="0"/>
                          <a:cs typeface="Courier New" panose="02070309020205020404" pitchFamily="49" charset="0"/>
                        </a:rPr>
                        <a:t>до</a:t>
                      </a:r>
                      <a:r>
                        <a:rPr lang="en-US" sz="1200" dirty="0">
                          <a:effectLst/>
                          <a:latin typeface="Courier New" panose="02070309020205020404" pitchFamily="49" charset="0"/>
                          <a:cs typeface="Courier New" panose="02070309020205020404" pitchFamily="49" charset="0"/>
                        </a:rPr>
                        <a:t> 85 % </a:t>
                      </a:r>
                      <a:r>
                        <a:rPr lang="en-US" sz="1200" dirty="0" err="1">
                          <a:effectLst/>
                          <a:latin typeface="Courier New" panose="02070309020205020404" pitchFamily="49" charset="0"/>
                          <a:cs typeface="Courier New" panose="02070309020205020404" pitchFamily="49" charset="0"/>
                        </a:rPr>
                        <a:t>от</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допустимите</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инвестиционни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разходи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проекта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са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изцяло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насочени</a:t>
                      </a:r>
                      <a:r>
                        <a:rPr lang="en-US" sz="1200" dirty="0">
                          <a:effectLst/>
                          <a:latin typeface="Courier New" panose="02070309020205020404" pitchFamily="49" charset="0"/>
                          <a:cs typeface="Courier New" panose="02070309020205020404" pitchFamily="49" charset="0"/>
                        </a:rPr>
                        <a:t> в </a:t>
                      </a:r>
                      <a:r>
                        <a:rPr lang="en-US" sz="1200" dirty="0" err="1">
                          <a:effectLst/>
                          <a:latin typeface="Courier New" panose="02070309020205020404" pitchFamily="49" charset="0"/>
                          <a:cs typeface="Courier New" panose="02070309020205020404" pitchFamily="49" charset="0"/>
                        </a:rPr>
                        <a:t>сектор</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Плодове</a:t>
                      </a:r>
                      <a:r>
                        <a:rPr lang="en-US" sz="1200" dirty="0">
                          <a:effectLst/>
                          <a:latin typeface="Courier New" panose="02070309020205020404" pitchFamily="49" charset="0"/>
                          <a:cs typeface="Courier New" panose="02070309020205020404" pitchFamily="49" charset="0"/>
                        </a:rPr>
                        <a:t> и </a:t>
                      </a:r>
                      <a:r>
                        <a:rPr lang="en-US" sz="1200" dirty="0" err="1">
                          <a:effectLst/>
                          <a:latin typeface="Courier New" panose="02070309020205020404" pitchFamily="49" charset="0"/>
                          <a:cs typeface="Courier New" panose="02070309020205020404" pitchFamily="49" charset="0"/>
                        </a:rPr>
                        <a:t>зеленчуци</a:t>
                      </a:r>
                      <a:r>
                        <a:rPr lang="en-US" sz="1200" dirty="0">
                          <a:effectLst/>
                          <a:latin typeface="Courier New" panose="02070309020205020404" pitchFamily="49" charset="0"/>
                          <a:cs typeface="Courier New" panose="02070309020205020404" pitchFamily="49" charset="0"/>
                        </a:rPr>
                        <a:t>"</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c>
                  <a:txBody>
                    <a:bodyPr/>
                    <a:lstStyle/>
                    <a:p>
                      <a:pPr algn="ctr">
                        <a:spcAft>
                          <a:spcPts val="1000"/>
                        </a:spcAft>
                      </a:pPr>
                      <a:r>
                        <a:rPr lang="en-US" sz="1200">
                          <a:effectLst/>
                          <a:latin typeface="Courier New" panose="02070309020205020404" pitchFamily="49" charset="0"/>
                          <a:cs typeface="Courier New" panose="02070309020205020404" pitchFamily="49" charset="0"/>
                        </a:rPr>
                        <a:t>10</a:t>
                      </a:r>
                      <a:endParaRPr lang="en-US" sz="1000">
                        <a:effectLst/>
                        <a:latin typeface="Courier New" panose="02070309020205020404" pitchFamily="49" charset="0"/>
                        <a:cs typeface="Courier New" panose="02070309020205020404" pitchFamily="49" charset="0"/>
                      </a:endParaRPr>
                    </a:p>
                  </a:txBody>
                  <a:tcPr marL="68580" marR="68580" marT="0" marB="0">
                    <a:solidFill>
                      <a:srgbClr val="92D050"/>
                    </a:solidFill>
                  </a:tcPr>
                </a:tc>
              </a:tr>
              <a:tr h="182880">
                <a:tc>
                  <a:txBody>
                    <a:bodyPr/>
                    <a:lstStyle/>
                    <a:p>
                      <a:pPr algn="r">
                        <a:spcAft>
                          <a:spcPts val="1000"/>
                        </a:spcAft>
                      </a:pPr>
                      <a:r>
                        <a:rPr lang="en-US" sz="1200" dirty="0" err="1">
                          <a:effectLst/>
                          <a:latin typeface="Courier New" panose="02070309020205020404" pitchFamily="49" charset="0"/>
                          <a:cs typeface="Courier New" panose="02070309020205020404" pitchFamily="49" charset="0"/>
                        </a:rPr>
                        <a:t>Над</a:t>
                      </a:r>
                      <a:r>
                        <a:rPr lang="en-US" sz="1200" dirty="0">
                          <a:effectLst/>
                          <a:latin typeface="Courier New" panose="02070309020205020404" pitchFamily="49" charset="0"/>
                          <a:cs typeface="Courier New" panose="02070309020205020404" pitchFamily="49" charset="0"/>
                        </a:rPr>
                        <a:t> 85 % </a:t>
                      </a:r>
                      <a:r>
                        <a:rPr lang="en-US" sz="1200" dirty="0" err="1">
                          <a:effectLst/>
                          <a:latin typeface="Courier New" panose="02070309020205020404" pitchFamily="49" charset="0"/>
                          <a:cs typeface="Courier New" panose="02070309020205020404" pitchFamily="49" charset="0"/>
                        </a:rPr>
                        <a:t>от</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допустимите</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инвестиционни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разходи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проекта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са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изцяло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насочени</a:t>
                      </a:r>
                      <a:r>
                        <a:rPr lang="en-US" sz="1200" dirty="0">
                          <a:effectLst/>
                          <a:latin typeface="Courier New" panose="02070309020205020404" pitchFamily="49" charset="0"/>
                          <a:cs typeface="Courier New" panose="02070309020205020404" pitchFamily="49" charset="0"/>
                        </a:rPr>
                        <a:t> в </a:t>
                      </a:r>
                      <a:r>
                        <a:rPr lang="en-US" sz="1200" dirty="0" err="1">
                          <a:effectLst/>
                          <a:latin typeface="Courier New" panose="02070309020205020404" pitchFamily="49" charset="0"/>
                          <a:cs typeface="Courier New" panose="02070309020205020404" pitchFamily="49" charset="0"/>
                        </a:rPr>
                        <a:t>сектор</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Плодове</a:t>
                      </a:r>
                      <a:r>
                        <a:rPr lang="en-US" sz="1200" dirty="0">
                          <a:effectLst/>
                          <a:latin typeface="Courier New" panose="02070309020205020404" pitchFamily="49" charset="0"/>
                          <a:cs typeface="Courier New" panose="02070309020205020404" pitchFamily="49" charset="0"/>
                        </a:rPr>
                        <a:t> и </a:t>
                      </a:r>
                      <a:r>
                        <a:rPr lang="en-US" sz="1200" dirty="0" err="1">
                          <a:effectLst/>
                          <a:latin typeface="Courier New" panose="02070309020205020404" pitchFamily="49" charset="0"/>
                          <a:cs typeface="Courier New" panose="02070309020205020404" pitchFamily="49" charset="0"/>
                        </a:rPr>
                        <a:t>зеленчуци</a:t>
                      </a:r>
                      <a:r>
                        <a:rPr lang="en-US" sz="1200" dirty="0">
                          <a:effectLst/>
                          <a:latin typeface="Courier New" panose="02070309020205020404" pitchFamily="49" charset="0"/>
                          <a:cs typeface="Courier New" panose="02070309020205020404" pitchFamily="49" charset="0"/>
                        </a:rPr>
                        <a:t>"</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c>
                  <a:txBody>
                    <a:bodyPr/>
                    <a:lstStyle/>
                    <a:p>
                      <a:pPr algn="ctr">
                        <a:spcAft>
                          <a:spcPts val="1000"/>
                        </a:spcAft>
                      </a:pPr>
                      <a:r>
                        <a:rPr lang="en-US" sz="1200">
                          <a:effectLst/>
                          <a:latin typeface="Courier New" panose="02070309020205020404" pitchFamily="49" charset="0"/>
                          <a:cs typeface="Courier New" panose="02070309020205020404" pitchFamily="49" charset="0"/>
                        </a:rPr>
                        <a:t>25</a:t>
                      </a:r>
                      <a:endParaRPr lang="en-US" sz="1000">
                        <a:effectLst/>
                        <a:latin typeface="Courier New" panose="02070309020205020404" pitchFamily="49" charset="0"/>
                        <a:cs typeface="Courier New" panose="02070309020205020404" pitchFamily="49" charset="0"/>
                      </a:endParaRPr>
                    </a:p>
                  </a:txBody>
                  <a:tcPr marL="68580" marR="68580" marT="0" marB="0">
                    <a:solidFill>
                      <a:srgbClr val="92D050"/>
                    </a:solidFill>
                  </a:tcPr>
                </a:tc>
              </a:tr>
              <a:tr h="182880">
                <a:tc>
                  <a:txBody>
                    <a:bodyPr/>
                    <a:lstStyle/>
                    <a:p>
                      <a:pPr algn="r">
                        <a:spcAft>
                          <a:spcPts val="1000"/>
                        </a:spcAft>
                      </a:pPr>
                      <a:r>
                        <a:rPr lang="en-US" sz="1200" dirty="0" err="1">
                          <a:effectLst/>
                          <a:latin typeface="Courier New" panose="02070309020205020404" pitchFamily="49" charset="0"/>
                          <a:cs typeface="Courier New" panose="02070309020205020404" pitchFamily="49" charset="0"/>
                        </a:rPr>
                        <a:t>Над</a:t>
                      </a:r>
                      <a:r>
                        <a:rPr lang="en-US" sz="1200" dirty="0">
                          <a:effectLst/>
                          <a:latin typeface="Courier New" panose="02070309020205020404" pitchFamily="49" charset="0"/>
                          <a:cs typeface="Courier New" panose="02070309020205020404" pitchFamily="49" charset="0"/>
                        </a:rPr>
                        <a:t> 50 % </a:t>
                      </a:r>
                      <a:r>
                        <a:rPr lang="en-US" sz="1200" dirty="0" err="1">
                          <a:effectLst/>
                          <a:latin typeface="Courier New" panose="02070309020205020404" pitchFamily="49" charset="0"/>
                          <a:cs typeface="Courier New" panose="02070309020205020404" pitchFamily="49" charset="0"/>
                        </a:rPr>
                        <a:t>до</a:t>
                      </a:r>
                      <a:r>
                        <a:rPr lang="en-US" sz="1200" dirty="0">
                          <a:effectLst/>
                          <a:latin typeface="Courier New" panose="02070309020205020404" pitchFamily="49" charset="0"/>
                          <a:cs typeface="Courier New" panose="02070309020205020404" pitchFamily="49" charset="0"/>
                        </a:rPr>
                        <a:t> 85 % </a:t>
                      </a:r>
                      <a:r>
                        <a:rPr lang="en-US" sz="1200" dirty="0" err="1">
                          <a:effectLst/>
                          <a:latin typeface="Courier New" panose="02070309020205020404" pitchFamily="49" charset="0"/>
                          <a:cs typeface="Courier New" panose="02070309020205020404" pitchFamily="49" charset="0"/>
                        </a:rPr>
                        <a:t>от</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допустимите</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инвестиционни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разходи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проекта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са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изцяло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насочени</a:t>
                      </a:r>
                      <a:r>
                        <a:rPr lang="en-US" sz="1200" dirty="0">
                          <a:effectLst/>
                          <a:latin typeface="Courier New" panose="02070309020205020404" pitchFamily="49" charset="0"/>
                          <a:cs typeface="Courier New" panose="02070309020205020404" pitchFamily="49" charset="0"/>
                        </a:rPr>
                        <a:t> в </a:t>
                      </a:r>
                      <a:r>
                        <a:rPr lang="en-US" sz="1200" dirty="0" err="1">
                          <a:effectLst/>
                          <a:latin typeface="Courier New" panose="02070309020205020404" pitchFamily="49" charset="0"/>
                          <a:cs typeface="Courier New" panose="02070309020205020404" pitchFamily="49" charset="0"/>
                        </a:rPr>
                        <a:t>сектор</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Животновъдство</a:t>
                      </a:r>
                      <a:r>
                        <a:rPr lang="en-US" sz="1200" dirty="0">
                          <a:effectLst/>
                          <a:latin typeface="Courier New" panose="02070309020205020404" pitchFamily="49" charset="0"/>
                          <a:cs typeface="Courier New" panose="02070309020205020404" pitchFamily="49" charset="0"/>
                        </a:rPr>
                        <a:t>"</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c>
                  <a:txBody>
                    <a:bodyPr/>
                    <a:lstStyle/>
                    <a:p>
                      <a:pPr algn="ctr">
                        <a:spcAft>
                          <a:spcPts val="1000"/>
                        </a:spcAft>
                      </a:pPr>
                      <a:r>
                        <a:rPr lang="en-US" sz="1200">
                          <a:effectLst/>
                          <a:latin typeface="Courier New" panose="02070309020205020404" pitchFamily="49" charset="0"/>
                          <a:cs typeface="Courier New" panose="02070309020205020404" pitchFamily="49" charset="0"/>
                        </a:rPr>
                        <a:t>10</a:t>
                      </a:r>
                      <a:endParaRPr lang="en-US" sz="1000">
                        <a:effectLst/>
                        <a:latin typeface="Courier New" panose="02070309020205020404" pitchFamily="49" charset="0"/>
                        <a:cs typeface="Courier New" panose="02070309020205020404" pitchFamily="49" charset="0"/>
                      </a:endParaRPr>
                    </a:p>
                  </a:txBody>
                  <a:tcPr marL="68580" marR="68580" marT="0" marB="0">
                    <a:solidFill>
                      <a:srgbClr val="92D050"/>
                    </a:solidFill>
                  </a:tcPr>
                </a:tc>
              </a:tr>
              <a:tr h="182880">
                <a:tc>
                  <a:txBody>
                    <a:bodyPr/>
                    <a:lstStyle/>
                    <a:p>
                      <a:pPr algn="r">
                        <a:spcAft>
                          <a:spcPts val="1000"/>
                        </a:spcAft>
                      </a:pPr>
                      <a:r>
                        <a:rPr lang="en-US" sz="1200" dirty="0" err="1">
                          <a:effectLst/>
                          <a:latin typeface="Courier New" panose="02070309020205020404" pitchFamily="49" charset="0"/>
                          <a:cs typeface="Courier New" panose="02070309020205020404" pitchFamily="49" charset="0"/>
                        </a:rPr>
                        <a:t>Над</a:t>
                      </a:r>
                      <a:r>
                        <a:rPr lang="en-US" sz="1200" dirty="0">
                          <a:effectLst/>
                          <a:latin typeface="Courier New" panose="02070309020205020404" pitchFamily="49" charset="0"/>
                          <a:cs typeface="Courier New" panose="02070309020205020404" pitchFamily="49" charset="0"/>
                        </a:rPr>
                        <a:t> 85 % </a:t>
                      </a:r>
                      <a:r>
                        <a:rPr lang="en-US" sz="1200" dirty="0" err="1">
                          <a:effectLst/>
                          <a:latin typeface="Courier New" panose="02070309020205020404" pitchFamily="49" charset="0"/>
                          <a:cs typeface="Courier New" panose="02070309020205020404" pitchFamily="49" charset="0"/>
                        </a:rPr>
                        <a:t>от</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допустимите</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инвестиционни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разходи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проекта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са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изцяло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насочени</a:t>
                      </a:r>
                      <a:r>
                        <a:rPr lang="en-US" sz="1200" dirty="0">
                          <a:effectLst/>
                          <a:latin typeface="Courier New" panose="02070309020205020404" pitchFamily="49" charset="0"/>
                          <a:cs typeface="Courier New" panose="02070309020205020404" pitchFamily="49" charset="0"/>
                        </a:rPr>
                        <a:t> в </a:t>
                      </a:r>
                      <a:r>
                        <a:rPr lang="en-US" sz="1200" dirty="0" err="1">
                          <a:effectLst/>
                          <a:latin typeface="Courier New" panose="02070309020205020404" pitchFamily="49" charset="0"/>
                          <a:cs typeface="Courier New" panose="02070309020205020404" pitchFamily="49" charset="0"/>
                        </a:rPr>
                        <a:t>сектор</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Животновъдство</a:t>
                      </a:r>
                      <a:r>
                        <a:rPr lang="en-US" sz="1200" dirty="0">
                          <a:effectLst/>
                          <a:latin typeface="Courier New" panose="02070309020205020404" pitchFamily="49" charset="0"/>
                          <a:cs typeface="Courier New" panose="02070309020205020404" pitchFamily="49" charset="0"/>
                        </a:rPr>
                        <a:t>"</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c>
                  <a:txBody>
                    <a:bodyPr/>
                    <a:lstStyle/>
                    <a:p>
                      <a:pPr algn="ctr">
                        <a:spcAft>
                          <a:spcPts val="1000"/>
                        </a:spcAft>
                      </a:pPr>
                      <a:r>
                        <a:rPr lang="en-US" sz="1200">
                          <a:effectLst/>
                          <a:latin typeface="Courier New" panose="02070309020205020404" pitchFamily="49" charset="0"/>
                          <a:cs typeface="Courier New" panose="02070309020205020404" pitchFamily="49" charset="0"/>
                        </a:rPr>
                        <a:t>25</a:t>
                      </a:r>
                      <a:endParaRPr lang="en-US" sz="1000">
                        <a:effectLst/>
                        <a:latin typeface="Courier New" panose="02070309020205020404" pitchFamily="49" charset="0"/>
                        <a:cs typeface="Courier New" panose="02070309020205020404" pitchFamily="49" charset="0"/>
                      </a:endParaRPr>
                    </a:p>
                  </a:txBody>
                  <a:tcPr marL="68580" marR="68580" marT="0" marB="0">
                    <a:solidFill>
                      <a:srgbClr val="92D050"/>
                    </a:solidFill>
                  </a:tcPr>
                </a:tc>
              </a:tr>
              <a:tr h="182880">
                <a:tc>
                  <a:txBody>
                    <a:bodyPr/>
                    <a:lstStyle/>
                    <a:p>
                      <a:pPr algn="r">
                        <a:spcAft>
                          <a:spcPts val="1000"/>
                        </a:spcAft>
                      </a:pPr>
                      <a:r>
                        <a:rPr lang="en-US" sz="1200" dirty="0" err="1">
                          <a:effectLst/>
                          <a:latin typeface="Courier New" panose="02070309020205020404" pitchFamily="49" charset="0"/>
                          <a:cs typeface="Courier New" panose="02070309020205020404" pitchFamily="49" charset="0"/>
                        </a:rPr>
                        <a:t>Над</a:t>
                      </a:r>
                      <a:r>
                        <a:rPr lang="en-US" sz="1200" dirty="0">
                          <a:effectLst/>
                          <a:latin typeface="Courier New" panose="02070309020205020404" pitchFamily="49" charset="0"/>
                          <a:cs typeface="Courier New" panose="02070309020205020404" pitchFamily="49" charset="0"/>
                        </a:rPr>
                        <a:t> 50 % </a:t>
                      </a:r>
                      <a:r>
                        <a:rPr lang="en-US" sz="1200" dirty="0" err="1">
                          <a:effectLst/>
                          <a:latin typeface="Courier New" panose="02070309020205020404" pitchFamily="49" charset="0"/>
                          <a:cs typeface="Courier New" panose="02070309020205020404" pitchFamily="49" charset="0"/>
                        </a:rPr>
                        <a:t>от</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допустимите</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инвестиционни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разходи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проекта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са</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изцяло</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насочени</a:t>
                      </a:r>
                      <a:r>
                        <a:rPr lang="en-US" sz="1200" dirty="0">
                          <a:effectLst/>
                          <a:latin typeface="Courier New" panose="02070309020205020404" pitchFamily="49" charset="0"/>
                          <a:cs typeface="Courier New" panose="02070309020205020404" pitchFamily="49" charset="0"/>
                        </a:rPr>
                        <a:t> в </a:t>
                      </a:r>
                      <a:r>
                        <a:rPr lang="en-US" sz="1200" dirty="0" err="1">
                          <a:effectLst/>
                          <a:latin typeface="Courier New" panose="02070309020205020404" pitchFamily="49" charset="0"/>
                          <a:cs typeface="Courier New" panose="02070309020205020404" pitchFamily="49" charset="0"/>
                        </a:rPr>
                        <a:t>сектор</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Етеричномаслени</a:t>
                      </a:r>
                      <a:r>
                        <a:rPr lang="en-US" sz="1200" dirty="0">
                          <a:effectLst/>
                          <a:latin typeface="Courier New" panose="02070309020205020404" pitchFamily="49" charset="0"/>
                          <a:cs typeface="Courier New" panose="02070309020205020404" pitchFamily="49" charset="0"/>
                        </a:rPr>
                        <a:t> и </a:t>
                      </a:r>
                      <a:r>
                        <a:rPr lang="en-US" sz="1200" dirty="0" err="1">
                          <a:effectLst/>
                          <a:latin typeface="Courier New" panose="02070309020205020404" pitchFamily="49" charset="0"/>
                          <a:cs typeface="Courier New" panose="02070309020205020404" pitchFamily="49" charset="0"/>
                        </a:rPr>
                        <a:t>медицински</a:t>
                      </a:r>
                      <a:r>
                        <a:rPr lang="en-US" sz="1200" dirty="0">
                          <a:effectLst/>
                          <a:latin typeface="Courier New" panose="02070309020205020404" pitchFamily="49" charset="0"/>
                          <a:cs typeface="Courier New" panose="02070309020205020404" pitchFamily="49" charset="0"/>
                        </a:rPr>
                        <a:t> </a:t>
                      </a:r>
                      <a:r>
                        <a:rPr lang="en-US" sz="1200" dirty="0" err="1">
                          <a:effectLst/>
                          <a:latin typeface="Courier New" panose="02070309020205020404" pitchFamily="49" charset="0"/>
                          <a:cs typeface="Courier New" panose="02070309020205020404" pitchFamily="49" charset="0"/>
                        </a:rPr>
                        <a:t>култури</a:t>
                      </a:r>
                      <a:r>
                        <a:rPr lang="en-US" sz="1200" dirty="0">
                          <a:effectLst/>
                          <a:latin typeface="Courier New" panose="02070309020205020404" pitchFamily="49" charset="0"/>
                          <a:cs typeface="Courier New" panose="02070309020205020404" pitchFamily="49" charset="0"/>
                        </a:rPr>
                        <a:t>"</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c>
                  <a:txBody>
                    <a:bodyPr/>
                    <a:lstStyle/>
                    <a:p>
                      <a:pPr algn="ctr">
                        <a:spcAft>
                          <a:spcPts val="1000"/>
                        </a:spcAft>
                      </a:pPr>
                      <a:r>
                        <a:rPr lang="en-US" sz="1200" dirty="0">
                          <a:effectLst/>
                          <a:latin typeface="Courier New" panose="02070309020205020404" pitchFamily="49" charset="0"/>
                          <a:cs typeface="Courier New" panose="02070309020205020404" pitchFamily="49" charset="0"/>
                        </a:rPr>
                        <a:t>5</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r>
              <a:tr h="182880">
                <a:tc>
                  <a:txBody>
                    <a:bodyPr/>
                    <a:lstStyle/>
                    <a:p>
                      <a:pPr algn="r">
                        <a:spcAft>
                          <a:spcPts val="1000"/>
                        </a:spcAft>
                      </a:pPr>
                      <a:r>
                        <a:rPr lang="en-US" sz="1200">
                          <a:effectLst/>
                          <a:latin typeface="Courier New" panose="02070309020205020404" pitchFamily="49" charset="0"/>
                          <a:cs typeface="Courier New" panose="02070309020205020404" pitchFamily="49" charset="0"/>
                        </a:rPr>
                        <a:t>Максимален брой точки по критерий 1</a:t>
                      </a:r>
                      <a:endParaRPr lang="en-US" sz="1000">
                        <a:effectLst/>
                        <a:latin typeface="Courier New" panose="02070309020205020404" pitchFamily="49" charset="0"/>
                        <a:cs typeface="Courier New" panose="02070309020205020404" pitchFamily="49" charset="0"/>
                      </a:endParaRPr>
                    </a:p>
                  </a:txBody>
                  <a:tcPr marL="68580" marR="68580" marT="0" marB="0">
                    <a:solidFill>
                      <a:srgbClr val="92D050"/>
                    </a:solidFill>
                  </a:tcPr>
                </a:tc>
                <a:tc>
                  <a:txBody>
                    <a:bodyPr/>
                    <a:lstStyle/>
                    <a:p>
                      <a:pPr algn="ctr">
                        <a:spcAft>
                          <a:spcPts val="1000"/>
                        </a:spcAft>
                      </a:pPr>
                      <a:r>
                        <a:rPr lang="en-US" sz="1200" dirty="0">
                          <a:effectLst/>
                          <a:latin typeface="Courier New" panose="02070309020205020404" pitchFamily="49" charset="0"/>
                          <a:cs typeface="Courier New" panose="02070309020205020404" pitchFamily="49" charset="0"/>
                        </a:rPr>
                        <a:t>25</a:t>
                      </a:r>
                      <a:endParaRPr lang="en-US" sz="1000" dirty="0">
                        <a:effectLst/>
                        <a:latin typeface="Courier New" panose="02070309020205020404" pitchFamily="49" charset="0"/>
                        <a:cs typeface="Courier New" panose="02070309020205020404" pitchFamily="49"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1496898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3835053"/>
              </p:ext>
            </p:extLst>
          </p:nvPr>
        </p:nvGraphicFramePr>
        <p:xfrm>
          <a:off x="827585" y="1503362"/>
          <a:ext cx="7704856" cy="3359153"/>
        </p:xfrm>
        <a:graphic>
          <a:graphicData uri="http://schemas.openxmlformats.org/drawingml/2006/table">
            <a:tbl>
              <a:tblPr firstRow="1" firstCol="1" bandRow="1" bandCol="1">
                <a:tableStyleId>{5C22544A-7EE6-4342-B048-85BDC9FD1C3A}</a:tableStyleId>
              </a:tblPr>
              <a:tblGrid>
                <a:gridCol w="7033203"/>
                <a:gridCol w="671653"/>
              </a:tblGrid>
              <a:tr h="159960">
                <a:tc gridSpan="2">
                  <a:txBody>
                    <a:bodyPr/>
                    <a:lstStyle/>
                    <a:p>
                      <a:pPr>
                        <a:spcAft>
                          <a:spcPts val="0"/>
                        </a:spcAft>
                      </a:pPr>
                      <a:r>
                        <a:rPr lang="en-US" sz="1000" kern="1200" dirty="0">
                          <a:effectLst/>
                          <a:latin typeface="Courier New" panose="02070309020205020404" pitchFamily="49" charset="0"/>
                          <a:cs typeface="Courier New" panose="02070309020205020404" pitchFamily="49" charset="0"/>
                        </a:rPr>
                        <a:t>2. </a:t>
                      </a:r>
                      <a:r>
                        <a:rPr lang="en-US" sz="1000" kern="1200" dirty="0" err="1">
                          <a:effectLst/>
                          <a:latin typeface="Courier New" panose="02070309020205020404" pitchFamily="49" charset="0"/>
                          <a:cs typeface="Courier New" panose="02070309020205020404" pitchFamily="49" charset="0"/>
                        </a:rPr>
                        <a:t>Подпомагане</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на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биологичното</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производство</a:t>
                      </a:r>
                      <a:r>
                        <a:rPr lang="en-US" sz="1000" kern="1200" dirty="0">
                          <a:effectLst/>
                          <a:latin typeface="Courier New" panose="02070309020205020404" pitchFamily="49" charset="0"/>
                          <a:cs typeface="Courier New" panose="02070309020205020404" pitchFamily="49" charset="0"/>
                        </a:rPr>
                        <a:t>:</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hMerge="1">
                  <a:txBody>
                    <a:bodyPr/>
                    <a:lstStyle/>
                    <a:p>
                      <a:endParaRPr lang="en-US"/>
                    </a:p>
                  </a:txBody>
                  <a:tcPr/>
                </a:tc>
              </a:tr>
              <a:tr h="319919">
                <a:tc>
                  <a:txBody>
                    <a:bodyPr/>
                    <a:lstStyle/>
                    <a:p>
                      <a:pPr algn="r">
                        <a:spcAft>
                          <a:spcPts val="1000"/>
                        </a:spcAft>
                      </a:pPr>
                      <a:r>
                        <a:rPr lang="en-US" sz="1000" kern="1200">
                          <a:effectLst/>
                          <a:latin typeface="Courier New" panose="02070309020205020404" pitchFamily="49" charset="0"/>
                          <a:cs typeface="Courier New" panose="02070309020205020404" pitchFamily="49" charset="0"/>
                        </a:rPr>
                        <a:t>Над 50 % от допустимите инвестиционни разходи по проекта са свързани с производство на биологични продукти.</a:t>
                      </a:r>
                      <a:endParaRPr lang="en-US" sz="900">
                        <a:effectLst/>
                        <a:latin typeface="Courier New" panose="02070309020205020404" pitchFamily="49" charset="0"/>
                        <a:cs typeface="Courier New" panose="02070309020205020404" pitchFamily="49" charset="0"/>
                      </a:endParaRPr>
                    </a:p>
                  </a:txBody>
                  <a:tcPr marL="59985" marR="59985" marT="0" marB="0">
                    <a:solidFill>
                      <a:srgbClr val="92D050"/>
                    </a:solidFill>
                  </a:tcPr>
                </a:tc>
                <a:tc>
                  <a:txBody>
                    <a:bodyPr/>
                    <a:lstStyle/>
                    <a:p>
                      <a:pPr algn="ctr">
                        <a:spcAft>
                          <a:spcPts val="1000"/>
                        </a:spcAft>
                      </a:pPr>
                      <a:r>
                        <a:rPr lang="en-US" sz="1000">
                          <a:effectLst/>
                          <a:latin typeface="Courier New" panose="02070309020205020404" pitchFamily="49" charset="0"/>
                          <a:cs typeface="Courier New" panose="02070309020205020404" pitchFamily="49" charset="0"/>
                        </a:rPr>
                        <a:t>10</a:t>
                      </a:r>
                      <a:endParaRPr lang="en-US" sz="900">
                        <a:effectLst/>
                        <a:latin typeface="Courier New" panose="02070309020205020404" pitchFamily="49" charset="0"/>
                        <a:cs typeface="Courier New" panose="02070309020205020404" pitchFamily="49" charset="0"/>
                      </a:endParaRPr>
                    </a:p>
                  </a:txBody>
                  <a:tcPr marL="59985" marR="59985" marT="0" marB="0">
                    <a:solidFill>
                      <a:srgbClr val="92D050"/>
                    </a:solidFill>
                  </a:tcPr>
                </a:tc>
              </a:tr>
              <a:tr h="319919">
                <a:tc>
                  <a:txBody>
                    <a:bodyPr/>
                    <a:lstStyle/>
                    <a:p>
                      <a:pPr algn="r">
                        <a:spcAft>
                          <a:spcPts val="1000"/>
                        </a:spcAft>
                      </a:pPr>
                      <a:r>
                        <a:rPr lang="en-US" sz="1000" kern="1200" dirty="0">
                          <a:effectLst/>
                          <a:latin typeface="Courier New" panose="02070309020205020404" pitchFamily="49" charset="0"/>
                          <a:cs typeface="Courier New" panose="02070309020205020404" pitchFamily="49" charset="0"/>
                        </a:rPr>
                        <a:t>100 % </a:t>
                      </a:r>
                      <a:r>
                        <a:rPr lang="en-US" sz="1000" kern="1200" dirty="0" err="1">
                          <a:effectLst/>
                          <a:latin typeface="Courier New" panose="02070309020205020404" pitchFamily="49" charset="0"/>
                          <a:cs typeface="Courier New" panose="02070309020205020404" pitchFamily="49" charset="0"/>
                        </a:rPr>
                        <a:t>от</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допустимите</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инвестиционни</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разходи</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по</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проекта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са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свързани</a:t>
                      </a:r>
                      <a:r>
                        <a:rPr lang="en-US" sz="1000" kern="1200" dirty="0">
                          <a:effectLst/>
                          <a:latin typeface="Courier New" panose="02070309020205020404" pitchFamily="49" charset="0"/>
                          <a:cs typeface="Courier New" panose="02070309020205020404" pitchFamily="49" charset="0"/>
                        </a:rPr>
                        <a:t> с </a:t>
                      </a:r>
                      <a:r>
                        <a:rPr lang="en-US" sz="1000" kern="1200" dirty="0" err="1">
                          <a:effectLst/>
                          <a:latin typeface="Courier New" panose="02070309020205020404" pitchFamily="49" charset="0"/>
                          <a:cs typeface="Courier New" panose="02070309020205020404" pitchFamily="49" charset="0"/>
                        </a:rPr>
                        <a:t>производство</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на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биологични</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продукти</a:t>
                      </a:r>
                      <a:endParaRPr lang="en-US" sz="900" dirty="0">
                        <a:effectLst/>
                        <a:latin typeface="Courier New" panose="02070309020205020404" pitchFamily="49" charset="0"/>
                        <a:cs typeface="Courier New" panose="02070309020205020404" pitchFamily="49" charset="0"/>
                      </a:endParaRPr>
                    </a:p>
                  </a:txBody>
                  <a:tcPr marL="59985" marR="59985" marT="0" marB="0">
                    <a:solidFill>
                      <a:srgbClr val="92D050"/>
                    </a:solidFill>
                  </a:tcPr>
                </a:tc>
                <a:tc>
                  <a:txBody>
                    <a:bodyPr/>
                    <a:lstStyle/>
                    <a:p>
                      <a:pPr algn="ctr">
                        <a:spcAft>
                          <a:spcPts val="1000"/>
                        </a:spcAft>
                      </a:pPr>
                      <a:r>
                        <a:rPr lang="en-US" sz="1000">
                          <a:effectLst/>
                          <a:latin typeface="Courier New" panose="02070309020205020404" pitchFamily="49" charset="0"/>
                          <a:cs typeface="Courier New" panose="02070309020205020404" pitchFamily="49" charset="0"/>
                        </a:rPr>
                        <a:t>15</a:t>
                      </a:r>
                      <a:endParaRPr lang="en-US" sz="900">
                        <a:effectLst/>
                        <a:latin typeface="Courier New" panose="02070309020205020404" pitchFamily="49" charset="0"/>
                        <a:cs typeface="Courier New" panose="02070309020205020404" pitchFamily="49" charset="0"/>
                      </a:endParaRPr>
                    </a:p>
                  </a:txBody>
                  <a:tcPr marL="59985" marR="59985" marT="0" marB="0">
                    <a:solidFill>
                      <a:srgbClr val="92D050"/>
                    </a:solidFill>
                  </a:tcPr>
                </a:tc>
              </a:tr>
              <a:tr h="159960">
                <a:tc>
                  <a:txBody>
                    <a:bodyPr/>
                    <a:lstStyle/>
                    <a:p>
                      <a:pPr algn="r">
                        <a:spcAft>
                          <a:spcPts val="1000"/>
                        </a:spcAft>
                      </a:pPr>
                      <a:r>
                        <a:rPr lang="en-US" sz="1000" dirty="0" err="1">
                          <a:effectLst/>
                          <a:latin typeface="Courier New" panose="02070309020205020404" pitchFamily="49" charset="0"/>
                          <a:cs typeface="Courier New" panose="02070309020205020404" pitchFamily="49" charset="0"/>
                        </a:rPr>
                        <a:t>Максимален</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брой</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точки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критерий</a:t>
                      </a:r>
                      <a:r>
                        <a:rPr lang="en-US" sz="1000" dirty="0">
                          <a:effectLst/>
                          <a:latin typeface="Courier New" panose="02070309020205020404" pitchFamily="49" charset="0"/>
                          <a:cs typeface="Courier New" panose="02070309020205020404" pitchFamily="49" charset="0"/>
                        </a:rPr>
                        <a:t> 2</a:t>
                      </a:r>
                      <a:endParaRPr lang="en-US" sz="900" dirty="0">
                        <a:effectLst/>
                        <a:latin typeface="Courier New" panose="02070309020205020404" pitchFamily="49" charset="0"/>
                        <a:cs typeface="Courier New" panose="02070309020205020404" pitchFamily="49" charset="0"/>
                      </a:endParaRPr>
                    </a:p>
                  </a:txBody>
                  <a:tcPr marL="59985" marR="59985" marT="0" marB="0">
                    <a:solidFill>
                      <a:srgbClr val="92D050"/>
                    </a:solidFill>
                  </a:tcPr>
                </a:tc>
                <a:tc>
                  <a:txBody>
                    <a:bodyPr/>
                    <a:lstStyle/>
                    <a:p>
                      <a:pPr algn="ctr">
                        <a:spcAft>
                          <a:spcPts val="1000"/>
                        </a:spcAft>
                      </a:pPr>
                      <a:r>
                        <a:rPr lang="en-US" sz="1000">
                          <a:effectLst/>
                          <a:latin typeface="Courier New" panose="02070309020205020404" pitchFamily="49" charset="0"/>
                          <a:cs typeface="Courier New" panose="02070309020205020404" pitchFamily="49" charset="0"/>
                        </a:rPr>
                        <a:t>15</a:t>
                      </a:r>
                      <a:endParaRPr lang="en-US" sz="900">
                        <a:effectLst/>
                        <a:latin typeface="Courier New" panose="02070309020205020404" pitchFamily="49" charset="0"/>
                        <a:cs typeface="Courier New" panose="02070309020205020404" pitchFamily="49" charset="0"/>
                      </a:endParaRPr>
                    </a:p>
                  </a:txBody>
                  <a:tcPr marL="59985" marR="59985" marT="0" marB="0">
                    <a:solidFill>
                      <a:srgbClr val="92D050"/>
                    </a:solidFill>
                  </a:tcPr>
                </a:tc>
              </a:tr>
              <a:tr h="159960">
                <a:tc gridSpan="2">
                  <a:txBody>
                    <a:bodyPr/>
                    <a:lstStyle/>
                    <a:p>
                      <a:pPr>
                        <a:spcAft>
                          <a:spcPts val="0"/>
                        </a:spcAft>
                      </a:pPr>
                      <a:r>
                        <a:rPr lang="en-US" sz="1000" kern="1200" dirty="0">
                          <a:effectLst/>
                          <a:latin typeface="Courier New" panose="02070309020205020404" pitchFamily="49" charset="0"/>
                          <a:cs typeface="Courier New" panose="02070309020205020404" pitchFamily="49" charset="0"/>
                        </a:rPr>
                        <a:t>3. </a:t>
                      </a:r>
                      <a:r>
                        <a:rPr lang="en-US" sz="1000" kern="1200" dirty="0" err="1">
                          <a:effectLst/>
                          <a:latin typeface="Courier New" panose="02070309020205020404" pitchFamily="49" charset="0"/>
                          <a:cs typeface="Courier New" panose="02070309020205020404" pitchFamily="49" charset="0"/>
                        </a:rPr>
                        <a:t>Подпомагане</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на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проекти</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осигуряващи</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допълнителна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устойчива</a:t>
                      </a:r>
                      <a:r>
                        <a:rPr lang="en-US" sz="1000" kern="1200" dirty="0">
                          <a:effectLst/>
                          <a:latin typeface="Courier New" panose="02070309020205020404" pitchFamily="49" charset="0"/>
                          <a:cs typeface="Courier New" panose="02070309020205020404" pitchFamily="49" charset="0"/>
                        </a:rPr>
                        <a:t> </a:t>
                      </a:r>
                      <a:r>
                        <a:rPr lang="en-US" sz="1000" kern="1200" dirty="0" err="1">
                          <a:effectLst/>
                          <a:latin typeface="Courier New" panose="02070309020205020404" pitchFamily="49" charset="0"/>
                          <a:cs typeface="Courier New" panose="02070309020205020404" pitchFamily="49" charset="0"/>
                        </a:rPr>
                        <a:t>заетост</a:t>
                      </a:r>
                      <a:r>
                        <a:rPr lang="en-US" sz="1000" kern="1200" dirty="0">
                          <a:effectLst/>
                          <a:latin typeface="Courier New" panose="02070309020205020404" pitchFamily="49" charset="0"/>
                          <a:cs typeface="Courier New" panose="02070309020205020404" pitchFamily="49" charset="0"/>
                        </a:rPr>
                        <a:t>:</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hMerge="1">
                  <a:txBody>
                    <a:bodyPr/>
                    <a:lstStyle/>
                    <a:p>
                      <a:endParaRPr lang="en-US"/>
                    </a:p>
                  </a:txBody>
                  <a:tcPr/>
                </a:tc>
              </a:tr>
              <a:tr h="479879">
                <a:tc>
                  <a:txBody>
                    <a:bodyPr/>
                    <a:lstStyle/>
                    <a:p>
                      <a:pPr>
                        <a:spcAft>
                          <a:spcPts val="0"/>
                        </a:spcAft>
                      </a:pPr>
                      <a:r>
                        <a:rPr lang="en-US" sz="1000" dirty="0" err="1">
                          <a:effectLst/>
                          <a:latin typeface="Courier New" panose="02070309020205020404" pitchFamily="49" charset="0"/>
                          <a:cs typeface="Courier New" panose="02070309020205020404" pitchFamily="49" charset="0"/>
                        </a:rPr>
                        <a:t>Проекти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при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които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изпълнението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одобрените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инвестиции</a:t>
                      </a:r>
                      <a:r>
                        <a:rPr lang="en-US" sz="1000" dirty="0">
                          <a:effectLst/>
                          <a:latin typeface="Courier New" panose="02070309020205020404" pitchFamily="49" charset="0"/>
                          <a:cs typeface="Courier New" panose="02070309020205020404" pitchFamily="49" charset="0"/>
                        </a:rPr>
                        <a:t> и </a:t>
                      </a:r>
                      <a:r>
                        <a:rPr lang="en-US" sz="1000" dirty="0" err="1">
                          <a:effectLst/>
                          <a:latin typeface="Courier New" panose="02070309020205020404" pitchFamily="49" charset="0"/>
                          <a:cs typeface="Courier New" panose="02070309020205020404" pitchFamily="49" charset="0"/>
                        </a:rPr>
                        <a:t>дейности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води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осигуряване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допълнителна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заетост</a:t>
                      </a:r>
                      <a:r>
                        <a:rPr lang="en-US" sz="1000" dirty="0">
                          <a:effectLst/>
                          <a:latin typeface="Courier New" panose="02070309020205020404" pitchFamily="49" charset="0"/>
                          <a:cs typeface="Courier New" panose="02070309020205020404" pitchFamily="49" charset="0"/>
                        </a:rPr>
                        <a:t> в </a:t>
                      </a:r>
                      <a:r>
                        <a:rPr lang="en-US" sz="1000" dirty="0" err="1">
                          <a:effectLst/>
                          <a:latin typeface="Courier New" panose="02070309020205020404" pitchFamily="49" charset="0"/>
                          <a:cs typeface="Courier New" panose="02070309020205020404" pitchFamily="49" charset="0"/>
                        </a:rPr>
                        <a:t>земеделските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стопанства</a:t>
                      </a:r>
                      <a:r>
                        <a:rPr lang="en-US" sz="1000" dirty="0">
                          <a:effectLst/>
                          <a:latin typeface="Courier New" panose="02070309020205020404" pitchFamily="49" charset="0"/>
                          <a:cs typeface="Courier New" panose="02070309020205020404" pitchFamily="49" charset="0"/>
                        </a:rPr>
                        <a:t> – </a:t>
                      </a:r>
                      <a:r>
                        <a:rPr lang="en-US" sz="1000" dirty="0" err="1">
                          <a:effectLst/>
                          <a:latin typeface="Courier New" panose="02070309020205020404" pitchFamily="49" charset="0"/>
                          <a:cs typeface="Courier New" panose="02070309020205020404" pitchFamily="49" charset="0"/>
                        </a:rPr>
                        <a:t>до</a:t>
                      </a:r>
                      <a:r>
                        <a:rPr lang="en-US" sz="1000" dirty="0">
                          <a:effectLst/>
                          <a:latin typeface="Courier New" panose="02070309020205020404" pitchFamily="49" charset="0"/>
                          <a:cs typeface="Courier New" panose="02070309020205020404" pitchFamily="49" charset="0"/>
                        </a:rPr>
                        <a:t> 5 </a:t>
                      </a:r>
                      <a:r>
                        <a:rPr lang="en-US" sz="1000" dirty="0" err="1">
                          <a:effectLst/>
                          <a:latin typeface="Courier New" panose="02070309020205020404" pitchFamily="49" charset="0"/>
                          <a:cs typeface="Courier New" panose="02070309020205020404" pitchFamily="49" charset="0"/>
                        </a:rPr>
                        <a:t>раб</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места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включително</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a:txBody>
                    <a:bodyPr/>
                    <a:lstStyle/>
                    <a:p>
                      <a:pPr algn="ctr">
                        <a:spcAft>
                          <a:spcPts val="0"/>
                        </a:spcAft>
                      </a:pPr>
                      <a:r>
                        <a:rPr lang="en-US" sz="1000">
                          <a:effectLst/>
                          <a:latin typeface="Courier New" panose="02070309020205020404" pitchFamily="49" charset="0"/>
                          <a:cs typeface="Courier New" panose="02070309020205020404" pitchFamily="49" charset="0"/>
                        </a:rPr>
                        <a:t>8</a:t>
                      </a:r>
                      <a:endParaRPr lang="en-US" sz="90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r>
              <a:tr h="479879">
                <a:tc>
                  <a:txBody>
                    <a:bodyPr/>
                    <a:lstStyle/>
                    <a:p>
                      <a:pPr>
                        <a:spcAft>
                          <a:spcPts val="0"/>
                        </a:spcAft>
                      </a:pPr>
                      <a:r>
                        <a:rPr lang="en-US" sz="1000" dirty="0" err="1">
                          <a:effectLst/>
                          <a:latin typeface="Courier New" panose="02070309020205020404" pitchFamily="49" charset="0"/>
                          <a:cs typeface="Courier New" panose="02070309020205020404" pitchFamily="49" charset="0"/>
                        </a:rPr>
                        <a:t>Проекти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при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които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изпълнението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одобрените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инвестиции</a:t>
                      </a:r>
                      <a:r>
                        <a:rPr lang="en-US" sz="1000" dirty="0">
                          <a:effectLst/>
                          <a:latin typeface="Courier New" panose="02070309020205020404" pitchFamily="49" charset="0"/>
                          <a:cs typeface="Courier New" panose="02070309020205020404" pitchFamily="49" charset="0"/>
                        </a:rPr>
                        <a:t> и </a:t>
                      </a:r>
                      <a:r>
                        <a:rPr lang="en-US" sz="1000" dirty="0" err="1">
                          <a:effectLst/>
                          <a:latin typeface="Courier New" panose="02070309020205020404" pitchFamily="49" charset="0"/>
                          <a:cs typeface="Courier New" panose="02070309020205020404" pitchFamily="49" charset="0"/>
                        </a:rPr>
                        <a:t>дейности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води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осигуряване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допълнителна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заетост</a:t>
                      </a:r>
                      <a:r>
                        <a:rPr lang="en-US" sz="1000" dirty="0">
                          <a:effectLst/>
                          <a:latin typeface="Courier New" panose="02070309020205020404" pitchFamily="49" charset="0"/>
                          <a:cs typeface="Courier New" panose="02070309020205020404" pitchFamily="49" charset="0"/>
                        </a:rPr>
                        <a:t> в </a:t>
                      </a:r>
                      <a:r>
                        <a:rPr lang="en-US" sz="1000" dirty="0" err="1">
                          <a:effectLst/>
                          <a:latin typeface="Courier New" panose="02070309020205020404" pitchFamily="49" charset="0"/>
                          <a:cs typeface="Courier New" panose="02070309020205020404" pitchFamily="49" charset="0"/>
                        </a:rPr>
                        <a:t>земеделските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стопанства</a:t>
                      </a:r>
                      <a:r>
                        <a:rPr lang="en-US" sz="1000" dirty="0">
                          <a:effectLst/>
                          <a:latin typeface="Courier New" panose="02070309020205020404" pitchFamily="49" charset="0"/>
                          <a:cs typeface="Courier New" panose="02070309020205020404" pitchFamily="49" charset="0"/>
                        </a:rPr>
                        <a:t> – </a:t>
                      </a:r>
                      <a:r>
                        <a:rPr lang="en-US" sz="1000" dirty="0" err="1">
                          <a:effectLst/>
                          <a:latin typeface="Courier New" panose="02070309020205020404" pitchFamily="49" charset="0"/>
                          <a:cs typeface="Courier New" panose="02070309020205020404" pitchFamily="49" charset="0"/>
                        </a:rPr>
                        <a:t>от</a:t>
                      </a:r>
                      <a:r>
                        <a:rPr lang="en-US" sz="1000" dirty="0">
                          <a:effectLst/>
                          <a:latin typeface="Courier New" panose="02070309020205020404" pitchFamily="49" charset="0"/>
                          <a:cs typeface="Courier New" panose="02070309020205020404" pitchFamily="49" charset="0"/>
                        </a:rPr>
                        <a:t> 5 </a:t>
                      </a:r>
                      <a:r>
                        <a:rPr lang="en-US" sz="1000" dirty="0" err="1">
                          <a:effectLst/>
                          <a:latin typeface="Courier New" panose="02070309020205020404" pitchFamily="49" charset="0"/>
                          <a:cs typeface="Courier New" panose="02070309020205020404" pitchFamily="49" charset="0"/>
                        </a:rPr>
                        <a:t>до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a:t>
                      </a:r>
                      <a:r>
                        <a:rPr lang="en-US" sz="1000" dirty="0">
                          <a:effectLst/>
                          <a:latin typeface="Courier New" panose="02070309020205020404" pitchFamily="49" charset="0"/>
                          <a:cs typeface="Courier New" panose="02070309020205020404" pitchFamily="49" charset="0"/>
                        </a:rPr>
                        <a:t> 10 </a:t>
                      </a:r>
                      <a:r>
                        <a:rPr lang="en-US" sz="1000" dirty="0" err="1">
                          <a:effectLst/>
                          <a:latin typeface="Courier New" panose="02070309020205020404" pitchFamily="49" charset="0"/>
                          <a:cs typeface="Courier New" panose="02070309020205020404" pitchFamily="49" charset="0"/>
                        </a:rPr>
                        <a:t>раб</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места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включително</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a:txBody>
                    <a:bodyPr/>
                    <a:lstStyle/>
                    <a:p>
                      <a:pPr algn="ctr">
                        <a:spcAft>
                          <a:spcPts val="0"/>
                        </a:spcAft>
                      </a:pPr>
                      <a:r>
                        <a:rPr lang="en-US" sz="1000">
                          <a:effectLst/>
                          <a:latin typeface="Courier New" panose="02070309020205020404" pitchFamily="49" charset="0"/>
                          <a:cs typeface="Courier New" panose="02070309020205020404" pitchFamily="49" charset="0"/>
                        </a:rPr>
                        <a:t>10</a:t>
                      </a:r>
                      <a:endParaRPr lang="en-US" sz="90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r>
              <a:tr h="479879">
                <a:tc>
                  <a:txBody>
                    <a:bodyPr/>
                    <a:lstStyle/>
                    <a:p>
                      <a:pPr>
                        <a:spcAft>
                          <a:spcPts val="0"/>
                        </a:spcAft>
                      </a:pPr>
                      <a:r>
                        <a:rPr lang="en-US" sz="1000" dirty="0" err="1">
                          <a:effectLst/>
                          <a:latin typeface="Courier New" panose="02070309020205020404" pitchFamily="49" charset="0"/>
                          <a:cs typeface="Courier New" panose="02070309020205020404" pitchFamily="49" charset="0"/>
                        </a:rPr>
                        <a:t>Проекти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при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които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изпълнението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одобрените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инвестиции</a:t>
                      </a:r>
                      <a:r>
                        <a:rPr lang="en-US" sz="1000" dirty="0">
                          <a:effectLst/>
                          <a:latin typeface="Courier New" panose="02070309020205020404" pitchFamily="49" charset="0"/>
                          <a:cs typeface="Courier New" panose="02070309020205020404" pitchFamily="49" charset="0"/>
                        </a:rPr>
                        <a:t> и </a:t>
                      </a:r>
                      <a:r>
                        <a:rPr lang="en-US" sz="1000" dirty="0" err="1">
                          <a:effectLst/>
                          <a:latin typeface="Courier New" panose="02070309020205020404" pitchFamily="49" charset="0"/>
                          <a:cs typeface="Courier New" panose="02070309020205020404" pitchFamily="49" charset="0"/>
                        </a:rPr>
                        <a:t>дейности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води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осигуряване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допълнителна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заетост</a:t>
                      </a:r>
                      <a:r>
                        <a:rPr lang="en-US" sz="1000" dirty="0">
                          <a:effectLst/>
                          <a:latin typeface="Courier New" panose="02070309020205020404" pitchFamily="49" charset="0"/>
                          <a:cs typeface="Courier New" panose="02070309020205020404" pitchFamily="49" charset="0"/>
                        </a:rPr>
                        <a:t> в </a:t>
                      </a:r>
                      <a:r>
                        <a:rPr lang="en-US" sz="1000" dirty="0" err="1">
                          <a:effectLst/>
                          <a:latin typeface="Courier New" panose="02070309020205020404" pitchFamily="49" charset="0"/>
                          <a:cs typeface="Courier New" panose="02070309020205020404" pitchFamily="49" charset="0"/>
                        </a:rPr>
                        <a:t>земеделските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стопанства</a:t>
                      </a:r>
                      <a:r>
                        <a:rPr lang="en-US" sz="1000" dirty="0">
                          <a:effectLst/>
                          <a:latin typeface="Courier New" panose="02070309020205020404" pitchFamily="49" charset="0"/>
                          <a:cs typeface="Courier New" panose="02070309020205020404" pitchFamily="49" charset="0"/>
                        </a:rPr>
                        <a:t> – </a:t>
                      </a:r>
                      <a:r>
                        <a:rPr lang="en-US" sz="1000" dirty="0" err="1">
                          <a:effectLst/>
                          <a:latin typeface="Courier New" panose="02070309020205020404" pitchFamily="49" charset="0"/>
                          <a:cs typeface="Courier New" panose="02070309020205020404" pitchFamily="49" charset="0"/>
                        </a:rPr>
                        <a:t>над</a:t>
                      </a:r>
                      <a:r>
                        <a:rPr lang="en-US" sz="1000" dirty="0">
                          <a:effectLst/>
                          <a:latin typeface="Courier New" panose="02070309020205020404" pitchFamily="49" charset="0"/>
                          <a:cs typeface="Courier New" panose="02070309020205020404" pitchFamily="49" charset="0"/>
                        </a:rPr>
                        <a:t> 10 </a:t>
                      </a:r>
                      <a:r>
                        <a:rPr lang="en-US" sz="1000" dirty="0" err="1">
                          <a:effectLst/>
                          <a:latin typeface="Courier New" panose="02070309020205020404" pitchFamily="49" charset="0"/>
                          <a:cs typeface="Courier New" panose="02070309020205020404" pitchFamily="49" charset="0"/>
                        </a:rPr>
                        <a:t>раб</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места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включително</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a:txBody>
                    <a:bodyPr/>
                    <a:lstStyle/>
                    <a:p>
                      <a:pPr algn="ctr">
                        <a:spcAft>
                          <a:spcPts val="0"/>
                        </a:spcAft>
                      </a:pPr>
                      <a:r>
                        <a:rPr lang="en-US" sz="1000">
                          <a:effectLst/>
                          <a:latin typeface="Courier New" panose="02070309020205020404" pitchFamily="49" charset="0"/>
                          <a:cs typeface="Courier New" panose="02070309020205020404" pitchFamily="49" charset="0"/>
                        </a:rPr>
                        <a:t>15</a:t>
                      </a:r>
                      <a:endParaRPr lang="en-US" sz="90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r>
              <a:tr h="639838">
                <a:tc>
                  <a:txBody>
                    <a:bodyPr/>
                    <a:lstStyle/>
                    <a:p>
                      <a:pPr>
                        <a:spcAft>
                          <a:spcPts val="0"/>
                        </a:spcAft>
                      </a:pPr>
                      <a:r>
                        <a:rPr lang="en-US" sz="1000" dirty="0" err="1">
                          <a:effectLst/>
                          <a:latin typeface="Courier New" panose="02070309020205020404" pitchFamily="49" charset="0"/>
                          <a:cs typeface="Courier New" panose="02070309020205020404" pitchFamily="49" charset="0"/>
                        </a:rPr>
                        <a:t>Проекти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представени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от</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кандидати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които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извършват</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земеделска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дейност</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от</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най</a:t>
                      </a:r>
                      <a:r>
                        <a:rPr lang="en-US" sz="1000" dirty="0">
                          <a:effectLst/>
                          <a:latin typeface="Courier New" panose="02070309020205020404" pitchFamily="49" charset="0"/>
                          <a:cs typeface="Courier New" panose="02070309020205020404" pitchFamily="49" charset="0"/>
                        </a:rPr>
                        <a:t> – </a:t>
                      </a:r>
                      <a:r>
                        <a:rPr lang="en-US" sz="1000" dirty="0" err="1">
                          <a:effectLst/>
                          <a:latin typeface="Courier New" panose="02070309020205020404" pitchFamily="49" charset="0"/>
                          <a:cs typeface="Courier New" panose="02070309020205020404" pitchFamily="49" charset="0"/>
                        </a:rPr>
                        <a:t>малко</a:t>
                      </a:r>
                      <a:r>
                        <a:rPr lang="en-US" sz="1000" dirty="0">
                          <a:effectLst/>
                          <a:latin typeface="Courier New" panose="02070309020205020404" pitchFamily="49" charset="0"/>
                          <a:cs typeface="Courier New" panose="02070309020205020404" pitchFamily="49" charset="0"/>
                        </a:rPr>
                        <a:t> 3 </a:t>
                      </a:r>
                      <a:r>
                        <a:rPr lang="en-US" sz="1000" dirty="0" err="1">
                          <a:effectLst/>
                          <a:latin typeface="Courier New" panose="02070309020205020404" pitchFamily="49" charset="0"/>
                          <a:cs typeface="Courier New" panose="02070309020205020404" pitchFamily="49" charset="0"/>
                        </a:rPr>
                        <a:t>год</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към</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момента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кандидатстване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имат</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средносписъчен</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състав</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от</a:t>
                      </a:r>
                      <a:r>
                        <a:rPr lang="en-US" sz="1000" dirty="0">
                          <a:effectLst/>
                          <a:latin typeface="Courier New" panose="02070309020205020404" pitchFamily="49" charset="0"/>
                          <a:cs typeface="Courier New" panose="02070309020205020404" pitchFamily="49" charset="0"/>
                        </a:rPr>
                        <a:t> 5 </a:t>
                      </a:r>
                      <a:r>
                        <a:rPr lang="en-US" sz="1000" dirty="0" err="1">
                          <a:effectLst/>
                          <a:latin typeface="Courier New" panose="02070309020205020404" pitchFamily="49" charset="0"/>
                          <a:cs typeface="Courier New" panose="02070309020205020404" pitchFamily="49" charset="0"/>
                        </a:rPr>
                        <a:t>раб</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места</a:t>
                      </a:r>
                      <a:r>
                        <a:rPr lang="en-US" sz="1000" dirty="0">
                          <a:effectLst/>
                          <a:latin typeface="Courier New" panose="02070309020205020404" pitchFamily="49" charset="0"/>
                          <a:cs typeface="Courier New" panose="02070309020205020404" pitchFamily="49" charset="0"/>
                        </a:rPr>
                        <a:t> и </a:t>
                      </a:r>
                      <a:r>
                        <a:rPr lang="en-US" sz="1000" dirty="0" err="1">
                          <a:effectLst/>
                          <a:latin typeface="Courier New" panose="02070309020205020404" pitchFamily="49" charset="0"/>
                          <a:cs typeface="Courier New" panose="02070309020205020404" pitchFamily="49" charset="0"/>
                        </a:rPr>
                        <a:t>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ще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бъдат</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запазени</a:t>
                      </a:r>
                      <a:r>
                        <a:rPr lang="en-US" sz="1000" dirty="0">
                          <a:effectLst/>
                          <a:latin typeface="Courier New" panose="02070309020205020404" pitchFamily="49" charset="0"/>
                          <a:cs typeface="Courier New" panose="02070309020205020404" pitchFamily="49" charset="0"/>
                        </a:rPr>
                        <a:t> с </a:t>
                      </a:r>
                      <a:r>
                        <a:rPr lang="en-US" sz="1000" dirty="0" err="1">
                          <a:effectLst/>
                          <a:latin typeface="Courier New" panose="02070309020205020404" pitchFamily="49" charset="0"/>
                          <a:cs typeface="Courier New" panose="02070309020205020404" pitchFamily="49" charset="0"/>
                        </a:rPr>
                        <a:t>изпълнение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на</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инвестициите</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проекта</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a:txBody>
                    <a:bodyPr/>
                    <a:lstStyle/>
                    <a:p>
                      <a:pPr algn="ctr">
                        <a:spcAft>
                          <a:spcPts val="0"/>
                        </a:spcAft>
                      </a:pPr>
                      <a:r>
                        <a:rPr lang="en-US" sz="1000">
                          <a:effectLst/>
                          <a:latin typeface="Courier New" panose="02070309020205020404" pitchFamily="49" charset="0"/>
                          <a:cs typeface="Courier New" panose="02070309020205020404" pitchFamily="49" charset="0"/>
                        </a:rPr>
                        <a:t>10</a:t>
                      </a:r>
                      <a:endParaRPr lang="en-US" sz="90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r>
              <a:tr h="159960">
                <a:tc>
                  <a:txBody>
                    <a:bodyPr/>
                    <a:lstStyle/>
                    <a:p>
                      <a:pPr algn="r">
                        <a:spcAft>
                          <a:spcPts val="0"/>
                        </a:spcAft>
                      </a:pPr>
                      <a:r>
                        <a:rPr lang="en-US" sz="1000" dirty="0" err="1">
                          <a:effectLst/>
                          <a:latin typeface="Courier New" panose="02070309020205020404" pitchFamily="49" charset="0"/>
                          <a:cs typeface="Courier New" panose="02070309020205020404" pitchFamily="49" charset="0"/>
                        </a:rPr>
                        <a:t>Максимален</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брой</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точки</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по</a:t>
                      </a:r>
                      <a:r>
                        <a:rPr lang="en-US" sz="1000" dirty="0">
                          <a:effectLst/>
                          <a:latin typeface="Courier New" panose="02070309020205020404" pitchFamily="49" charset="0"/>
                          <a:cs typeface="Courier New" panose="02070309020205020404" pitchFamily="49" charset="0"/>
                        </a:rPr>
                        <a:t> </a:t>
                      </a:r>
                      <a:r>
                        <a:rPr lang="en-US" sz="1000" dirty="0" err="1">
                          <a:effectLst/>
                          <a:latin typeface="Courier New" panose="02070309020205020404" pitchFamily="49" charset="0"/>
                          <a:cs typeface="Courier New" panose="02070309020205020404" pitchFamily="49" charset="0"/>
                        </a:rPr>
                        <a:t>критерий</a:t>
                      </a:r>
                      <a:r>
                        <a:rPr lang="en-US" sz="1000" dirty="0">
                          <a:effectLst/>
                          <a:latin typeface="Courier New" panose="02070309020205020404" pitchFamily="49" charset="0"/>
                          <a:cs typeface="Courier New" panose="02070309020205020404" pitchFamily="49" charset="0"/>
                        </a:rPr>
                        <a:t> 3</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c>
                  <a:txBody>
                    <a:bodyPr/>
                    <a:lstStyle/>
                    <a:p>
                      <a:pPr algn="ctr">
                        <a:spcAft>
                          <a:spcPts val="0"/>
                        </a:spcAft>
                      </a:pPr>
                      <a:r>
                        <a:rPr lang="en-US" sz="1000" dirty="0">
                          <a:effectLst/>
                          <a:latin typeface="Courier New" panose="02070309020205020404" pitchFamily="49" charset="0"/>
                          <a:cs typeface="Courier New" panose="02070309020205020404" pitchFamily="49" charset="0"/>
                        </a:rPr>
                        <a:t>25</a:t>
                      </a:r>
                      <a:endParaRPr lang="en-US" sz="900" dirty="0">
                        <a:solidFill>
                          <a:srgbClr val="000000"/>
                        </a:solidFill>
                        <a:effectLst/>
                        <a:latin typeface="Courier New" panose="02070309020205020404" pitchFamily="49" charset="0"/>
                        <a:ea typeface="ヒラギノ角ゴ Pro W3"/>
                        <a:cs typeface="Courier New" panose="02070309020205020404" pitchFamily="49" charset="0"/>
                      </a:endParaRPr>
                    </a:p>
                  </a:txBody>
                  <a:tcPr marL="59985" marR="59985" marT="0" marB="0" anchor="ctr">
                    <a:solidFill>
                      <a:srgbClr val="92D050"/>
                    </a:solidFill>
                  </a:tcPr>
                </a:tc>
              </a:tr>
            </a:tbl>
          </a:graphicData>
        </a:graphic>
      </p:graphicFrame>
    </p:spTree>
    <p:extLst>
      <p:ext uri="{BB962C8B-B14F-4D97-AF65-F5344CB8AC3E}">
        <p14:creationId xmlns:p14="http://schemas.microsoft.com/office/powerpoint/2010/main" val="17675941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1517133"/>
              </p:ext>
            </p:extLst>
          </p:nvPr>
        </p:nvGraphicFramePr>
        <p:xfrm>
          <a:off x="1187624" y="1707654"/>
          <a:ext cx="7344816" cy="2194560"/>
        </p:xfrm>
        <a:graphic>
          <a:graphicData uri="http://schemas.openxmlformats.org/drawingml/2006/table">
            <a:tbl>
              <a:tblPr firstRow="1" firstCol="1" bandRow="1" bandCol="1">
                <a:tableStyleId>{5C22544A-7EE6-4342-B048-85BDC9FD1C3A}</a:tableStyleId>
              </a:tblPr>
              <a:tblGrid>
                <a:gridCol w="6704548"/>
                <a:gridCol w="640268"/>
              </a:tblGrid>
              <a:tr h="182880">
                <a:tc>
                  <a:txBody>
                    <a:bodyPr/>
                    <a:lstStyle/>
                    <a:p>
                      <a:pPr>
                        <a:spcAft>
                          <a:spcPts val="1000"/>
                        </a:spcAft>
                      </a:pPr>
                      <a:r>
                        <a:rPr lang="en-US" sz="1200" dirty="0">
                          <a:solidFill>
                            <a:schemeClr val="bg1"/>
                          </a:solidFill>
                          <a:effectLst/>
                          <a:latin typeface="Courier New" panose="02070309020205020404" pitchFamily="49" charset="0"/>
                          <a:cs typeface="Courier New" panose="02070309020205020404" pitchFamily="49" charset="0"/>
                        </a:rPr>
                        <a:t>4.Проекти с </a:t>
                      </a:r>
                      <a:r>
                        <a:rPr lang="en-US" sz="1200" dirty="0" err="1">
                          <a:solidFill>
                            <a:schemeClr val="bg1"/>
                          </a:solidFill>
                          <a:effectLst/>
                          <a:latin typeface="Courier New" panose="02070309020205020404" pitchFamily="49" charset="0"/>
                          <a:cs typeface="Courier New" panose="02070309020205020404" pitchFamily="49" charset="0"/>
                        </a:rPr>
                        <a:t>инвестиции</a:t>
                      </a:r>
                      <a:r>
                        <a:rPr lang="en-US" sz="1200" dirty="0">
                          <a:solidFill>
                            <a:schemeClr val="bg1"/>
                          </a:solidFill>
                          <a:effectLst/>
                          <a:latin typeface="Courier New" panose="02070309020205020404" pitchFamily="49" charset="0"/>
                          <a:cs typeface="Courier New" panose="02070309020205020404" pitchFamily="49" charset="0"/>
                        </a:rPr>
                        <a:t> в </a:t>
                      </a:r>
                      <a:r>
                        <a:rPr lang="en-US" sz="1200" dirty="0" err="1">
                          <a:solidFill>
                            <a:schemeClr val="bg1"/>
                          </a:solidFill>
                          <a:effectLst/>
                          <a:latin typeface="Courier New" panose="02070309020205020404" pitchFamily="49" charset="0"/>
                          <a:cs typeface="Courier New" panose="02070309020205020404" pitchFamily="49" charset="0"/>
                        </a:rPr>
                        <a:t>иновации</a:t>
                      </a:r>
                      <a:r>
                        <a:rPr lang="en-US" sz="1200" dirty="0">
                          <a:solidFill>
                            <a:schemeClr val="bg1"/>
                          </a:solidFill>
                          <a:effectLst/>
                          <a:latin typeface="Courier New" panose="02070309020205020404" pitchFamily="49" charset="0"/>
                          <a:cs typeface="Courier New" panose="02070309020205020404" pitchFamily="49" charset="0"/>
                        </a:rPr>
                        <a:t> в </a:t>
                      </a:r>
                      <a:r>
                        <a:rPr lang="en-US" sz="1200" dirty="0" err="1">
                          <a:solidFill>
                            <a:schemeClr val="bg1"/>
                          </a:solidFill>
                          <a:effectLst/>
                          <a:latin typeface="Courier New" panose="02070309020205020404" pitchFamily="49" charset="0"/>
                          <a:cs typeface="Courier New" panose="02070309020205020404" pitchFamily="49" charset="0"/>
                        </a:rPr>
                        <a:t>стопанствата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съгласно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определението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за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иновации</a:t>
                      </a:r>
                      <a:r>
                        <a:rPr lang="en-US" sz="1200" dirty="0">
                          <a:solidFill>
                            <a:schemeClr val="bg1"/>
                          </a:solidFill>
                          <a:effectLst/>
                          <a:latin typeface="Courier New" panose="02070309020205020404" pitchFamily="49" charset="0"/>
                          <a:cs typeface="Courier New" panose="02070309020205020404" pitchFamily="49" charset="0"/>
                        </a:rPr>
                        <a:t> в ПРСР 2014-2020 </a:t>
                      </a:r>
                      <a:endParaRPr lang="en-US" sz="1000" dirty="0">
                        <a:solidFill>
                          <a:schemeClr val="bg1"/>
                        </a:solidFill>
                        <a:effectLst/>
                        <a:latin typeface="Courier New" panose="02070309020205020404" pitchFamily="49" charset="0"/>
                        <a:cs typeface="Courier New" panose="02070309020205020404" pitchFamily="49" charset="0"/>
                      </a:endParaRPr>
                    </a:p>
                  </a:txBody>
                  <a:tcPr marL="68580" marR="68580" marT="0" marB="0" anchor="ctr">
                    <a:solidFill>
                      <a:srgbClr val="92D050"/>
                    </a:solidFill>
                  </a:tcPr>
                </a:tc>
                <a:tc>
                  <a:txBody>
                    <a:bodyPr/>
                    <a:lstStyle/>
                    <a:p>
                      <a:pPr algn="ctr">
                        <a:spcAft>
                          <a:spcPts val="0"/>
                        </a:spcAft>
                      </a:pPr>
                      <a:r>
                        <a:rPr lang="en-US" sz="1200">
                          <a:solidFill>
                            <a:schemeClr val="bg1"/>
                          </a:solidFill>
                          <a:effectLst/>
                          <a:latin typeface="Courier New" panose="02070309020205020404" pitchFamily="49" charset="0"/>
                          <a:cs typeface="Courier New" panose="02070309020205020404" pitchFamily="49" charset="0"/>
                        </a:rPr>
                        <a:t>10</a:t>
                      </a:r>
                      <a:endParaRPr lang="en-US" sz="100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r>
              <a:tr h="182880">
                <a:tc>
                  <a:txBody>
                    <a:bodyPr/>
                    <a:lstStyle/>
                    <a:p>
                      <a:pPr>
                        <a:spcAft>
                          <a:spcPts val="0"/>
                        </a:spcAft>
                      </a:pPr>
                      <a:r>
                        <a:rPr lang="en-US" sz="1200">
                          <a:solidFill>
                            <a:schemeClr val="bg1"/>
                          </a:solidFill>
                          <a:effectLst/>
                          <a:latin typeface="Courier New" panose="02070309020205020404" pitchFamily="49" charset="0"/>
                          <a:cs typeface="Courier New" panose="02070309020205020404" pitchFamily="49" charset="0"/>
                        </a:rPr>
                        <a:t>5. Проекти, представени от млади земеделски производители </a:t>
                      </a:r>
                      <a:endParaRPr lang="en-US" sz="100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c>
                  <a:txBody>
                    <a:bodyPr/>
                    <a:lstStyle/>
                    <a:p>
                      <a:pPr algn="ctr">
                        <a:spcAft>
                          <a:spcPts val="0"/>
                        </a:spcAft>
                      </a:pPr>
                      <a:r>
                        <a:rPr lang="en-US" sz="1200">
                          <a:solidFill>
                            <a:schemeClr val="bg1"/>
                          </a:solidFill>
                          <a:effectLst/>
                          <a:latin typeface="Courier New" panose="02070309020205020404" pitchFamily="49" charset="0"/>
                          <a:cs typeface="Courier New" panose="02070309020205020404" pitchFamily="49" charset="0"/>
                        </a:rPr>
                        <a:t>10</a:t>
                      </a:r>
                      <a:endParaRPr lang="en-US" sz="100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r>
              <a:tr h="182880">
                <a:tc>
                  <a:txBody>
                    <a:bodyPr/>
                    <a:lstStyle/>
                    <a:p>
                      <a:pPr>
                        <a:spcAft>
                          <a:spcPts val="0"/>
                        </a:spcAft>
                      </a:pPr>
                      <a:r>
                        <a:rPr lang="en-US" sz="1200" dirty="0">
                          <a:solidFill>
                            <a:schemeClr val="bg1"/>
                          </a:solidFill>
                          <a:effectLst/>
                          <a:latin typeface="Courier New" panose="02070309020205020404" pitchFamily="49" charset="0"/>
                          <a:cs typeface="Courier New" panose="02070309020205020404" pitchFamily="49" charset="0"/>
                        </a:rPr>
                        <a:t>6.Проектът е </a:t>
                      </a:r>
                      <a:r>
                        <a:rPr lang="en-US" sz="1200" dirty="0" err="1">
                          <a:solidFill>
                            <a:schemeClr val="bg1"/>
                          </a:solidFill>
                          <a:effectLst/>
                          <a:latin typeface="Courier New" panose="02070309020205020404" pitchFamily="49" charset="0"/>
                          <a:cs typeface="Courier New" panose="02070309020205020404" pitchFamily="49" charset="0"/>
                        </a:rPr>
                        <a:t>на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кандидат</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представител</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на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уязвими</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групи</a:t>
                      </a:r>
                      <a:r>
                        <a:rPr lang="en-US" sz="1200" dirty="0">
                          <a:solidFill>
                            <a:schemeClr val="bg1"/>
                          </a:solidFill>
                          <a:effectLst/>
                          <a:latin typeface="Courier New" panose="02070309020205020404" pitchFamily="49" charset="0"/>
                          <a:cs typeface="Courier New" panose="02070309020205020404" pitchFamily="49" charset="0"/>
                        </a:rPr>
                        <a:t> (в </a:t>
                      </a:r>
                      <a:r>
                        <a:rPr lang="en-US" sz="1200" dirty="0" err="1">
                          <a:solidFill>
                            <a:schemeClr val="bg1"/>
                          </a:solidFill>
                          <a:effectLst/>
                          <a:latin typeface="Courier New" panose="02070309020205020404" pitchFamily="49" charset="0"/>
                          <a:cs typeface="Courier New" panose="02070309020205020404" pitchFamily="49" charset="0"/>
                        </a:rPr>
                        <a:t>т.ч</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етнически</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малцинства</a:t>
                      </a:r>
                      <a:r>
                        <a:rPr lang="en-US" sz="1200" dirty="0">
                          <a:solidFill>
                            <a:schemeClr val="bg1"/>
                          </a:solidFill>
                          <a:effectLst/>
                          <a:latin typeface="Courier New" panose="02070309020205020404" pitchFamily="49" charset="0"/>
                          <a:cs typeface="Courier New" panose="02070309020205020404" pitchFamily="49" charset="0"/>
                        </a:rPr>
                        <a:t> и </a:t>
                      </a:r>
                      <a:r>
                        <a:rPr lang="en-US" sz="1200" dirty="0" err="1">
                          <a:solidFill>
                            <a:schemeClr val="bg1"/>
                          </a:solidFill>
                          <a:effectLst/>
                          <a:latin typeface="Courier New" panose="02070309020205020404" pitchFamily="49" charset="0"/>
                          <a:cs typeface="Courier New" panose="02070309020205020404" pitchFamily="49" charset="0"/>
                        </a:rPr>
                        <a:t>хора</a:t>
                      </a:r>
                      <a:r>
                        <a:rPr lang="en-US" sz="1200" dirty="0">
                          <a:solidFill>
                            <a:schemeClr val="bg1"/>
                          </a:solidFill>
                          <a:effectLst/>
                          <a:latin typeface="Courier New" panose="02070309020205020404" pitchFamily="49" charset="0"/>
                          <a:cs typeface="Courier New" panose="02070309020205020404" pitchFamily="49" charset="0"/>
                        </a:rPr>
                        <a:t> в </a:t>
                      </a:r>
                      <a:r>
                        <a:rPr lang="en-US" sz="1200" dirty="0" err="1">
                          <a:solidFill>
                            <a:schemeClr val="bg1"/>
                          </a:solidFill>
                          <a:effectLst/>
                          <a:latin typeface="Courier New" panose="02070309020205020404" pitchFamily="49" charset="0"/>
                          <a:cs typeface="Courier New" panose="02070309020205020404" pitchFamily="49" charset="0"/>
                        </a:rPr>
                        <a:t>затруднено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или</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неравностойно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положение</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когато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кандидатите</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са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юридически</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лица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минимум</a:t>
                      </a:r>
                      <a:r>
                        <a:rPr lang="en-US" sz="1200" dirty="0">
                          <a:solidFill>
                            <a:schemeClr val="bg1"/>
                          </a:solidFill>
                          <a:effectLst/>
                          <a:latin typeface="Courier New" panose="02070309020205020404" pitchFamily="49" charset="0"/>
                          <a:cs typeface="Courier New" panose="02070309020205020404" pitchFamily="49" charset="0"/>
                        </a:rPr>
                        <a:t> 50% </a:t>
                      </a:r>
                      <a:r>
                        <a:rPr lang="en-US" sz="1200" dirty="0" err="1">
                          <a:solidFill>
                            <a:schemeClr val="bg1"/>
                          </a:solidFill>
                          <a:effectLst/>
                          <a:latin typeface="Courier New" panose="02070309020205020404" pitchFamily="49" charset="0"/>
                          <a:cs typeface="Courier New" panose="02070309020205020404" pitchFamily="49" charset="0"/>
                        </a:rPr>
                        <a:t>от</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дяловете</a:t>
                      </a:r>
                      <a:r>
                        <a:rPr lang="en-US" sz="1200" dirty="0">
                          <a:solidFill>
                            <a:schemeClr val="bg1"/>
                          </a:solidFill>
                          <a:effectLst/>
                          <a:latin typeface="Courier New" panose="02070309020205020404" pitchFamily="49" charset="0"/>
                          <a:cs typeface="Courier New" panose="02070309020205020404" pitchFamily="49" charset="0"/>
                        </a:rPr>
                        <a:t> и </a:t>
                      </a:r>
                      <a:r>
                        <a:rPr lang="en-US" sz="1200" dirty="0" err="1">
                          <a:solidFill>
                            <a:schemeClr val="bg1"/>
                          </a:solidFill>
                          <a:effectLst/>
                          <a:latin typeface="Courier New" panose="02070309020205020404" pitchFamily="49" charset="0"/>
                          <a:cs typeface="Courier New" panose="02070309020205020404" pitchFamily="49" charset="0"/>
                        </a:rPr>
                        <a:t>капитала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на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дружеството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следва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да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са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собственост</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на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физически</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лица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от</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уязвимите</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групи</a:t>
                      </a:r>
                      <a:r>
                        <a:rPr lang="en-US" sz="1200" dirty="0">
                          <a:solidFill>
                            <a:schemeClr val="bg1"/>
                          </a:solidFill>
                          <a:effectLst/>
                          <a:latin typeface="Courier New" panose="02070309020205020404" pitchFamily="49" charset="0"/>
                          <a:cs typeface="Courier New" panose="02070309020205020404" pitchFamily="49" charset="0"/>
                        </a:rPr>
                        <a:t>) </a:t>
                      </a:r>
                      <a:endParaRPr lang="en-US" sz="1000" dirty="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c>
                  <a:txBody>
                    <a:bodyPr/>
                    <a:lstStyle/>
                    <a:p>
                      <a:pPr algn="ctr">
                        <a:spcAft>
                          <a:spcPts val="0"/>
                        </a:spcAft>
                      </a:pPr>
                      <a:r>
                        <a:rPr lang="en-US" sz="1200">
                          <a:solidFill>
                            <a:schemeClr val="bg1"/>
                          </a:solidFill>
                          <a:effectLst/>
                          <a:latin typeface="Courier New" panose="02070309020205020404" pitchFamily="49" charset="0"/>
                          <a:cs typeface="Courier New" panose="02070309020205020404" pitchFamily="49" charset="0"/>
                        </a:rPr>
                        <a:t>10</a:t>
                      </a:r>
                      <a:endParaRPr lang="en-US" sz="100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r>
              <a:tr h="182880">
                <a:tc>
                  <a:txBody>
                    <a:bodyPr/>
                    <a:lstStyle/>
                    <a:p>
                      <a:pPr>
                        <a:spcAft>
                          <a:spcPts val="0"/>
                        </a:spcAft>
                      </a:pPr>
                      <a:r>
                        <a:rPr lang="en-US" sz="1200" dirty="0">
                          <a:solidFill>
                            <a:schemeClr val="bg1"/>
                          </a:solidFill>
                          <a:effectLst/>
                          <a:latin typeface="Courier New" panose="02070309020205020404" pitchFamily="49" charset="0"/>
                          <a:cs typeface="Courier New" panose="02070309020205020404" pitchFamily="49" charset="0"/>
                        </a:rPr>
                        <a:t>7. </a:t>
                      </a:r>
                      <a:r>
                        <a:rPr lang="en-US" sz="1200" dirty="0" err="1">
                          <a:solidFill>
                            <a:schemeClr val="bg1"/>
                          </a:solidFill>
                          <a:effectLst/>
                          <a:latin typeface="Courier New" panose="02070309020205020404" pitchFamily="49" charset="0"/>
                          <a:cs typeface="Courier New" panose="02070309020205020404" pitchFamily="49" charset="0"/>
                        </a:rPr>
                        <a:t>Проектът</a:t>
                      </a:r>
                      <a:r>
                        <a:rPr lang="en-US" sz="1200" dirty="0">
                          <a:solidFill>
                            <a:schemeClr val="bg1"/>
                          </a:solidFill>
                          <a:effectLst/>
                          <a:latin typeface="Courier New" panose="02070309020205020404" pitchFamily="49" charset="0"/>
                          <a:cs typeface="Courier New" panose="02070309020205020404" pitchFamily="49" charset="0"/>
                        </a:rPr>
                        <a:t> е </a:t>
                      </a:r>
                      <a:r>
                        <a:rPr lang="en-US" sz="1200" dirty="0" err="1">
                          <a:solidFill>
                            <a:schemeClr val="bg1"/>
                          </a:solidFill>
                          <a:effectLst/>
                          <a:latin typeface="Courier New" panose="02070309020205020404" pitchFamily="49" charset="0"/>
                          <a:cs typeface="Courier New" panose="02070309020205020404" pitchFamily="49" charset="0"/>
                        </a:rPr>
                        <a:t>на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кандидат</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които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не</a:t>
                      </a:r>
                      <a:r>
                        <a:rPr lang="en-US" sz="1200" dirty="0">
                          <a:solidFill>
                            <a:schemeClr val="bg1"/>
                          </a:solidFill>
                          <a:effectLst/>
                          <a:latin typeface="Courier New" panose="02070309020205020404" pitchFamily="49" charset="0"/>
                          <a:cs typeface="Courier New" panose="02070309020205020404" pitchFamily="49" charset="0"/>
                        </a:rPr>
                        <a:t> е </a:t>
                      </a:r>
                      <a:r>
                        <a:rPr lang="en-US" sz="1200" dirty="0" err="1">
                          <a:solidFill>
                            <a:schemeClr val="bg1"/>
                          </a:solidFill>
                          <a:effectLst/>
                          <a:latin typeface="Courier New" panose="02070309020205020404" pitchFamily="49" charset="0"/>
                          <a:cs typeface="Courier New" panose="02070309020205020404" pitchFamily="49" charset="0"/>
                        </a:rPr>
                        <a:t>кандидатствал</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за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финансиране</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по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мярка</a:t>
                      </a:r>
                      <a:r>
                        <a:rPr lang="en-US" sz="1200" dirty="0">
                          <a:solidFill>
                            <a:schemeClr val="bg1"/>
                          </a:solidFill>
                          <a:effectLst/>
                          <a:latin typeface="Courier New" panose="02070309020205020404" pitchFamily="49" charset="0"/>
                          <a:cs typeface="Courier New" panose="02070309020205020404" pitchFamily="49" charset="0"/>
                        </a:rPr>
                        <a:t> 121 </a:t>
                      </a:r>
                      <a:r>
                        <a:rPr lang="en-US" sz="1200" dirty="0" err="1">
                          <a:solidFill>
                            <a:schemeClr val="bg1"/>
                          </a:solidFill>
                          <a:effectLst/>
                          <a:latin typeface="Courier New" panose="02070309020205020404" pitchFamily="49" charset="0"/>
                          <a:cs typeface="Courier New" panose="02070309020205020404" pitchFamily="49" charset="0"/>
                        </a:rPr>
                        <a:t>от</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Стратегията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за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местно</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развитие</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на</a:t>
                      </a:r>
                      <a:r>
                        <a:rPr lang="en-US" sz="1200" dirty="0">
                          <a:solidFill>
                            <a:schemeClr val="bg1"/>
                          </a:solidFill>
                          <a:effectLst/>
                          <a:latin typeface="Courier New" panose="02070309020205020404" pitchFamily="49" charset="0"/>
                          <a:cs typeface="Courier New" panose="02070309020205020404" pitchFamily="49" charset="0"/>
                        </a:rPr>
                        <a:t> „МИГ </a:t>
                      </a:r>
                      <a:r>
                        <a:rPr lang="en-US" sz="1200" dirty="0" err="1">
                          <a:solidFill>
                            <a:schemeClr val="bg1"/>
                          </a:solidFill>
                          <a:effectLst/>
                          <a:latin typeface="Courier New" panose="02070309020205020404" pitchFamily="49" charset="0"/>
                          <a:cs typeface="Courier New" panose="02070309020205020404" pitchFamily="49" charset="0"/>
                        </a:rPr>
                        <a:t>Перущица</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Родопи</a:t>
                      </a:r>
                      <a:r>
                        <a:rPr lang="en-US" sz="1200" dirty="0">
                          <a:solidFill>
                            <a:schemeClr val="bg1"/>
                          </a:solidFill>
                          <a:effectLst/>
                          <a:latin typeface="Courier New" panose="02070309020205020404" pitchFamily="49" charset="0"/>
                          <a:cs typeface="Courier New" panose="02070309020205020404" pitchFamily="49" charset="0"/>
                        </a:rPr>
                        <a:t>“ в </a:t>
                      </a:r>
                      <a:r>
                        <a:rPr lang="en-US" sz="1200" dirty="0" err="1">
                          <a:solidFill>
                            <a:schemeClr val="bg1"/>
                          </a:solidFill>
                          <a:effectLst/>
                          <a:latin typeface="Courier New" panose="02070309020205020404" pitchFamily="49" charset="0"/>
                          <a:cs typeface="Courier New" panose="02070309020205020404" pitchFamily="49" charset="0"/>
                        </a:rPr>
                        <a:t>предходния</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програмен</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период</a:t>
                      </a:r>
                      <a:endParaRPr lang="en-US" sz="1000" dirty="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c>
                  <a:txBody>
                    <a:bodyPr/>
                    <a:lstStyle/>
                    <a:p>
                      <a:pPr algn="ctr">
                        <a:spcAft>
                          <a:spcPts val="0"/>
                        </a:spcAft>
                      </a:pPr>
                      <a:r>
                        <a:rPr lang="en-US" sz="1200" dirty="0">
                          <a:solidFill>
                            <a:schemeClr val="bg1"/>
                          </a:solidFill>
                          <a:effectLst/>
                          <a:latin typeface="Courier New" panose="02070309020205020404" pitchFamily="49" charset="0"/>
                          <a:cs typeface="Courier New" panose="02070309020205020404" pitchFamily="49" charset="0"/>
                        </a:rPr>
                        <a:t>5</a:t>
                      </a:r>
                      <a:endParaRPr lang="en-US" sz="1000" dirty="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r>
              <a:tr h="182880">
                <a:tc>
                  <a:txBody>
                    <a:bodyPr/>
                    <a:lstStyle/>
                    <a:p>
                      <a:pPr algn="r">
                        <a:spcAft>
                          <a:spcPts val="0"/>
                        </a:spcAft>
                      </a:pPr>
                      <a:r>
                        <a:rPr lang="en-US" sz="1200" dirty="0" err="1">
                          <a:solidFill>
                            <a:schemeClr val="bg1"/>
                          </a:solidFill>
                          <a:effectLst/>
                          <a:latin typeface="Courier New" panose="02070309020205020404" pitchFamily="49" charset="0"/>
                          <a:cs typeface="Courier New" panose="02070309020205020404" pitchFamily="49" charset="0"/>
                        </a:rPr>
                        <a:t>Максимален</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брой</a:t>
                      </a:r>
                      <a:r>
                        <a:rPr lang="en-US" sz="1200" dirty="0">
                          <a:solidFill>
                            <a:schemeClr val="bg1"/>
                          </a:solidFill>
                          <a:effectLst/>
                          <a:latin typeface="Courier New" panose="02070309020205020404" pitchFamily="49" charset="0"/>
                          <a:cs typeface="Courier New" panose="02070309020205020404" pitchFamily="49" charset="0"/>
                        </a:rPr>
                        <a:t> </a:t>
                      </a:r>
                      <a:r>
                        <a:rPr lang="en-US" sz="1200" dirty="0" err="1">
                          <a:solidFill>
                            <a:schemeClr val="bg1"/>
                          </a:solidFill>
                          <a:effectLst/>
                          <a:latin typeface="Courier New" panose="02070309020205020404" pitchFamily="49" charset="0"/>
                          <a:cs typeface="Courier New" panose="02070309020205020404" pitchFamily="49" charset="0"/>
                        </a:rPr>
                        <a:t>точки</a:t>
                      </a:r>
                      <a:r>
                        <a:rPr lang="en-US" sz="1200" dirty="0">
                          <a:solidFill>
                            <a:schemeClr val="bg1"/>
                          </a:solidFill>
                          <a:effectLst/>
                          <a:latin typeface="Courier New" panose="02070309020205020404" pitchFamily="49" charset="0"/>
                          <a:cs typeface="Courier New" panose="02070309020205020404" pitchFamily="49" charset="0"/>
                        </a:rPr>
                        <a:t>:</a:t>
                      </a:r>
                      <a:endParaRPr lang="en-US" sz="1000" dirty="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c>
                  <a:txBody>
                    <a:bodyPr/>
                    <a:lstStyle/>
                    <a:p>
                      <a:pPr algn="ctr">
                        <a:spcAft>
                          <a:spcPts val="0"/>
                        </a:spcAft>
                      </a:pPr>
                      <a:r>
                        <a:rPr lang="en-US" sz="1200" dirty="0">
                          <a:solidFill>
                            <a:schemeClr val="bg1"/>
                          </a:solidFill>
                          <a:effectLst/>
                          <a:latin typeface="Courier New" panose="02070309020205020404" pitchFamily="49" charset="0"/>
                          <a:cs typeface="Courier New" panose="02070309020205020404" pitchFamily="49" charset="0"/>
                        </a:rPr>
                        <a:t>100</a:t>
                      </a:r>
                      <a:endParaRPr lang="en-US" sz="1000" dirty="0">
                        <a:solidFill>
                          <a:schemeClr val="bg1"/>
                        </a:solidFill>
                        <a:effectLst/>
                        <a:latin typeface="Courier New" panose="02070309020205020404" pitchFamily="49" charset="0"/>
                        <a:ea typeface="ヒラギノ角ゴ Pro W3"/>
                        <a:cs typeface="Courier New" panose="02070309020205020404" pitchFamily="49" charset="0"/>
                      </a:endParaRPr>
                    </a:p>
                  </a:txBody>
                  <a:tcPr marL="68580" marR="68580" marT="0" marB="0" anchor="ctr">
                    <a:solidFill>
                      <a:srgbClr val="92D050"/>
                    </a:solidFill>
                  </a:tcPr>
                </a:tc>
              </a:tr>
            </a:tbl>
          </a:graphicData>
        </a:graphic>
      </p:graphicFrame>
      <p:sp>
        <p:nvSpPr>
          <p:cNvPr id="6" name="Rectangle 5"/>
          <p:cNvSpPr/>
          <p:nvPr/>
        </p:nvSpPr>
        <p:spPr>
          <a:xfrm>
            <a:off x="431032" y="4443958"/>
            <a:ext cx="8712968" cy="461665"/>
          </a:xfrm>
          <a:prstGeom prst="rect">
            <a:avLst/>
          </a:prstGeom>
        </p:spPr>
        <p:txBody>
          <a:bodyPr wrap="square">
            <a:spAutoFit/>
          </a:bodyPr>
          <a:lstStyle/>
          <a:p>
            <a:pPr marL="0" indent="0">
              <a:buNone/>
            </a:pPr>
            <a:r>
              <a:rPr lang="en-US" sz="1200" b="1" dirty="0" err="1">
                <a:solidFill>
                  <a:srgbClr val="1D3A00"/>
                </a:solidFill>
                <a:latin typeface="Courier New" panose="02070309020205020404" pitchFamily="49" charset="0"/>
                <a:cs typeface="Courier New" panose="02070309020205020404" pitchFamily="49" charset="0"/>
              </a:rPr>
              <a:t>За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да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бъде</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предложено</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за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финансиране</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едно</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проектно</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предложение</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общата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крайна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оценка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на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етап</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техническа</a:t>
            </a:r>
            <a:r>
              <a:rPr lang="en-US" sz="1200" b="1" dirty="0">
                <a:solidFill>
                  <a:srgbClr val="1D3A00"/>
                </a:solidFill>
                <a:latin typeface="Courier New" panose="02070309020205020404" pitchFamily="49" charset="0"/>
                <a:cs typeface="Courier New" panose="02070309020205020404" pitchFamily="49" charset="0"/>
              </a:rPr>
              <a:t> и </a:t>
            </a:r>
            <a:r>
              <a:rPr lang="en-US" sz="1200" b="1" dirty="0" err="1">
                <a:solidFill>
                  <a:srgbClr val="1D3A00"/>
                </a:solidFill>
                <a:latin typeface="Courier New" panose="02070309020205020404" pitchFamily="49" charset="0"/>
                <a:cs typeface="Courier New" panose="02070309020205020404" pitchFamily="49" charset="0"/>
              </a:rPr>
              <a:t>финансова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оценка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трябва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да</a:t>
            </a:r>
            <a:r>
              <a:rPr lang="en-US" sz="1200" b="1" dirty="0">
                <a:solidFill>
                  <a:srgbClr val="1D3A00"/>
                </a:solidFill>
                <a:latin typeface="Courier New" panose="02070309020205020404" pitchFamily="49" charset="0"/>
                <a:cs typeface="Courier New" panose="02070309020205020404" pitchFamily="49" charset="0"/>
              </a:rPr>
              <a:t> е </a:t>
            </a:r>
            <a:r>
              <a:rPr lang="en-US" sz="1200" b="1" dirty="0" err="1">
                <a:solidFill>
                  <a:srgbClr val="1D3A00"/>
                </a:solidFill>
                <a:latin typeface="Courier New" panose="02070309020205020404" pitchFamily="49" charset="0"/>
                <a:cs typeface="Courier New" panose="02070309020205020404" pitchFamily="49" charset="0"/>
              </a:rPr>
              <a:t>равна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или</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по-голяма</a:t>
            </a:r>
            <a:r>
              <a:rPr lang="en-US" sz="1200" b="1" dirty="0">
                <a:solidFill>
                  <a:srgbClr val="1D3A00"/>
                </a:solidFill>
                <a:latin typeface="Courier New" panose="02070309020205020404" pitchFamily="49" charset="0"/>
                <a:cs typeface="Courier New" panose="02070309020205020404" pitchFamily="49" charset="0"/>
              </a:rPr>
              <a:t> </a:t>
            </a:r>
            <a:r>
              <a:rPr lang="en-US" sz="1200" b="1" dirty="0" err="1">
                <a:solidFill>
                  <a:srgbClr val="1D3A00"/>
                </a:solidFill>
                <a:latin typeface="Courier New" panose="02070309020205020404" pitchFamily="49" charset="0"/>
                <a:cs typeface="Courier New" panose="02070309020205020404" pitchFamily="49" charset="0"/>
              </a:rPr>
              <a:t>от</a:t>
            </a:r>
            <a:r>
              <a:rPr lang="en-US" sz="1200" b="1" dirty="0">
                <a:solidFill>
                  <a:srgbClr val="1D3A00"/>
                </a:solidFill>
                <a:latin typeface="Courier New" panose="02070309020205020404" pitchFamily="49" charset="0"/>
                <a:cs typeface="Courier New" panose="02070309020205020404" pitchFamily="49" charset="0"/>
              </a:rPr>
              <a:t> 8 </a:t>
            </a:r>
            <a:r>
              <a:rPr lang="en-US" sz="1200" b="1" dirty="0" err="1">
                <a:solidFill>
                  <a:srgbClr val="1D3A00"/>
                </a:solidFill>
                <a:latin typeface="Courier New" panose="02070309020205020404" pitchFamily="49" charset="0"/>
                <a:cs typeface="Courier New" panose="02070309020205020404" pitchFamily="49" charset="0"/>
              </a:rPr>
              <a:t>точки</a:t>
            </a:r>
            <a:r>
              <a:rPr lang="en-US" sz="1200" b="1" dirty="0">
                <a:solidFill>
                  <a:srgbClr val="1D3A00"/>
                </a:solidFill>
                <a:latin typeface="Courier New" panose="02070309020205020404" pitchFamily="49" charset="0"/>
                <a:cs typeface="Courier New" panose="02070309020205020404" pitchFamily="49" charset="0"/>
              </a:rPr>
              <a:t>.</a:t>
            </a:r>
            <a:r>
              <a:rPr lang="en-US" sz="1200" b="1" dirty="0">
                <a:solidFill>
                  <a:srgbClr val="007033"/>
                </a:solidFill>
                <a:latin typeface="Courier New" panose="02070309020205020404" pitchFamily="49" charset="0"/>
                <a:cs typeface="Courier New" panose="02070309020205020404" pitchFamily="49" charset="0"/>
              </a:rPr>
              <a:t> </a:t>
            </a:r>
            <a:endParaRPr lang="en-US" sz="1200" dirty="0">
              <a:solidFill>
                <a:srgbClr val="007033"/>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754905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200" b="1" u="sng" dirty="0" err="1" smtClean="0">
                <a:latin typeface="Courier New" panose="02070309020205020404" pitchFamily="49" charset="0"/>
                <a:cs typeface="Courier New" panose="02070309020205020404" pitchFamily="49" charset="0"/>
              </a:rPr>
              <a:t>Критерий</a:t>
            </a:r>
            <a:r>
              <a:rPr lang="en-US" sz="1200" b="1" u="sng" dirty="0" smtClean="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за</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подбор</a:t>
            </a:r>
            <a:r>
              <a:rPr lang="en-US" sz="1200" b="1" u="sng" dirty="0">
                <a:latin typeface="Courier New" panose="02070309020205020404" pitchFamily="49" charset="0"/>
                <a:cs typeface="Courier New" panose="02070309020205020404" pitchFamily="49" charset="0"/>
              </a:rPr>
              <a:t> №1</a:t>
            </a:r>
            <a:r>
              <a:rPr lang="en-US" sz="1200"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Подпомагане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приоритетни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за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територията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сектори</a:t>
            </a:r>
            <a:r>
              <a:rPr lang="en-US" sz="1200" b="1" dirty="0">
                <a:latin typeface="Courier New" panose="02070309020205020404" pitchFamily="49" charset="0"/>
                <a:cs typeface="Courier New" panose="02070309020205020404" pitchFamily="49" charset="0"/>
              </a:rPr>
              <a:t> в </a:t>
            </a:r>
            <a:r>
              <a:rPr lang="en-US" sz="1200" b="1" dirty="0" err="1">
                <a:latin typeface="Courier New" panose="02070309020205020404" pitchFamily="49" charset="0"/>
                <a:cs typeface="Courier New" panose="02070309020205020404" pitchFamily="49" charset="0"/>
              </a:rPr>
              <a:t>селското</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стопанство</a:t>
            </a:r>
            <a:r>
              <a:rPr lang="en-US" sz="1200" b="1" dirty="0">
                <a:latin typeface="Courier New" panose="02070309020205020404" pitchFamily="49" charset="0"/>
                <a:cs typeface="Courier New" panose="02070309020205020404" pitchFamily="49" charset="0"/>
              </a:rPr>
              <a:t>:  </a:t>
            </a:r>
            <a:endParaRPr lang="en-US" sz="12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бъдат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присъдени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точки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критерия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следва</a:t>
            </a:r>
            <a:r>
              <a:rPr lang="en-US" sz="1200" dirty="0">
                <a:latin typeface="Courier New" panose="02070309020205020404" pitchFamily="49" charset="0"/>
                <a:cs typeface="Courier New" panose="02070309020205020404" pitchFamily="49" charset="0"/>
              </a:rPr>
              <a:t> </a:t>
            </a: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Над</a:t>
            </a:r>
            <a:r>
              <a:rPr lang="en-US" sz="1200" dirty="0">
                <a:latin typeface="Courier New" panose="02070309020205020404" pitchFamily="49" charset="0"/>
                <a:cs typeface="Courier New" panose="02070309020205020404" pitchFamily="49" charset="0"/>
              </a:rPr>
              <a:t> 50 %  </a:t>
            </a:r>
            <a:r>
              <a:rPr lang="en-US" sz="1200" dirty="0" err="1">
                <a:latin typeface="Courier New" panose="02070309020205020404" pitchFamily="49" charset="0"/>
                <a:cs typeface="Courier New" panose="02070309020205020404" pitchFamily="49" charset="0"/>
              </a:rPr>
              <a:t>до</a:t>
            </a:r>
            <a:r>
              <a:rPr lang="en-US" sz="1200" dirty="0">
                <a:latin typeface="Courier New" panose="02070309020205020404" pitchFamily="49" charset="0"/>
                <a:cs typeface="Courier New" panose="02070309020205020404" pitchFamily="49" charset="0"/>
              </a:rPr>
              <a:t> 85 %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допустимите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инвестиционни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разходи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изцяло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насочени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сектор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Плодове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зеленчуци</a:t>
            </a:r>
            <a:r>
              <a:rPr lang="en-US" sz="1200" dirty="0">
                <a:latin typeface="Courier New" panose="02070309020205020404" pitchFamily="49" charset="0"/>
                <a:cs typeface="Courier New" panose="02070309020205020404" pitchFamily="49" charset="0"/>
              </a:rPr>
              <a:t>"- 10 </a:t>
            </a:r>
            <a:r>
              <a:rPr lang="en-US" sz="1200" dirty="0" err="1">
                <a:latin typeface="Courier New" panose="02070309020205020404" pitchFamily="49" charset="0"/>
                <a:cs typeface="Courier New" panose="02070309020205020404" pitchFamily="49" charset="0"/>
              </a:rPr>
              <a:t>точки</a:t>
            </a:r>
            <a:endParaRPr lang="en-US" sz="12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Над</a:t>
            </a:r>
            <a:r>
              <a:rPr lang="en-US" sz="1200" dirty="0">
                <a:latin typeface="Courier New" panose="02070309020205020404" pitchFamily="49" charset="0"/>
                <a:cs typeface="Courier New" panose="02070309020205020404" pitchFamily="49" charset="0"/>
              </a:rPr>
              <a:t> 85 %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допустимите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инвестиционни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разходи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изцяло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насочени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сектор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Плодове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зеленчуци</a:t>
            </a:r>
            <a:r>
              <a:rPr lang="en-US" sz="1200" dirty="0">
                <a:latin typeface="Courier New" panose="02070309020205020404" pitchFamily="49" charset="0"/>
                <a:cs typeface="Courier New" panose="02070309020205020404" pitchFamily="49" charset="0"/>
              </a:rPr>
              <a:t>"- 25 </a:t>
            </a:r>
            <a:r>
              <a:rPr lang="en-US" sz="1200" dirty="0" err="1">
                <a:latin typeface="Courier New" panose="02070309020205020404" pitchFamily="49" charset="0"/>
                <a:cs typeface="Courier New" panose="02070309020205020404" pitchFamily="49" charset="0"/>
              </a:rPr>
              <a:t>точки</a:t>
            </a:r>
            <a:endParaRPr lang="en-US" sz="12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Над</a:t>
            </a:r>
            <a:r>
              <a:rPr lang="en-US" sz="1200" dirty="0">
                <a:latin typeface="Courier New" panose="02070309020205020404" pitchFamily="49" charset="0"/>
                <a:cs typeface="Courier New" panose="02070309020205020404" pitchFamily="49" charset="0"/>
              </a:rPr>
              <a:t> 50 % </a:t>
            </a:r>
            <a:r>
              <a:rPr lang="en-US" sz="1200" dirty="0" err="1">
                <a:latin typeface="Courier New" panose="02070309020205020404" pitchFamily="49" charset="0"/>
                <a:cs typeface="Courier New" panose="02070309020205020404" pitchFamily="49" charset="0"/>
              </a:rPr>
              <a:t>до</a:t>
            </a:r>
            <a:r>
              <a:rPr lang="en-US" sz="1200" dirty="0">
                <a:latin typeface="Courier New" panose="02070309020205020404" pitchFamily="49" charset="0"/>
                <a:cs typeface="Courier New" panose="02070309020205020404" pitchFamily="49" charset="0"/>
              </a:rPr>
              <a:t> 85 %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допустимите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инвестиционни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разходи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изцяло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насочени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сектор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Животновъдство</a:t>
            </a:r>
            <a:r>
              <a:rPr lang="en-US" sz="1200" dirty="0">
                <a:latin typeface="Courier New" panose="02070309020205020404" pitchFamily="49" charset="0"/>
                <a:cs typeface="Courier New" panose="02070309020205020404" pitchFamily="49" charset="0"/>
              </a:rPr>
              <a:t>"- 10 </a:t>
            </a:r>
            <a:r>
              <a:rPr lang="en-US" sz="1200" dirty="0" err="1">
                <a:latin typeface="Courier New" panose="02070309020205020404" pitchFamily="49" charset="0"/>
                <a:cs typeface="Courier New" panose="02070309020205020404" pitchFamily="49" charset="0"/>
              </a:rPr>
              <a:t>точки</a:t>
            </a:r>
            <a:endParaRPr lang="en-US" sz="12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Над</a:t>
            </a:r>
            <a:r>
              <a:rPr lang="en-US" sz="1200" dirty="0">
                <a:latin typeface="Courier New" panose="02070309020205020404" pitchFamily="49" charset="0"/>
                <a:cs typeface="Courier New" panose="02070309020205020404" pitchFamily="49" charset="0"/>
              </a:rPr>
              <a:t> 85 %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допустимите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инвестиционни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разходи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изцяло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насочени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сектор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Животновъдство</a:t>
            </a:r>
            <a:r>
              <a:rPr lang="en-US" sz="1200" dirty="0">
                <a:latin typeface="Courier New" panose="02070309020205020404" pitchFamily="49" charset="0"/>
                <a:cs typeface="Courier New" panose="02070309020205020404" pitchFamily="49" charset="0"/>
              </a:rPr>
              <a:t>"- 25 </a:t>
            </a:r>
            <a:r>
              <a:rPr lang="en-US" sz="1200" dirty="0" err="1">
                <a:latin typeface="Courier New" panose="02070309020205020404" pitchFamily="49" charset="0"/>
                <a:cs typeface="Courier New" panose="02070309020205020404" pitchFamily="49" charset="0"/>
              </a:rPr>
              <a:t>точки</a:t>
            </a:r>
            <a:endParaRPr lang="en-US" sz="12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Над</a:t>
            </a:r>
            <a:r>
              <a:rPr lang="en-US" sz="1200" dirty="0">
                <a:latin typeface="Courier New" panose="02070309020205020404" pitchFamily="49" charset="0"/>
                <a:cs typeface="Courier New" panose="02070309020205020404" pitchFamily="49" charset="0"/>
              </a:rPr>
              <a:t> 50 %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допустимите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инвестиционни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разходи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изцяло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насочени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сектор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Етеричномаслени</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медицински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култури</a:t>
            </a:r>
            <a:r>
              <a:rPr lang="en-US" sz="1200" dirty="0">
                <a:latin typeface="Courier New" panose="02070309020205020404" pitchFamily="49" charset="0"/>
                <a:cs typeface="Courier New" panose="02070309020205020404" pitchFamily="49" charset="0"/>
              </a:rPr>
              <a:t>"- 5 </a:t>
            </a:r>
            <a:r>
              <a:rPr lang="en-US" sz="1200" dirty="0" err="1">
                <a:latin typeface="Courier New" panose="02070309020205020404" pitchFamily="49" charset="0"/>
                <a:cs typeface="Courier New" panose="02070309020205020404" pitchFamily="49" charset="0"/>
              </a:rPr>
              <a:t>точки</a:t>
            </a:r>
            <a:r>
              <a:rPr lang="en-US" sz="1200" dirty="0">
                <a:latin typeface="Courier New" panose="02070309020205020404" pitchFamily="49" charset="0"/>
                <a:cs typeface="Courier New" panose="02070309020205020404" pitchFamily="49" charset="0"/>
              </a:rPr>
              <a:t>.</a:t>
            </a:r>
          </a:p>
          <a:p>
            <a:pPr marL="0" indent="0">
              <a:buNone/>
            </a:pPr>
            <a:r>
              <a:rPr lang="en-US" sz="1200" dirty="0" err="1">
                <a:latin typeface="Courier New" panose="02070309020205020404" pitchFamily="49" charset="0"/>
                <a:cs typeface="Courier New" panose="02070309020205020404" pitchFamily="49" charset="0"/>
              </a:rPr>
              <a:t>Съответствието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проверява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КППП,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база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заявени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точки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критерия</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представена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обосновка</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Приложение</a:t>
            </a:r>
            <a:r>
              <a:rPr lang="en-US" sz="1200" dirty="0">
                <a:latin typeface="Courier New" panose="02070309020205020404" pitchFamily="49" charset="0"/>
                <a:cs typeface="Courier New" panose="02070309020205020404" pitchFamily="49" charset="0"/>
              </a:rPr>
              <a:t> № 1 </a:t>
            </a:r>
            <a:r>
              <a:rPr lang="en-US" sz="1200" dirty="0" err="1">
                <a:latin typeface="Courier New" panose="02070309020205020404" pitchFamily="49" charset="0"/>
                <a:cs typeface="Courier New" panose="02070309020205020404" pitchFamily="49" charset="0"/>
              </a:rPr>
              <a:t>Основна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информация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попълване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формуляр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Бизнес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план</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други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представени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свързани</a:t>
            </a:r>
            <a:r>
              <a:rPr lang="en-US" sz="1200" dirty="0">
                <a:latin typeface="Courier New" panose="02070309020205020404" pitchFamily="49" charset="0"/>
                <a:cs typeface="Courier New" panose="02070309020205020404" pitchFamily="49" charset="0"/>
              </a:rPr>
              <a:t> с </a:t>
            </a:r>
            <a:r>
              <a:rPr lang="en-US" sz="1200" dirty="0" err="1">
                <a:latin typeface="Courier New" panose="02070309020205020404" pitchFamily="49" charset="0"/>
                <a:cs typeface="Courier New" panose="02070309020205020404" pitchFamily="49" charset="0"/>
              </a:rPr>
              <a:t>дейностите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разходите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чието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подпомагане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a:t>
            </a:r>
            <a:r>
              <a:rPr lang="en-US" sz="1200" dirty="0">
                <a:latin typeface="Courier New" panose="02070309020205020404" pitchFamily="49" charset="0"/>
                <a:cs typeface="Courier New" panose="02070309020205020404" pitchFamily="49" charset="0"/>
              </a:rPr>
              <a:t> с </a:t>
            </a: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73614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2555746" y="627534"/>
            <a:ext cx="6108200" cy="3663766"/>
          </a:xfrm>
        </p:spPr>
        <p:txBody>
          <a:bodyPr/>
          <a:lstStyle/>
          <a:p>
            <a:pPr marL="0" indent="0" algn="ctr">
              <a:buNone/>
            </a:pP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Процедура</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чрез</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подбор</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на</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проектни</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предложения</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с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няколко</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крайни</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срока</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за</a:t>
            </a:r>
            <a:r>
              <a:rPr lang="en-US" sz="2000"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dirty="0" err="1"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кандидатстване</a:t>
            </a:r>
            <a:r>
              <a:rPr lang="en-US" sz="200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r>
              <a:rPr lang="en-US" sz="2000" b="1" dirty="0" smtClean="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p>
          <a:p>
            <a:pPr marL="0" indent="0" algn="ctr">
              <a:buNone/>
            </a:pPr>
            <a:r>
              <a:rPr lang="en-US" sz="2000" b="1" u="sng" dirty="0" smtClean="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СНЦ </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„МИГ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Перущица-Родопи</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p>
          <a:p>
            <a:pPr marL="0" indent="0" algn="ctr">
              <a:buNone/>
            </a:pP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СТРАТЕГИЯ ЗА ВОМР</a:t>
            </a:r>
          </a:p>
          <a:p>
            <a:pPr marL="0" indent="0" algn="ctr">
              <a:buNone/>
            </a:pP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Подмярка</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4.1"Инвестиции в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земеделски</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стопанства</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p>
          <a:p>
            <a:pPr marL="0" indent="0" algn="ctr">
              <a:buNone/>
            </a:pP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M04 -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Инвестиции</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в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материални</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активи</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член</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17)</a:t>
            </a:r>
          </a:p>
          <a:p>
            <a:pPr marL="0" indent="0" algn="ctr">
              <a:buNone/>
            </a:pPr>
            <a:r>
              <a:rPr lang="en-US" sz="2000" b="1" u="sng"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Процедура</a:t>
            </a:r>
            <a:r>
              <a:rPr lang="en-US" sz="2000" b="1" u="sng"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 BG06RDNP001-19.184</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30934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600" b="1" dirty="0">
                <a:latin typeface="Courier New" panose="02070309020205020404" pitchFamily="49" charset="0"/>
                <a:cs typeface="Courier New" panose="02070309020205020404" pitchFamily="49" charset="0"/>
              </a:rPr>
              <a:t>2</a:t>
            </a:r>
            <a:r>
              <a:rPr lang="en-US" sz="1600" b="1" u="sng" dirty="0">
                <a:latin typeface="Courier New" panose="02070309020205020404" pitchFamily="49" charset="0"/>
                <a:cs typeface="Courier New" panose="02070309020205020404" pitchFamily="49" charset="0"/>
              </a:rPr>
              <a:t>. </a:t>
            </a:r>
            <a:r>
              <a:rPr lang="en-US" sz="1600" b="1" u="sng" dirty="0" err="1">
                <a:latin typeface="Courier New" panose="02070309020205020404" pitchFamily="49" charset="0"/>
                <a:cs typeface="Courier New" panose="02070309020205020404" pitchFamily="49" charset="0"/>
              </a:rPr>
              <a:t>Критерий</a:t>
            </a:r>
            <a:r>
              <a:rPr lang="en-US" sz="1600" b="1" u="sng" dirty="0">
                <a:latin typeface="Courier New" panose="02070309020205020404" pitchFamily="49" charset="0"/>
                <a:cs typeface="Courier New" panose="02070309020205020404" pitchFamily="49" charset="0"/>
              </a:rPr>
              <a:t> </a:t>
            </a:r>
            <a:r>
              <a:rPr lang="en-US" sz="1600" b="1" u="sng" dirty="0" err="1">
                <a:latin typeface="Courier New" panose="02070309020205020404" pitchFamily="49" charset="0"/>
                <a:cs typeface="Courier New" panose="02070309020205020404" pitchFamily="49" charset="0"/>
              </a:rPr>
              <a:t>за</a:t>
            </a:r>
            <a:r>
              <a:rPr lang="en-US" sz="1600" b="1" u="sng" dirty="0">
                <a:latin typeface="Courier New" panose="02070309020205020404" pitchFamily="49" charset="0"/>
                <a:cs typeface="Courier New" panose="02070309020205020404" pitchFamily="49" charset="0"/>
              </a:rPr>
              <a:t> </a:t>
            </a:r>
            <a:r>
              <a:rPr lang="en-US" sz="1600" b="1" u="sng" dirty="0" err="1">
                <a:latin typeface="Courier New" panose="02070309020205020404" pitchFamily="49" charset="0"/>
                <a:cs typeface="Courier New" panose="02070309020205020404" pitchFamily="49" charset="0"/>
              </a:rPr>
              <a:t>подбор</a:t>
            </a:r>
            <a:r>
              <a:rPr lang="en-US" sz="1600" b="1" u="sng" dirty="0">
                <a:latin typeface="Courier New" panose="02070309020205020404" pitchFamily="49" charset="0"/>
                <a:cs typeface="Courier New" panose="02070309020205020404" pitchFamily="49" charset="0"/>
              </a:rPr>
              <a:t> №2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Подпомагане</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на</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биологичното</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производство</a:t>
            </a:r>
            <a:r>
              <a:rPr lang="en-US" sz="1600" b="1"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600" dirty="0" err="1">
                <a:latin typeface="Courier New" panose="02070309020205020404" pitchFamily="49" charset="0"/>
                <a:cs typeface="Courier New" panose="02070309020205020404" pitchFamily="49" charset="0"/>
              </a:rPr>
              <a:t>За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да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бъдат</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присъдени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точки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по</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критерия</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следва</a:t>
            </a:r>
            <a:r>
              <a:rPr lang="en-US" sz="1600" dirty="0">
                <a:latin typeface="Courier New" panose="02070309020205020404" pitchFamily="49" charset="0"/>
                <a:cs typeface="Courier New" panose="02070309020205020404" pitchFamily="49" charset="0"/>
              </a:rPr>
              <a:t>;</a:t>
            </a:r>
          </a:p>
          <a:p>
            <a:pPr>
              <a:buFont typeface="Wingdings" panose="05000000000000000000" pitchFamily="2" charset="2"/>
              <a:buChar char="Ø"/>
            </a:pPr>
            <a:r>
              <a:rPr lang="en-US" sz="1600" dirty="0" err="1">
                <a:latin typeface="Courier New" panose="02070309020205020404" pitchFamily="49" charset="0"/>
                <a:cs typeface="Courier New" panose="02070309020205020404" pitchFamily="49" charset="0"/>
              </a:rPr>
              <a:t>Над</a:t>
            </a:r>
            <a:r>
              <a:rPr lang="en-US" sz="1600" dirty="0">
                <a:latin typeface="Courier New" panose="02070309020205020404" pitchFamily="49" charset="0"/>
                <a:cs typeface="Courier New" panose="02070309020205020404" pitchFamily="49" charset="0"/>
              </a:rPr>
              <a:t> 50 % </a:t>
            </a:r>
            <a:r>
              <a:rPr lang="en-US" sz="1600" dirty="0" err="1">
                <a:latin typeface="Courier New" panose="02070309020205020404" pitchFamily="49" charset="0"/>
                <a:cs typeface="Courier New" panose="02070309020205020404" pitchFamily="49" charset="0"/>
              </a:rPr>
              <a:t>от</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допустимите</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инвестиционни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разходи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по</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проекта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са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свързани</a:t>
            </a:r>
            <a:r>
              <a:rPr lang="en-US" sz="1600" dirty="0">
                <a:latin typeface="Courier New" panose="02070309020205020404" pitchFamily="49" charset="0"/>
                <a:cs typeface="Courier New" panose="02070309020205020404" pitchFamily="49" charset="0"/>
              </a:rPr>
              <a:t> с </a:t>
            </a:r>
            <a:r>
              <a:rPr lang="en-US" sz="1600" dirty="0" err="1">
                <a:latin typeface="Courier New" panose="02070309020205020404" pitchFamily="49" charset="0"/>
                <a:cs typeface="Courier New" panose="02070309020205020404" pitchFamily="49" charset="0"/>
              </a:rPr>
              <a:t>производство</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на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биологични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продукти</a:t>
            </a:r>
            <a:r>
              <a:rPr lang="en-US" sz="1600" dirty="0">
                <a:latin typeface="Courier New" panose="02070309020205020404" pitchFamily="49" charset="0"/>
                <a:cs typeface="Courier New" panose="02070309020205020404" pitchFamily="49" charset="0"/>
              </a:rPr>
              <a:t> – 10 </a:t>
            </a:r>
            <a:r>
              <a:rPr lang="en-US" sz="1600" dirty="0" err="1">
                <a:latin typeface="Courier New" panose="02070309020205020404" pitchFamily="49" charset="0"/>
                <a:cs typeface="Courier New" panose="02070309020205020404" pitchFamily="49" charset="0"/>
              </a:rPr>
              <a:t>точки</a:t>
            </a:r>
            <a:endParaRPr lang="en-US" sz="16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600" dirty="0">
                <a:latin typeface="Courier New" panose="02070309020205020404" pitchFamily="49" charset="0"/>
                <a:cs typeface="Courier New" panose="02070309020205020404" pitchFamily="49" charset="0"/>
              </a:rPr>
              <a:t>100 % </a:t>
            </a:r>
            <a:r>
              <a:rPr lang="en-US" sz="1600" dirty="0" err="1">
                <a:latin typeface="Courier New" panose="02070309020205020404" pitchFamily="49" charset="0"/>
                <a:cs typeface="Courier New" panose="02070309020205020404" pitchFamily="49" charset="0"/>
              </a:rPr>
              <a:t>от</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допустимите</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инвестиционни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разходи</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по</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проекта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са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свързани</a:t>
            </a:r>
            <a:r>
              <a:rPr lang="en-US" sz="1600" dirty="0">
                <a:latin typeface="Courier New" panose="02070309020205020404" pitchFamily="49" charset="0"/>
                <a:cs typeface="Courier New" panose="02070309020205020404" pitchFamily="49" charset="0"/>
              </a:rPr>
              <a:t> с </a:t>
            </a:r>
            <a:r>
              <a:rPr lang="en-US" sz="1600" dirty="0" err="1">
                <a:latin typeface="Courier New" panose="02070309020205020404" pitchFamily="49" charset="0"/>
                <a:cs typeface="Courier New" panose="02070309020205020404" pitchFamily="49" charset="0"/>
              </a:rPr>
              <a:t>производство</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на</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биологични</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продукти-15 </a:t>
            </a:r>
            <a:r>
              <a:rPr lang="en-US" sz="1600" dirty="0" err="1">
                <a:latin typeface="Courier New" panose="02070309020205020404" pitchFamily="49" charset="0"/>
                <a:cs typeface="Courier New" panose="02070309020205020404" pitchFamily="49" charset="0"/>
              </a:rPr>
              <a:t>точки</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804422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100" b="1" u="sng" dirty="0" err="1" smtClean="0">
                <a:latin typeface="Courier New" panose="02070309020205020404" pitchFamily="49" charset="0"/>
                <a:cs typeface="Courier New" panose="02070309020205020404" pitchFamily="49" charset="0"/>
              </a:rPr>
              <a:t>Критерий</a:t>
            </a:r>
            <a:r>
              <a:rPr lang="en-US" sz="1100" b="1" u="sng" dirty="0" smtClean="0">
                <a:latin typeface="Courier New" panose="02070309020205020404" pitchFamily="49" charset="0"/>
                <a:cs typeface="Courier New" panose="02070309020205020404" pitchFamily="49" charset="0"/>
              </a:rPr>
              <a:t> </a:t>
            </a:r>
            <a:r>
              <a:rPr lang="en-US" sz="1100" b="1" u="sng" dirty="0" err="1">
                <a:latin typeface="Courier New" panose="02070309020205020404" pitchFamily="49" charset="0"/>
                <a:cs typeface="Courier New" panose="02070309020205020404" pitchFamily="49" charset="0"/>
              </a:rPr>
              <a:t>за</a:t>
            </a:r>
            <a:r>
              <a:rPr lang="en-US" sz="1100" b="1" u="sng" dirty="0">
                <a:latin typeface="Courier New" panose="02070309020205020404" pitchFamily="49" charset="0"/>
                <a:cs typeface="Courier New" panose="02070309020205020404" pitchFamily="49" charset="0"/>
              </a:rPr>
              <a:t> </a:t>
            </a:r>
            <a:r>
              <a:rPr lang="en-US" sz="1100" b="1" u="sng" dirty="0" err="1">
                <a:latin typeface="Courier New" panose="02070309020205020404" pitchFamily="49" charset="0"/>
                <a:cs typeface="Courier New" panose="02070309020205020404" pitchFamily="49" charset="0"/>
              </a:rPr>
              <a:t>подбор</a:t>
            </a:r>
            <a:r>
              <a:rPr lang="en-US" sz="1100" b="1" u="sng" dirty="0">
                <a:latin typeface="Courier New" panose="02070309020205020404" pitchFamily="49" charset="0"/>
                <a:cs typeface="Courier New" panose="02070309020205020404" pitchFamily="49" charset="0"/>
              </a:rPr>
              <a:t> № 3</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Подпомагане</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на</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проекти</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осигуряващи</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допълнителна</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устойчива</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заетост</a:t>
            </a:r>
            <a:r>
              <a:rPr lang="en-US" sz="1100" b="1" dirty="0">
                <a:latin typeface="Courier New" panose="02070309020205020404" pitchFamily="49" charset="0"/>
                <a:cs typeface="Courier New" panose="02070309020205020404" pitchFamily="49" charset="0"/>
              </a:rPr>
              <a:t>:</a:t>
            </a:r>
            <a:endParaRPr lang="en-US" sz="1100" dirty="0">
              <a:latin typeface="Courier New" panose="02070309020205020404" pitchFamily="49" charset="0"/>
              <a:cs typeface="Courier New" panose="02070309020205020404" pitchFamily="49" charset="0"/>
            </a:endParaRPr>
          </a:p>
          <a:p>
            <a:pPr marL="0" indent="0">
              <a:buNone/>
            </a:pPr>
            <a:r>
              <a:rPr lang="en-US" sz="1100" dirty="0">
                <a:latin typeface="Courier New" panose="02070309020205020404" pitchFamily="49" charset="0"/>
                <a:cs typeface="Courier New" panose="02070309020205020404" pitchFamily="49" charset="0"/>
              </a:rPr>
              <a:t>С </a:t>
            </a:r>
            <a:r>
              <a:rPr lang="en-US" sz="1100" dirty="0" err="1">
                <a:latin typeface="Courier New" panose="02070309020205020404" pitchFamily="49" charset="0"/>
                <a:cs typeface="Courier New" panose="02070309020205020404" pitchFamily="49" charset="0"/>
              </a:rPr>
              <a:t>извършване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инвестицията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кандидатът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ще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запази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съществуващите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работни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средно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списъчния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брой</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персонала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към</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края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предходната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календарна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година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или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средно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списъчния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брой</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персонала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текущата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календарна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година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новосъздадени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през</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текущата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година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земеделски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стопанства</a:t>
            </a:r>
            <a:r>
              <a:rPr lang="en-US" sz="1100" dirty="0">
                <a:latin typeface="Courier New" panose="02070309020205020404" pitchFamily="49" charset="0"/>
                <a:cs typeface="Courier New" panose="02070309020205020404" pitchFamily="49" charset="0"/>
              </a:rPr>
              <a:t> ) и </a:t>
            </a:r>
            <a:r>
              <a:rPr lang="en-US" sz="1100" dirty="0" err="1">
                <a:latin typeface="Courier New" panose="02070309020205020404" pitchFamily="49" charset="0"/>
                <a:cs typeface="Courier New" panose="02070309020205020404" pitchFamily="49" charset="0"/>
              </a:rPr>
              <a:t>ще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създаде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определен</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брой</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нови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работни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като</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зависимост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броя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създадените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нови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работни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кандидатът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ще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получи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точки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както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следва</a:t>
            </a:r>
            <a:r>
              <a:rPr lang="en-US" sz="1100" dirty="0">
                <a:latin typeface="Courier New" panose="02070309020205020404" pitchFamily="49" charset="0"/>
                <a:cs typeface="Courier New" panose="02070309020205020404" pitchFamily="49" charset="0"/>
              </a:rPr>
              <a:t>:</a:t>
            </a:r>
          </a:p>
          <a:p>
            <a:r>
              <a:rPr lang="en-US" sz="1100" dirty="0" err="1" smtClean="0">
                <a:latin typeface="Courier New" panose="02070309020205020404" pitchFamily="49" charset="0"/>
                <a:cs typeface="Courier New" panose="02070309020205020404" pitchFamily="49" charset="0"/>
              </a:rPr>
              <a:t>Проекти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които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изпълнението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одобрените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инвестиции</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дейности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води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осигуряване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допълнителна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заетост</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земеделските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стопанства</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до</a:t>
            </a:r>
            <a:r>
              <a:rPr lang="en-US" sz="1100" dirty="0">
                <a:latin typeface="Courier New" panose="02070309020205020404" pitchFamily="49" charset="0"/>
                <a:cs typeface="Courier New" panose="02070309020205020404" pitchFamily="49" charset="0"/>
              </a:rPr>
              <a:t> 5 </a:t>
            </a:r>
            <a:r>
              <a:rPr lang="en-US" sz="1100" dirty="0" err="1">
                <a:latin typeface="Courier New" panose="02070309020205020404" pitchFamily="49" charset="0"/>
                <a:cs typeface="Courier New" panose="02070309020205020404" pitchFamily="49" charset="0"/>
              </a:rPr>
              <a:t>раб</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включително</a:t>
            </a:r>
            <a:r>
              <a:rPr lang="en-US" sz="1100" dirty="0">
                <a:latin typeface="Courier New" panose="02070309020205020404" pitchFamily="49" charset="0"/>
                <a:cs typeface="Courier New" panose="02070309020205020404" pitchFamily="49" charset="0"/>
              </a:rPr>
              <a:t>- 8 </a:t>
            </a:r>
            <a:r>
              <a:rPr lang="en-US" sz="1100" dirty="0" err="1">
                <a:latin typeface="Courier New" panose="02070309020205020404" pitchFamily="49" charset="0"/>
                <a:cs typeface="Courier New" panose="02070309020205020404" pitchFamily="49" charset="0"/>
              </a:rPr>
              <a:t>точки</a:t>
            </a:r>
            <a:endParaRPr lang="en-US" sz="1100" dirty="0">
              <a:latin typeface="Courier New" panose="02070309020205020404" pitchFamily="49" charset="0"/>
              <a:cs typeface="Courier New" panose="02070309020205020404" pitchFamily="49" charset="0"/>
            </a:endParaRPr>
          </a:p>
          <a:p>
            <a:r>
              <a:rPr lang="en-US" sz="1100" dirty="0" err="1" smtClean="0">
                <a:latin typeface="Courier New" panose="02070309020205020404" pitchFamily="49" charset="0"/>
                <a:cs typeface="Courier New" panose="02070309020205020404" pitchFamily="49" charset="0"/>
              </a:rPr>
              <a:t>Проекти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които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изпълнението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одобрените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инвестиции</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дейности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води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осигуряване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допълнителна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заетост</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земеделските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стопанства</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5 </a:t>
            </a:r>
            <a:r>
              <a:rPr lang="en-US" sz="1100" dirty="0" err="1">
                <a:latin typeface="Courier New" panose="02070309020205020404" pitchFamily="49" charset="0"/>
                <a:cs typeface="Courier New" panose="02070309020205020404" pitchFamily="49" charset="0"/>
              </a:rPr>
              <a:t>до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a:t>
            </a:r>
            <a:r>
              <a:rPr lang="en-US" sz="1100" dirty="0">
                <a:latin typeface="Courier New" panose="02070309020205020404" pitchFamily="49" charset="0"/>
                <a:cs typeface="Courier New" panose="02070309020205020404" pitchFamily="49" charset="0"/>
              </a:rPr>
              <a:t> 10 </a:t>
            </a:r>
            <a:r>
              <a:rPr lang="en-US" sz="1100" dirty="0" err="1">
                <a:latin typeface="Courier New" panose="02070309020205020404" pitchFamily="49" charset="0"/>
                <a:cs typeface="Courier New" panose="02070309020205020404" pitchFamily="49" charset="0"/>
              </a:rPr>
              <a:t>раб</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включително</a:t>
            </a:r>
            <a:r>
              <a:rPr lang="en-US" sz="1100" dirty="0">
                <a:latin typeface="Courier New" panose="02070309020205020404" pitchFamily="49" charset="0"/>
                <a:cs typeface="Courier New" panose="02070309020205020404" pitchFamily="49" charset="0"/>
              </a:rPr>
              <a:t>- 10 </a:t>
            </a:r>
            <a:r>
              <a:rPr lang="en-US" sz="1100" dirty="0" err="1">
                <a:latin typeface="Courier New" panose="02070309020205020404" pitchFamily="49" charset="0"/>
                <a:cs typeface="Courier New" panose="02070309020205020404" pitchFamily="49" charset="0"/>
              </a:rPr>
              <a:t>точки</a:t>
            </a:r>
            <a:endParaRPr lang="en-US" sz="1100" dirty="0">
              <a:latin typeface="Courier New" panose="02070309020205020404" pitchFamily="49" charset="0"/>
              <a:cs typeface="Courier New" panose="02070309020205020404" pitchFamily="49" charset="0"/>
            </a:endParaRPr>
          </a:p>
          <a:p>
            <a:r>
              <a:rPr lang="en-US" sz="1100" dirty="0" err="1" smtClean="0">
                <a:latin typeface="Courier New" panose="02070309020205020404" pitchFamily="49" charset="0"/>
                <a:cs typeface="Courier New" panose="02070309020205020404" pitchFamily="49" charset="0"/>
              </a:rPr>
              <a:t>Проекти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които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изпълнението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одобрените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инвестиции</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дейности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води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осигуряване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допълнителна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заетост</a:t>
            </a:r>
            <a:r>
              <a:rPr lang="en-US" sz="1100" dirty="0">
                <a:latin typeface="Courier New" panose="02070309020205020404" pitchFamily="49" charset="0"/>
                <a:cs typeface="Courier New" panose="02070309020205020404" pitchFamily="49" charset="0"/>
              </a:rPr>
              <a:t> в </a:t>
            </a:r>
            <a:r>
              <a:rPr lang="en-US" sz="1100" dirty="0" err="1">
                <a:latin typeface="Courier New" panose="02070309020205020404" pitchFamily="49" charset="0"/>
                <a:cs typeface="Courier New" panose="02070309020205020404" pitchFamily="49" charset="0"/>
              </a:rPr>
              <a:t>земеделските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стопанства</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над</a:t>
            </a:r>
            <a:r>
              <a:rPr lang="en-US" sz="1100" dirty="0">
                <a:latin typeface="Courier New" panose="02070309020205020404" pitchFamily="49" charset="0"/>
                <a:cs typeface="Courier New" panose="02070309020205020404" pitchFamily="49" charset="0"/>
              </a:rPr>
              <a:t> 10 </a:t>
            </a:r>
            <a:r>
              <a:rPr lang="en-US" sz="1100" dirty="0" err="1">
                <a:latin typeface="Courier New" panose="02070309020205020404" pitchFamily="49" charset="0"/>
                <a:cs typeface="Courier New" panose="02070309020205020404" pitchFamily="49" charset="0"/>
              </a:rPr>
              <a:t>раб</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включително</a:t>
            </a:r>
            <a:r>
              <a:rPr lang="en-US" sz="1100" dirty="0">
                <a:latin typeface="Courier New" panose="02070309020205020404" pitchFamily="49" charset="0"/>
                <a:cs typeface="Courier New" panose="02070309020205020404" pitchFamily="49" charset="0"/>
              </a:rPr>
              <a:t>- 15 </a:t>
            </a:r>
            <a:r>
              <a:rPr lang="en-US" sz="1100" dirty="0" err="1">
                <a:latin typeface="Courier New" panose="02070309020205020404" pitchFamily="49" charset="0"/>
                <a:cs typeface="Courier New" panose="02070309020205020404" pitchFamily="49" charset="0"/>
              </a:rPr>
              <a:t>точки</a:t>
            </a:r>
            <a:endParaRPr lang="en-US" sz="1100" dirty="0">
              <a:latin typeface="Courier New" panose="02070309020205020404" pitchFamily="49" charset="0"/>
              <a:cs typeface="Courier New" panose="02070309020205020404" pitchFamily="49" charset="0"/>
            </a:endParaRPr>
          </a:p>
          <a:p>
            <a:r>
              <a:rPr lang="en-US" sz="1100" dirty="0" err="1" smtClean="0">
                <a:latin typeface="Courier New" panose="02070309020205020404" pitchFamily="49" charset="0"/>
                <a:cs typeface="Courier New" panose="02070309020205020404" pitchFamily="49" charset="0"/>
              </a:rPr>
              <a:t>Проекти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представени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които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извършват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земеделска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дейност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най</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малко</a:t>
            </a:r>
            <a:r>
              <a:rPr lang="en-US" sz="1100" dirty="0">
                <a:latin typeface="Courier New" panose="02070309020205020404" pitchFamily="49" charset="0"/>
                <a:cs typeface="Courier New" panose="02070309020205020404" pitchFamily="49" charset="0"/>
              </a:rPr>
              <a:t> 3 </a:t>
            </a:r>
            <a:r>
              <a:rPr lang="en-US" sz="1100" dirty="0" err="1">
                <a:latin typeface="Courier New" panose="02070309020205020404" pitchFamily="49" charset="0"/>
                <a:cs typeface="Courier New" panose="02070309020205020404" pitchFamily="49" charset="0"/>
              </a:rPr>
              <a:t>год</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към</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момента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кандидатстване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имат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средносписъчен</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състав</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5 </a:t>
            </a:r>
            <a:r>
              <a:rPr lang="en-US" sz="1100" dirty="0" err="1">
                <a:latin typeface="Courier New" panose="02070309020205020404" pitchFamily="49" charset="0"/>
                <a:cs typeface="Courier New" panose="02070309020205020404" pitchFamily="49" charset="0"/>
              </a:rPr>
              <a:t>раб</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места</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ще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бъдат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запазени</a:t>
            </a:r>
            <a:r>
              <a:rPr lang="en-US" sz="1100" dirty="0">
                <a:latin typeface="Courier New" panose="02070309020205020404" pitchFamily="49" charset="0"/>
                <a:cs typeface="Courier New" panose="02070309020205020404" pitchFamily="49" charset="0"/>
              </a:rPr>
              <a:t> с </a:t>
            </a:r>
            <a:r>
              <a:rPr lang="en-US" sz="1100" dirty="0" err="1">
                <a:latin typeface="Courier New" panose="02070309020205020404" pitchFamily="49" charset="0"/>
                <a:cs typeface="Courier New" panose="02070309020205020404" pitchFamily="49" charset="0"/>
              </a:rPr>
              <a:t>изпълнение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инвестициите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проекта</a:t>
            </a:r>
            <a:r>
              <a:rPr lang="en-US" sz="1100" dirty="0">
                <a:latin typeface="Courier New" panose="02070309020205020404" pitchFamily="49" charset="0"/>
                <a:cs typeface="Courier New" panose="02070309020205020404" pitchFamily="49" charset="0"/>
              </a:rPr>
              <a:t>-  10 </a:t>
            </a:r>
            <a:r>
              <a:rPr lang="en-US" sz="1100" dirty="0" err="1">
                <a:latin typeface="Courier New" panose="02070309020205020404" pitchFamily="49" charset="0"/>
                <a:cs typeface="Courier New" panose="02070309020205020404" pitchFamily="49" charset="0"/>
              </a:rPr>
              <a:t>точки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Кандидатът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доказва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съответствие</a:t>
            </a:r>
            <a:r>
              <a:rPr lang="en-US" sz="1100" dirty="0">
                <a:latin typeface="Courier New" panose="02070309020205020404" pitchFamily="49" charset="0"/>
                <a:cs typeface="Courier New" panose="02070309020205020404" pitchFamily="49" charset="0"/>
              </a:rPr>
              <a:t> с </a:t>
            </a:r>
            <a:r>
              <a:rPr lang="en-US" sz="1100" dirty="0" err="1">
                <a:latin typeface="Courier New" panose="02070309020205020404" pitchFamily="49" charset="0"/>
                <a:cs typeface="Courier New" panose="02070309020205020404" pitchFamily="49" charset="0"/>
              </a:rPr>
              <a:t>критерия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като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представя</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Отчет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заетите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лица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средствата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работна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заплата</a:t>
            </a:r>
            <a:r>
              <a:rPr lang="en-US" sz="1100" dirty="0">
                <a:latin typeface="Courier New" panose="02070309020205020404" pitchFamily="49" charset="0"/>
                <a:cs typeface="Courier New" panose="02070309020205020404" pitchFamily="49" charset="0"/>
              </a:rPr>
              <a:t> и </a:t>
            </a:r>
            <a:r>
              <a:rPr lang="en-US" sz="1100" dirty="0" err="1">
                <a:latin typeface="Courier New" panose="02070309020205020404" pitchFamily="49" charset="0"/>
                <a:cs typeface="Courier New" panose="02070309020205020404" pitchFamily="49" charset="0"/>
              </a:rPr>
              <a:t>други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разходи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труд</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последните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три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години</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спрямо</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датата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подаване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заявление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подпомагане</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заверена</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от</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кандидата</a:t>
            </a:r>
            <a:r>
              <a:rPr lang="en-US" sz="1100" dirty="0">
                <a:latin typeface="Courier New" panose="02070309020205020404" pitchFamily="49" charset="0"/>
                <a:cs typeface="Courier New" panose="02070309020205020404" pitchFamily="49" charset="0"/>
              </a:rPr>
              <a:t> и НСИ.</a:t>
            </a:r>
          </a:p>
        </p:txBody>
      </p:sp>
    </p:spTree>
    <p:extLst>
      <p:ext uri="{BB962C8B-B14F-4D97-AF65-F5344CB8AC3E}">
        <p14:creationId xmlns:p14="http://schemas.microsoft.com/office/powerpoint/2010/main" val="244228812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200" b="1" u="sng" dirty="0" err="1" smtClean="0">
                <a:latin typeface="Courier New" panose="02070309020205020404" pitchFamily="49" charset="0"/>
                <a:cs typeface="Courier New" panose="02070309020205020404" pitchFamily="49" charset="0"/>
              </a:rPr>
              <a:t>Критерий</a:t>
            </a:r>
            <a:r>
              <a:rPr lang="en-US" sz="1200" b="1" u="sng" dirty="0" smtClean="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за</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подбор</a:t>
            </a:r>
            <a:r>
              <a:rPr lang="en-US" sz="1200" b="1" u="sng" dirty="0">
                <a:latin typeface="Courier New" panose="02070309020205020404" pitchFamily="49" charset="0"/>
                <a:cs typeface="Courier New" panose="02070309020205020404" pitchFamily="49" charset="0"/>
              </a:rPr>
              <a:t> № 4</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Проекти</a:t>
            </a:r>
            <a:r>
              <a:rPr lang="en-US" sz="1200" b="1" dirty="0">
                <a:latin typeface="Courier New" panose="02070309020205020404" pitchFamily="49" charset="0"/>
                <a:cs typeface="Courier New" panose="02070309020205020404" pitchFamily="49" charset="0"/>
              </a:rPr>
              <a:t> с </a:t>
            </a:r>
            <a:r>
              <a:rPr lang="en-US" sz="1200" b="1" dirty="0" err="1">
                <a:latin typeface="Courier New" panose="02070309020205020404" pitchFamily="49" charset="0"/>
                <a:cs typeface="Courier New" panose="02070309020205020404" pitchFamily="49" charset="0"/>
              </a:rPr>
              <a:t>инвестиции</a:t>
            </a:r>
            <a:r>
              <a:rPr lang="en-US" sz="1200" b="1" dirty="0">
                <a:latin typeface="Courier New" panose="02070309020205020404" pitchFamily="49" charset="0"/>
                <a:cs typeface="Courier New" panose="02070309020205020404" pitchFamily="49" charset="0"/>
              </a:rPr>
              <a:t> в </a:t>
            </a:r>
            <a:r>
              <a:rPr lang="en-US" sz="1200" b="1" dirty="0" err="1">
                <a:latin typeface="Courier New" panose="02070309020205020404" pitchFamily="49" charset="0"/>
                <a:cs typeface="Courier New" panose="02070309020205020404" pitchFamily="49" charset="0"/>
              </a:rPr>
              <a:t>иновации</a:t>
            </a:r>
            <a:r>
              <a:rPr lang="en-US" sz="1200" b="1" dirty="0">
                <a:latin typeface="Courier New" panose="02070309020205020404" pitchFamily="49" charset="0"/>
                <a:cs typeface="Courier New" panose="02070309020205020404" pitchFamily="49" charset="0"/>
              </a:rPr>
              <a:t> в </a:t>
            </a:r>
            <a:r>
              <a:rPr lang="en-US" sz="1200" b="1" dirty="0" err="1">
                <a:latin typeface="Courier New" panose="02070309020205020404" pitchFamily="49" charset="0"/>
                <a:cs typeface="Courier New" panose="02070309020205020404" pitchFamily="49" charset="0"/>
              </a:rPr>
              <a:t>стопанствата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съгласно</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определението</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за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иновации</a:t>
            </a:r>
            <a:r>
              <a:rPr lang="en-US" sz="1200" b="1" dirty="0">
                <a:latin typeface="Courier New" panose="02070309020205020404" pitchFamily="49" charset="0"/>
                <a:cs typeface="Courier New" panose="02070309020205020404" pitchFamily="49" charset="0"/>
              </a:rPr>
              <a:t> в ПРСР 2014-2020 – 10 </a:t>
            </a:r>
            <a:r>
              <a:rPr lang="en-US" sz="1200" b="1" dirty="0" err="1">
                <a:latin typeface="Courier New" panose="02070309020205020404" pitchFamily="49" charset="0"/>
                <a:cs typeface="Courier New" panose="02070309020205020404" pitchFamily="49" charset="0"/>
              </a:rPr>
              <a:t>точки</a:t>
            </a:r>
            <a:endParaRPr lang="en-US" sz="1200" dirty="0">
              <a:latin typeface="Courier New" panose="02070309020205020404" pitchFamily="49" charset="0"/>
              <a:cs typeface="Courier New" panose="02070309020205020404" pitchFamily="49" charset="0"/>
            </a:endParaRPr>
          </a:p>
          <a:p>
            <a:pPr marL="0" indent="0">
              <a:buNone/>
            </a:pPr>
            <a:r>
              <a:rPr lang="en-US" sz="1200" dirty="0" err="1" smtClean="0">
                <a:latin typeface="Courier New" panose="02070309020205020404" pitchFamily="49" charset="0"/>
                <a:cs typeface="Courier New" panose="02070309020205020404" pitchFamily="49" charset="0"/>
              </a:rPr>
              <a:t>ъответствието</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с </a:t>
            </a:r>
            <a:r>
              <a:rPr lang="en-US" sz="1200" dirty="0" err="1">
                <a:latin typeface="Courier New" panose="02070309020205020404" pitchFamily="49" charset="0"/>
                <a:cs typeface="Courier New" panose="02070309020205020404" pitchFamily="49" charset="0"/>
              </a:rPr>
              <a:t>изискванията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преценява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КППП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база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описание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във</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формуляр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Приложение</a:t>
            </a:r>
            <a:r>
              <a:rPr lang="en-US" sz="1200" dirty="0">
                <a:latin typeface="Courier New" panose="02070309020205020404" pitchFamily="49" charset="0"/>
                <a:cs typeface="Courier New" panose="02070309020205020404" pitchFamily="49" charset="0"/>
              </a:rPr>
              <a:t> № 1 </a:t>
            </a:r>
            <a:r>
              <a:rPr lang="en-US" sz="1200" dirty="0" err="1">
                <a:latin typeface="Courier New" panose="02070309020205020404" pitchFamily="49" charset="0"/>
                <a:cs typeface="Courier New" panose="02070309020205020404" pitchFamily="49" charset="0"/>
              </a:rPr>
              <a:t>Основна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информация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попълване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проекти</a:t>
            </a:r>
            <a:r>
              <a:rPr lang="en-US" sz="1200" dirty="0">
                <a:latin typeface="Courier New" panose="02070309020205020404" pitchFamily="49" charset="0"/>
                <a:cs typeface="Courier New" panose="02070309020205020404" pitchFamily="49" charset="0"/>
              </a:rPr>
              <a:t> с </a:t>
            </a:r>
            <a:r>
              <a:rPr lang="en-US" sz="1200" dirty="0" err="1">
                <a:latin typeface="Courier New" panose="02070309020205020404" pitchFamily="49" charset="0"/>
                <a:cs typeface="Courier New" panose="02070309020205020404" pitchFamily="49" charset="0"/>
              </a:rPr>
              <a:t>включени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разходи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иновации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условието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счита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изпълнено</a:t>
            </a:r>
            <a:r>
              <a:rPr lang="en-US" sz="1200" dirty="0">
                <a:latin typeface="Courier New" panose="02070309020205020404" pitchFamily="49" charset="0"/>
                <a:cs typeface="Courier New" panose="02070309020205020404" pitchFamily="49" charset="0"/>
              </a:rPr>
              <a:t> </a:t>
            </a:r>
          </a:p>
          <a:p>
            <a:pPr marL="0" indent="0">
              <a:buNone/>
            </a:pPr>
            <a:r>
              <a:rPr lang="en-US" sz="1200" dirty="0" err="1">
                <a:latin typeface="Courier New" panose="02070309020205020404" pitchFamily="49" charset="0"/>
                <a:cs typeface="Courier New" panose="02070309020205020404" pitchFamily="49" charset="0"/>
              </a:rPr>
              <a:t>Доказва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с: </a:t>
            </a:r>
            <a:r>
              <a:rPr lang="en-US" sz="1200" b="1" dirty="0" err="1">
                <a:latin typeface="Courier New" panose="02070309020205020404" pitchFamily="49" charset="0"/>
                <a:cs typeface="Courier New" panose="02070309020205020404" pitchFamily="49" charset="0"/>
              </a:rPr>
              <a:t>Удостоверение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за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ползван</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патент</a:t>
            </a:r>
            <a:r>
              <a:rPr lang="en-US" sz="1200" b="1" dirty="0">
                <a:latin typeface="Courier New" panose="02070309020205020404" pitchFamily="49" charset="0"/>
                <a:cs typeface="Courier New" panose="02070309020205020404" pitchFamily="49" charset="0"/>
              </a:rPr>
              <a:t> и/</a:t>
            </a:r>
            <a:r>
              <a:rPr lang="en-US" sz="1200" b="1" dirty="0" err="1">
                <a:latin typeface="Courier New" panose="02070309020205020404" pitchFamily="49" charset="0"/>
                <a:cs typeface="Courier New" panose="02070309020205020404" pitchFamily="49" charset="0"/>
              </a:rPr>
              <a:t>или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удостоверение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за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полезен</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модел</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издадено</a:t>
            </a:r>
            <a:r>
              <a:rPr lang="en-US" sz="1200" b="1" dirty="0">
                <a:latin typeface="Courier New" panose="02070309020205020404" pitchFamily="49" charset="0"/>
                <a:cs typeface="Courier New" panose="02070309020205020404" pitchFamily="49" charset="0"/>
              </a:rPr>
              <a:t> в </a:t>
            </a:r>
            <a:r>
              <a:rPr lang="en-US" sz="1200" b="1" dirty="0" err="1">
                <a:latin typeface="Courier New" panose="02070309020205020404" pitchFamily="49" charset="0"/>
                <a:cs typeface="Courier New" panose="02070309020205020404" pitchFamily="49" charset="0"/>
              </a:rPr>
              <a:t>рамките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две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години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преди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датата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подаване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проектното</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предложение</a:t>
            </a:r>
            <a:r>
              <a:rPr lang="en-US" sz="1200" b="1" dirty="0" smtClean="0">
                <a:latin typeface="Courier New" panose="02070309020205020404" pitchFamily="49" charset="0"/>
                <a:cs typeface="Courier New" panose="02070309020205020404" pitchFamily="49" charset="0"/>
              </a:rPr>
              <a:t>.</a:t>
            </a:r>
          </a:p>
          <a:p>
            <a:pPr marL="0" indent="0">
              <a:buNone/>
            </a:pPr>
            <a:r>
              <a:rPr lang="en-US" sz="1200" b="1" u="sng" dirty="0" err="1" smtClean="0">
                <a:latin typeface="Courier New" panose="02070309020205020404" pitchFamily="49" charset="0"/>
                <a:cs typeface="Courier New" panose="02070309020205020404" pitchFamily="49" charset="0"/>
              </a:rPr>
              <a:t>Критерий</a:t>
            </a:r>
            <a:r>
              <a:rPr lang="en-US" sz="1200" b="1" u="sng" dirty="0" smtClean="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за</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подбор</a:t>
            </a:r>
            <a:r>
              <a:rPr lang="en-US" sz="1200" b="1" u="sng" dirty="0">
                <a:latin typeface="Courier New" panose="02070309020205020404" pitchFamily="49" charset="0"/>
                <a:cs typeface="Courier New" panose="02070309020205020404" pitchFamily="49" charset="0"/>
              </a:rPr>
              <a:t> № 5 - </a:t>
            </a:r>
            <a:r>
              <a:rPr lang="en-US" sz="1200" b="1" u="sng" dirty="0" err="1">
                <a:latin typeface="Courier New" panose="02070309020205020404" pitchFamily="49" charset="0"/>
                <a:cs typeface="Courier New" panose="02070309020205020404" pitchFamily="49" charset="0"/>
              </a:rPr>
              <a:t>Проекти</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представени</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от</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млади</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земеделски</a:t>
            </a:r>
            <a:r>
              <a:rPr lang="en-US" sz="1200" b="1" u="sng" dirty="0">
                <a:latin typeface="Courier New" panose="02070309020205020404" pitchFamily="49" charset="0"/>
                <a:cs typeface="Courier New" panose="02070309020205020404" pitchFamily="49" charset="0"/>
              </a:rPr>
              <a:t> </a:t>
            </a:r>
            <a:r>
              <a:rPr lang="en-US" sz="1200" b="1" u="sng" dirty="0" err="1">
                <a:latin typeface="Courier New" panose="02070309020205020404" pitchFamily="49" charset="0"/>
                <a:cs typeface="Courier New" panose="02070309020205020404" pitchFamily="49" charset="0"/>
              </a:rPr>
              <a:t>производители</a:t>
            </a:r>
            <a:r>
              <a:rPr lang="en-US" sz="1200" b="1" u="sng" dirty="0">
                <a:latin typeface="Courier New" panose="02070309020205020404" pitchFamily="49" charset="0"/>
                <a:cs typeface="Courier New" panose="02070309020205020404" pitchFamily="49" charset="0"/>
              </a:rPr>
              <a:t> – 10 </a:t>
            </a:r>
            <a:r>
              <a:rPr lang="en-US" sz="1200" b="1" u="sng" dirty="0" err="1">
                <a:latin typeface="Courier New" panose="02070309020205020404" pitchFamily="49" charset="0"/>
                <a:cs typeface="Courier New" panose="02070309020205020404" pitchFamily="49" charset="0"/>
              </a:rPr>
              <a:t>точки</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Точки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критерия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получава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земеделски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стопанин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който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отговаря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следното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условие</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1. </a:t>
            </a:r>
            <a:r>
              <a:rPr lang="en-US" sz="1200" dirty="0" err="1">
                <a:latin typeface="Courier New" panose="02070309020205020404" pitchFamily="49" charset="0"/>
                <a:cs typeface="Courier New" panose="02070309020205020404" pitchFamily="49" charset="0"/>
              </a:rPr>
              <a:t>Отговаря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определението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Млади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земеделски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стопани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съгласно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Приложение</a:t>
            </a:r>
            <a:r>
              <a:rPr lang="en-US" sz="1200" dirty="0">
                <a:latin typeface="Courier New" panose="02070309020205020404" pitchFamily="49" charset="0"/>
                <a:cs typeface="Courier New" panose="02070309020205020404" pitchFamily="49" charset="0"/>
              </a:rPr>
              <a:t> №1 </a:t>
            </a:r>
            <a:r>
              <a:rPr lang="en-US" sz="1200" dirty="0" err="1">
                <a:latin typeface="Courier New" panose="02070309020205020404" pitchFamily="49" charset="0"/>
                <a:cs typeface="Courier New" panose="02070309020205020404" pitchFamily="49" charset="0"/>
              </a:rPr>
              <a:t>към</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информация</a:t>
            </a:r>
            <a:r>
              <a:rPr lang="en-US" sz="1200" dirty="0">
                <a:latin typeface="Courier New" panose="02070309020205020404" pitchFamily="49" charset="0"/>
                <a:cs typeface="Courier New" panose="02070309020205020404" pitchFamily="49" charset="0"/>
              </a:rPr>
              <a:t>.</a:t>
            </a:r>
          </a:p>
          <a:p>
            <a:pPr marL="0" indent="0">
              <a:buNone/>
            </a:pP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доказване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съответствие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Съответствието</a:t>
            </a:r>
            <a:r>
              <a:rPr lang="en-US" sz="1200" dirty="0">
                <a:latin typeface="Courier New" panose="02070309020205020404" pitchFamily="49" charset="0"/>
                <a:cs typeface="Courier New" panose="02070309020205020404" pitchFamily="49" charset="0"/>
              </a:rPr>
              <a:t> с </a:t>
            </a:r>
            <a:r>
              <a:rPr lang="en-US" sz="1200" dirty="0" err="1">
                <a:latin typeface="Courier New" panose="02070309020205020404" pitchFamily="49" charset="0"/>
                <a:cs typeface="Courier New" panose="02070309020205020404" pitchFamily="49" charset="0"/>
              </a:rPr>
              <a:t>изискванията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преценява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КППП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база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описание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във</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формуляр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Приложение</a:t>
            </a:r>
            <a:r>
              <a:rPr lang="en-US" sz="1200" dirty="0">
                <a:latin typeface="Courier New" panose="02070309020205020404" pitchFamily="49" charset="0"/>
                <a:cs typeface="Courier New" panose="02070309020205020404" pitchFamily="49" charset="0"/>
              </a:rPr>
              <a:t> № 1 </a:t>
            </a:r>
            <a:r>
              <a:rPr lang="en-US" sz="1200" dirty="0" err="1">
                <a:latin typeface="Courier New" panose="02070309020205020404" pitchFamily="49" charset="0"/>
                <a:cs typeface="Courier New" panose="02070309020205020404" pitchFamily="49" charset="0"/>
              </a:rPr>
              <a:t>Основна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информация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попълване</a:t>
            </a:r>
            <a:r>
              <a:rPr lang="en-US" sz="12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172742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smtClean="0">
                <a:effectLst/>
              </a:rPr>
              <a:t/>
            </a:r>
            <a:br>
              <a:rPr lang="en-US" sz="1800" b="1" dirty="0" smtClean="0">
                <a:effectLst/>
              </a:rPr>
            </a:br>
            <a:r>
              <a:rPr lang="en-US" sz="1800" b="1" dirty="0" err="1" smtClean="0">
                <a:effectLst/>
              </a:rPr>
              <a:t>Критерии</a:t>
            </a:r>
            <a:r>
              <a:rPr lang="en-US" sz="1800" b="1" dirty="0" smtClean="0">
                <a:effectLst/>
              </a:rPr>
              <a:t> </a:t>
            </a:r>
            <a:r>
              <a:rPr lang="en-US" sz="1800" b="1" dirty="0">
                <a:effectLst/>
              </a:rPr>
              <a:t>и </a:t>
            </a:r>
            <a:r>
              <a:rPr lang="en-US" sz="1800" b="1" dirty="0" err="1">
                <a:effectLst/>
              </a:rPr>
              <a:t>методика</a:t>
            </a:r>
            <a:r>
              <a:rPr lang="en-US" sz="1800" b="1" dirty="0">
                <a:effectLst/>
              </a:rPr>
              <a:t> </a:t>
            </a:r>
            <a:r>
              <a:rPr lang="en-US" sz="1800" b="1" dirty="0" err="1">
                <a:effectLst/>
              </a:rPr>
              <a:t>за</a:t>
            </a:r>
            <a:r>
              <a:rPr lang="en-US" sz="1800" b="1" dirty="0">
                <a:effectLst/>
              </a:rPr>
              <a:t> </a:t>
            </a:r>
            <a:r>
              <a:rPr lang="en-US" sz="1800" b="1" dirty="0" smtClean="0">
                <a:effectLst/>
              </a:rPr>
              <a:t/>
            </a:r>
            <a:br>
              <a:rPr lang="en-US" sz="1800" b="1" dirty="0" smtClean="0">
                <a:effectLst/>
              </a:rPr>
            </a:br>
            <a:r>
              <a:rPr lang="en-US" sz="1800" b="1" dirty="0" err="1" smtClean="0">
                <a:effectLst/>
              </a:rPr>
              <a:t>оценка</a:t>
            </a:r>
            <a:r>
              <a:rPr lang="en-US" sz="1800" b="1" dirty="0" smtClean="0">
                <a:effectLst/>
              </a:rPr>
              <a:t> </a:t>
            </a:r>
            <a:r>
              <a:rPr lang="en-US" sz="1800" b="1" dirty="0" err="1">
                <a:effectLst/>
              </a:rPr>
              <a:t>на</a:t>
            </a:r>
            <a:r>
              <a:rPr lang="en-US" sz="1800" b="1" dirty="0">
                <a:effectLst/>
              </a:rPr>
              <a:t> </a:t>
            </a:r>
            <a:r>
              <a:rPr lang="en-US" sz="1800" b="1" dirty="0" err="1">
                <a:effectLst/>
              </a:rPr>
              <a:t>проектните</a:t>
            </a:r>
            <a:r>
              <a:rPr lang="en-US" sz="1800" b="1" dirty="0">
                <a:effectLst/>
              </a:rPr>
              <a:t> </a:t>
            </a:r>
            <a:r>
              <a:rPr lang="en-US" sz="1800" b="1" dirty="0" err="1">
                <a:effectLst/>
              </a:rPr>
              <a:t>предложения</a:t>
            </a:r>
            <a:r>
              <a:rPr lang="en-US" sz="1800" b="1" dirty="0">
                <a:effectLst/>
              </a:rPr>
              <a:t> :</a:t>
            </a:r>
            <a:br>
              <a:rPr lang="en-US" sz="1800" b="1"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400" b="1" u="sng" dirty="0" err="1" smtClean="0">
                <a:latin typeface="Courier New" panose="02070309020205020404" pitchFamily="49" charset="0"/>
                <a:cs typeface="Courier New" panose="02070309020205020404" pitchFamily="49" charset="0"/>
              </a:rPr>
              <a:t>Критерий</a:t>
            </a:r>
            <a:r>
              <a:rPr lang="en-US" sz="1400" b="1" u="sng" dirty="0" smtClean="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за</a:t>
            </a:r>
            <a:r>
              <a:rPr lang="en-US" sz="1400" b="1" u="sng" dirty="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подбор</a:t>
            </a:r>
            <a:r>
              <a:rPr lang="en-US" sz="1400" b="1" u="sng" dirty="0">
                <a:latin typeface="Courier New" panose="02070309020205020404" pitchFamily="49" charset="0"/>
                <a:cs typeface="Courier New" panose="02070309020205020404" pitchFamily="49" charset="0"/>
              </a:rPr>
              <a:t> № 6 -</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Проектът</a:t>
            </a:r>
            <a:r>
              <a:rPr lang="en-US" sz="1400" b="1" dirty="0">
                <a:latin typeface="Courier New" panose="02070309020205020404" pitchFamily="49" charset="0"/>
                <a:cs typeface="Courier New" panose="02070309020205020404" pitchFamily="49" charset="0"/>
              </a:rPr>
              <a:t> е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кандидат</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представител</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уязвими</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групи</a:t>
            </a:r>
            <a:r>
              <a:rPr lang="en-US" sz="1400" b="1" dirty="0">
                <a:latin typeface="Courier New" panose="02070309020205020404" pitchFamily="49" charset="0"/>
                <a:cs typeface="Courier New" panose="02070309020205020404" pitchFamily="49" charset="0"/>
              </a:rPr>
              <a:t> (в </a:t>
            </a:r>
            <a:r>
              <a:rPr lang="en-US" sz="1400" b="1" dirty="0" err="1">
                <a:latin typeface="Courier New" panose="02070309020205020404" pitchFamily="49" charset="0"/>
                <a:cs typeface="Courier New" panose="02070309020205020404" pitchFamily="49" charset="0"/>
              </a:rPr>
              <a:t>т.ч</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етнически</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малцинства</a:t>
            </a:r>
            <a:r>
              <a:rPr lang="en-US" sz="1400" b="1" dirty="0">
                <a:latin typeface="Courier New" panose="02070309020205020404" pitchFamily="49" charset="0"/>
                <a:cs typeface="Courier New" panose="02070309020205020404" pitchFamily="49" charset="0"/>
              </a:rPr>
              <a:t> и </a:t>
            </a:r>
            <a:r>
              <a:rPr lang="en-US" sz="1400" b="1" dirty="0" err="1">
                <a:latin typeface="Courier New" panose="02070309020205020404" pitchFamily="49" charset="0"/>
                <a:cs typeface="Courier New" panose="02070309020205020404" pitchFamily="49" charset="0"/>
              </a:rPr>
              <a:t>хора</a:t>
            </a:r>
            <a:r>
              <a:rPr lang="en-US" sz="1400" b="1" dirty="0">
                <a:latin typeface="Courier New" panose="02070309020205020404" pitchFamily="49" charset="0"/>
                <a:cs typeface="Courier New" panose="02070309020205020404" pitchFamily="49" charset="0"/>
              </a:rPr>
              <a:t> в </a:t>
            </a:r>
            <a:r>
              <a:rPr lang="en-US" sz="1400" b="1" dirty="0" err="1">
                <a:latin typeface="Courier New" panose="02070309020205020404" pitchFamily="49" charset="0"/>
                <a:cs typeface="Courier New" panose="02070309020205020404" pitchFamily="49" charset="0"/>
              </a:rPr>
              <a:t>затруднено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или</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неравностойно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положение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когато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кандидатите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юридически</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лица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минимум</a:t>
            </a:r>
            <a:r>
              <a:rPr lang="en-US" sz="1400" b="1" dirty="0">
                <a:latin typeface="Courier New" panose="02070309020205020404" pitchFamily="49" charset="0"/>
                <a:cs typeface="Courier New" panose="02070309020205020404" pitchFamily="49" charset="0"/>
              </a:rPr>
              <a:t> 50% </a:t>
            </a:r>
            <a:r>
              <a:rPr lang="en-US" sz="1400" b="1" dirty="0" err="1">
                <a:latin typeface="Courier New" panose="02070309020205020404" pitchFamily="49" charset="0"/>
                <a:cs typeface="Courier New" panose="02070309020205020404" pitchFamily="49" charset="0"/>
              </a:rPr>
              <a:t>от</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дяловете</a:t>
            </a:r>
            <a:r>
              <a:rPr lang="en-US" sz="1400" b="1" dirty="0">
                <a:latin typeface="Courier New" panose="02070309020205020404" pitchFamily="49" charset="0"/>
                <a:cs typeface="Courier New" panose="02070309020205020404" pitchFamily="49" charset="0"/>
              </a:rPr>
              <a:t> и </a:t>
            </a:r>
            <a:r>
              <a:rPr lang="en-US" sz="1400" b="1" dirty="0" err="1">
                <a:latin typeface="Courier New" panose="02070309020205020404" pitchFamily="49" charset="0"/>
                <a:cs typeface="Courier New" panose="02070309020205020404" pitchFamily="49" charset="0"/>
              </a:rPr>
              <a:t>капитала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дружеството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следва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да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собственост</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физически</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лица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от</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уязвимите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групи</a:t>
            </a:r>
            <a:r>
              <a:rPr lang="en-US" sz="1400" b="1" dirty="0">
                <a:latin typeface="Courier New" panose="02070309020205020404" pitchFamily="49" charset="0"/>
                <a:cs typeface="Courier New" panose="02070309020205020404" pitchFamily="49" charset="0"/>
              </a:rPr>
              <a:t>) – 10 </a:t>
            </a:r>
            <a:r>
              <a:rPr lang="en-US" sz="1400" b="1" dirty="0" err="1">
                <a:latin typeface="Courier New" panose="02070309020205020404" pitchFamily="49" charset="0"/>
                <a:cs typeface="Courier New" panose="02070309020205020404" pitchFamily="49" charset="0"/>
              </a:rPr>
              <a:t>точки</a:t>
            </a:r>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Кандидатът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следва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обоснове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съответствието</a:t>
            </a:r>
            <a:r>
              <a:rPr lang="en-US" sz="1400" dirty="0">
                <a:latin typeface="Courier New" panose="02070309020205020404" pitchFamily="49" charset="0"/>
                <a:cs typeface="Courier New" panose="02070309020205020404" pitchFamily="49" charset="0"/>
              </a:rPr>
              <a:t> с </a:t>
            </a:r>
            <a:r>
              <a:rPr lang="en-US" sz="1400" dirty="0" err="1">
                <a:latin typeface="Courier New" panose="02070309020205020404" pitchFamily="49" charset="0"/>
                <a:cs typeface="Courier New" panose="02070309020205020404" pitchFamily="49" charset="0"/>
              </a:rPr>
              <a:t>критерия</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във</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формуляра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кандидатстване</a:t>
            </a:r>
            <a:r>
              <a:rPr lang="en-US" sz="1400" dirty="0">
                <a:latin typeface="Courier New" panose="02070309020205020404" pitchFamily="49" charset="0"/>
                <a:cs typeface="Courier New" panose="02070309020205020404" pitchFamily="49" charset="0"/>
              </a:rPr>
              <a:t> и </a:t>
            </a:r>
            <a:r>
              <a:rPr lang="en-US" sz="1400" dirty="0" err="1">
                <a:latin typeface="Courier New" panose="02070309020205020404" pitchFamily="49" charset="0"/>
                <a:cs typeface="Courier New" panose="02070309020205020404" pitchFamily="49" charset="0"/>
              </a:rPr>
              <a:t>Приложение</a:t>
            </a:r>
            <a:r>
              <a:rPr lang="en-US" sz="1400" dirty="0">
                <a:latin typeface="Courier New" panose="02070309020205020404" pitchFamily="49" charset="0"/>
                <a:cs typeface="Courier New" panose="02070309020205020404" pitchFamily="49" charset="0"/>
              </a:rPr>
              <a:t> № 1 </a:t>
            </a:r>
            <a:r>
              <a:rPr lang="en-US" sz="1400" dirty="0" err="1">
                <a:latin typeface="Courier New" panose="02070309020205020404" pitchFamily="49" charset="0"/>
                <a:cs typeface="Courier New" panose="02070309020205020404" pitchFamily="49" charset="0"/>
              </a:rPr>
              <a:t>Основна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информация</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проектното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предложение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Документи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кандидатстване</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Документи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попълване</a:t>
            </a:r>
            <a:r>
              <a:rPr lang="en-US" sz="1400" dirty="0">
                <a:latin typeface="Courier New" panose="02070309020205020404" pitchFamily="49" charset="0"/>
                <a:cs typeface="Courier New" panose="02070309020205020404" pitchFamily="49" charset="0"/>
              </a:rPr>
              <a:t>.</a:t>
            </a:r>
          </a:p>
          <a:p>
            <a:pPr marL="0" indent="0">
              <a:buNone/>
            </a:pPr>
            <a:r>
              <a:rPr lang="en-US" sz="1400" b="1" u="sng" dirty="0" err="1" smtClean="0">
                <a:latin typeface="Courier New" panose="02070309020205020404" pitchFamily="49" charset="0"/>
                <a:cs typeface="Courier New" panose="02070309020205020404" pitchFamily="49" charset="0"/>
              </a:rPr>
              <a:t>Критерий</a:t>
            </a:r>
            <a:r>
              <a:rPr lang="en-US" sz="1400" b="1" u="sng" dirty="0" smtClean="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за</a:t>
            </a:r>
            <a:r>
              <a:rPr lang="en-US" sz="1400" b="1" u="sng" dirty="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подбор</a:t>
            </a:r>
            <a:r>
              <a:rPr lang="en-US" sz="1400" b="1" u="sng" dirty="0">
                <a:latin typeface="Courier New" panose="02070309020205020404" pitchFamily="49" charset="0"/>
                <a:cs typeface="Courier New" panose="02070309020205020404" pitchFamily="49" charset="0"/>
              </a:rPr>
              <a:t> № 7 -</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Проектът</a:t>
            </a:r>
            <a:r>
              <a:rPr lang="en-US" sz="1400" b="1" dirty="0">
                <a:latin typeface="Courier New" panose="02070309020205020404" pitchFamily="49" charset="0"/>
                <a:cs typeface="Courier New" panose="02070309020205020404" pitchFamily="49" charset="0"/>
              </a:rPr>
              <a:t> е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кандидат</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които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не</a:t>
            </a:r>
            <a:r>
              <a:rPr lang="en-US" sz="1400" b="1" dirty="0">
                <a:latin typeface="Courier New" panose="02070309020205020404" pitchFamily="49" charset="0"/>
                <a:cs typeface="Courier New" panose="02070309020205020404" pitchFamily="49" charset="0"/>
              </a:rPr>
              <a:t> е </a:t>
            </a:r>
            <a:r>
              <a:rPr lang="en-US" sz="1400" b="1" dirty="0" err="1">
                <a:latin typeface="Courier New" panose="02070309020205020404" pitchFamily="49" charset="0"/>
                <a:cs typeface="Courier New" panose="02070309020205020404" pitchFamily="49" charset="0"/>
              </a:rPr>
              <a:t>кандидатствал</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за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финансиране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мярка</a:t>
            </a:r>
            <a:r>
              <a:rPr lang="en-US" sz="1400" b="1" dirty="0">
                <a:latin typeface="Courier New" panose="02070309020205020404" pitchFamily="49" charset="0"/>
                <a:cs typeface="Courier New" panose="02070309020205020404" pitchFamily="49" charset="0"/>
              </a:rPr>
              <a:t> 121 </a:t>
            </a:r>
            <a:r>
              <a:rPr lang="en-US" sz="1400" b="1" dirty="0" err="1">
                <a:latin typeface="Courier New" panose="02070309020205020404" pitchFamily="49" charset="0"/>
                <a:cs typeface="Courier New" panose="02070309020205020404" pitchFamily="49" charset="0"/>
              </a:rPr>
              <a:t>от</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Стратегията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за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местно</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развитие</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на</a:t>
            </a:r>
            <a:r>
              <a:rPr lang="en-US" sz="1400" b="1" dirty="0">
                <a:latin typeface="Courier New" panose="02070309020205020404" pitchFamily="49" charset="0"/>
                <a:cs typeface="Courier New" panose="02070309020205020404" pitchFamily="49" charset="0"/>
              </a:rPr>
              <a:t> „МИГ </a:t>
            </a:r>
            <a:r>
              <a:rPr lang="en-US" sz="1400" b="1" dirty="0" err="1">
                <a:latin typeface="Courier New" panose="02070309020205020404" pitchFamily="49" charset="0"/>
                <a:cs typeface="Courier New" panose="02070309020205020404" pitchFamily="49" charset="0"/>
              </a:rPr>
              <a:t>Перущица</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Родопи</a:t>
            </a:r>
            <a:r>
              <a:rPr lang="en-US" sz="1400" b="1" dirty="0">
                <a:latin typeface="Courier New" panose="02070309020205020404" pitchFamily="49" charset="0"/>
                <a:cs typeface="Courier New" panose="02070309020205020404" pitchFamily="49" charset="0"/>
              </a:rPr>
              <a:t>“ в </a:t>
            </a:r>
            <a:r>
              <a:rPr lang="en-US" sz="1400" b="1" dirty="0" err="1">
                <a:latin typeface="Courier New" panose="02070309020205020404" pitchFamily="49" charset="0"/>
                <a:cs typeface="Courier New" panose="02070309020205020404" pitchFamily="49" charset="0"/>
              </a:rPr>
              <a:t>предходния</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програмен</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период</a:t>
            </a:r>
            <a:r>
              <a:rPr lang="en-US" sz="1400" b="1" dirty="0">
                <a:latin typeface="Courier New" panose="02070309020205020404" pitchFamily="49" charset="0"/>
                <a:cs typeface="Courier New" panose="02070309020205020404" pitchFamily="49" charset="0"/>
              </a:rPr>
              <a:t>- 5 </a:t>
            </a:r>
            <a:r>
              <a:rPr lang="en-US" sz="1400" b="1" dirty="0" err="1">
                <a:latin typeface="Courier New" panose="02070309020205020404" pitchFamily="49" charset="0"/>
                <a:cs typeface="Courier New" panose="02070309020205020404" pitchFamily="49" charset="0"/>
              </a:rPr>
              <a:t>точки</a:t>
            </a:r>
            <a:r>
              <a:rPr lang="en-US" sz="1400" b="1" dirty="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Courier New" panose="02070309020205020404" pitchFamily="49" charset="0"/>
            </a:endParaRPr>
          </a:p>
          <a:p>
            <a:r>
              <a:rPr lang="en-US" sz="1400" dirty="0" err="1">
                <a:latin typeface="Courier New" panose="02070309020205020404" pitchFamily="49" charset="0"/>
                <a:cs typeface="Courier New" panose="02070309020205020404" pitchFamily="49" charset="0"/>
              </a:rPr>
              <a:t>Съответствието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ще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проверява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служебно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КППП </a:t>
            </a:r>
            <a:r>
              <a:rPr lang="en-US" sz="1400" dirty="0" err="1">
                <a:latin typeface="Courier New" panose="02070309020205020404" pitchFamily="49" charset="0"/>
                <a:cs typeface="Courier New" panose="02070309020205020404" pitchFamily="49" charset="0"/>
              </a:rPr>
              <a:t>като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ползва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регистър</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МИГ </a:t>
            </a:r>
            <a:r>
              <a:rPr lang="en-US" sz="1400" dirty="0" err="1">
                <a:latin typeface="Courier New" panose="02070309020205020404" pitchFamily="49" charset="0"/>
                <a:cs typeface="Courier New" panose="02070309020205020404" pitchFamily="49" charset="0"/>
              </a:rPr>
              <a:t>Перущица-Родопи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кандидати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финансиране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мярка</a:t>
            </a:r>
            <a:r>
              <a:rPr lang="en-US" sz="1400" dirty="0">
                <a:latin typeface="Courier New" panose="02070309020205020404" pitchFamily="49" charset="0"/>
                <a:cs typeface="Courier New" panose="02070309020205020404" pitchFamily="49" charset="0"/>
              </a:rPr>
              <a:t> 121 </a:t>
            </a:r>
            <a:r>
              <a:rPr lang="en-US" sz="1400" dirty="0" err="1">
                <a:latin typeface="Courier New" panose="02070309020205020404" pitchFamily="49" charset="0"/>
                <a:cs typeface="Courier New" panose="02070309020205020404" pitchFamily="49" charset="0"/>
              </a:rPr>
              <a:t>от</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Стратегията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за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местно</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развитие</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на</a:t>
            </a:r>
            <a:r>
              <a:rPr lang="en-US" sz="1400" dirty="0">
                <a:latin typeface="Courier New" panose="02070309020205020404" pitchFamily="49" charset="0"/>
                <a:cs typeface="Courier New" panose="02070309020205020404" pitchFamily="49" charset="0"/>
              </a:rPr>
              <a:t> „МИГ </a:t>
            </a:r>
            <a:r>
              <a:rPr lang="en-US" sz="1400" dirty="0" err="1">
                <a:latin typeface="Courier New" panose="02070309020205020404" pitchFamily="49" charset="0"/>
                <a:cs typeface="Courier New" panose="02070309020205020404" pitchFamily="49" charset="0"/>
              </a:rPr>
              <a:t>Перущица</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Родопи</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по</a:t>
            </a:r>
            <a:r>
              <a:rPr lang="en-US" sz="1400" dirty="0">
                <a:latin typeface="Courier New" panose="02070309020205020404" pitchFamily="49" charset="0"/>
                <a:cs typeface="Courier New" panose="02070309020205020404" pitchFamily="49" charset="0"/>
              </a:rPr>
              <a:t> ПРСР 2007-2013 г.</a:t>
            </a:r>
          </a:p>
        </p:txBody>
      </p:sp>
    </p:spTree>
    <p:extLst>
      <p:ext uri="{BB962C8B-B14F-4D97-AF65-F5344CB8AC3E}">
        <p14:creationId xmlns:p14="http://schemas.microsoft.com/office/powerpoint/2010/main" val="365168935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err="1">
                <a:effectLst/>
              </a:rPr>
              <a:t>Начин</a:t>
            </a:r>
            <a:r>
              <a:rPr lang="en-US" sz="1800" b="1" dirty="0">
                <a:effectLst/>
              </a:rPr>
              <a:t> </a:t>
            </a:r>
            <a:r>
              <a:rPr lang="en-US" sz="1800" b="1" dirty="0" err="1">
                <a:effectLst/>
              </a:rPr>
              <a:t>на</a:t>
            </a:r>
            <a:r>
              <a:rPr lang="en-US" sz="1800" b="1" dirty="0">
                <a:effectLst/>
              </a:rPr>
              <a:t> </a:t>
            </a:r>
            <a:r>
              <a:rPr lang="en-US" sz="1800" b="1" dirty="0" err="1">
                <a:effectLst/>
              </a:rPr>
              <a:t>подаване</a:t>
            </a:r>
            <a:r>
              <a:rPr lang="en-US" sz="1800" b="1" dirty="0">
                <a:effectLst/>
              </a:rPr>
              <a:t> </a:t>
            </a:r>
            <a:r>
              <a:rPr lang="en-US" sz="1800" b="1" dirty="0" err="1">
                <a:effectLst/>
              </a:rPr>
              <a:t>на</a:t>
            </a:r>
            <a:r>
              <a:rPr lang="en-US" sz="1800" b="1" dirty="0">
                <a:effectLst/>
              </a:rPr>
              <a:t> </a:t>
            </a:r>
            <a:r>
              <a:rPr lang="en-US" sz="1800" b="1" dirty="0" err="1" smtClean="0">
                <a:effectLst/>
              </a:rPr>
              <a:t>проектните</a:t>
            </a:r>
            <a:r>
              <a:rPr lang="en-US" sz="1800" b="1" dirty="0" smtClean="0">
                <a:effectLst/>
              </a:rPr>
              <a:t/>
            </a:r>
            <a:br>
              <a:rPr lang="en-US" sz="1800" b="1" dirty="0" smtClean="0">
                <a:effectLst/>
              </a:rPr>
            </a:br>
            <a:r>
              <a:rPr lang="en-US" sz="1800" b="1" dirty="0" smtClean="0">
                <a:effectLst/>
              </a:rPr>
              <a:t> </a:t>
            </a:r>
            <a:r>
              <a:rPr lang="en-US" sz="1800" b="1" dirty="0" err="1" smtClean="0">
                <a:effectLst/>
              </a:rPr>
              <a:t>предложения</a:t>
            </a:r>
            <a:r>
              <a:rPr lang="en-US" sz="1800" b="1" dirty="0" smtClean="0">
                <a:effectLst/>
              </a:rPr>
              <a:t>/</a:t>
            </a:r>
            <a:r>
              <a:rPr lang="en-US" sz="1800" b="1" dirty="0" err="1" smtClean="0">
                <a:effectLst/>
              </a:rPr>
              <a:t>концепциите</a:t>
            </a:r>
            <a:r>
              <a:rPr lang="en-US" sz="1800" b="1" dirty="0" smtClean="0">
                <a:effectLst/>
              </a:rPr>
              <a:t/>
            </a:r>
            <a:br>
              <a:rPr lang="en-US" sz="1800" b="1" dirty="0" smtClean="0">
                <a:effectLst/>
              </a:rPr>
            </a:br>
            <a:r>
              <a:rPr lang="en-US" sz="1800" b="1" dirty="0" smtClean="0">
                <a:effectLst/>
              </a:rPr>
              <a:t> </a:t>
            </a:r>
            <a:r>
              <a:rPr lang="en-US" sz="1800" b="1" dirty="0" err="1">
                <a:effectLst/>
              </a:rPr>
              <a:t>за</a:t>
            </a:r>
            <a:r>
              <a:rPr lang="en-US" sz="1800" b="1" dirty="0">
                <a:effectLst/>
              </a:rPr>
              <a:t> </a:t>
            </a:r>
            <a:r>
              <a:rPr lang="en-US" sz="1800" b="1" dirty="0" err="1">
                <a:effectLst/>
              </a:rPr>
              <a:t>проектни</a:t>
            </a:r>
            <a:r>
              <a:rPr lang="en-US" sz="1800" b="1" dirty="0">
                <a:effectLst/>
              </a:rPr>
              <a:t> </a:t>
            </a:r>
            <a:r>
              <a:rPr lang="en-US" sz="1800" b="1" dirty="0" err="1">
                <a:effectLst/>
              </a:rPr>
              <a:t>предложения</a:t>
            </a:r>
            <a:r>
              <a:rPr lang="bg-BG" sz="1800" b="1" dirty="0">
                <a:effectLst/>
              </a:rPr>
              <a:t>:</a:t>
            </a: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1200" b="1" i="1" dirty="0" err="1">
                <a:latin typeface="Courier New" panose="02070309020205020404" pitchFamily="49" charset="0"/>
                <a:cs typeface="Courier New" panose="02070309020205020404" pitchFamily="49" charset="0"/>
              </a:rPr>
              <a:t>Проектните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предложения</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настоящата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процедура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се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подават</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единствено</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електронен</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път</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чрез</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Информационната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система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за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управление</a:t>
            </a:r>
            <a:r>
              <a:rPr lang="en-US" sz="1200" b="1" i="1" dirty="0">
                <a:latin typeface="Courier New" panose="02070309020205020404" pitchFamily="49" charset="0"/>
                <a:cs typeface="Courier New" panose="02070309020205020404" pitchFamily="49" charset="0"/>
              </a:rPr>
              <a:t> и </a:t>
            </a:r>
            <a:r>
              <a:rPr lang="en-US" sz="1200" b="1" i="1" dirty="0" err="1">
                <a:latin typeface="Courier New" panose="02070309020205020404" pitchFamily="49" charset="0"/>
                <a:cs typeface="Courier New" panose="02070309020205020404" pitchFamily="49" charset="0"/>
              </a:rPr>
              <a:t>наблюдение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средствата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от</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Европейските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структурни</a:t>
            </a:r>
            <a:r>
              <a:rPr lang="en-US" sz="1200" b="1" i="1" dirty="0">
                <a:latin typeface="Courier New" panose="02070309020205020404" pitchFamily="49" charset="0"/>
                <a:cs typeface="Courier New" panose="02070309020205020404" pitchFamily="49" charset="0"/>
              </a:rPr>
              <a:t> и </a:t>
            </a:r>
            <a:r>
              <a:rPr lang="en-US" sz="1200" b="1" i="1" dirty="0" err="1">
                <a:latin typeface="Courier New" panose="02070309020205020404" pitchFamily="49" charset="0"/>
                <a:cs typeface="Courier New" panose="02070309020205020404" pitchFamily="49" charset="0"/>
              </a:rPr>
              <a:t>инвестиционни</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фондове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наричана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по-нататък</a:t>
            </a:r>
            <a:r>
              <a:rPr lang="en-US" sz="1200" b="1" i="1" dirty="0">
                <a:latin typeface="Courier New" panose="02070309020205020404" pitchFamily="49" charset="0"/>
                <a:cs typeface="Courier New" panose="02070309020205020404" pitchFamily="49" charset="0"/>
              </a:rPr>
              <a:t> „ИСУН 2020”. </a:t>
            </a:r>
            <a:endParaRPr lang="en-US" sz="1200" dirty="0">
              <a:latin typeface="Courier New" panose="02070309020205020404" pitchFamily="49" charset="0"/>
              <a:cs typeface="Courier New" panose="02070309020205020404" pitchFamily="49" charset="0"/>
            </a:endParaRP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Интернет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адресът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модула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електронно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ИСУН 2020 е: http://eumis2020.government.bg/</a:t>
            </a: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състои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p>
          <a:p>
            <a:pPr lvl="1">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електронен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формуляр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образец</a:t>
            </a:r>
            <a:r>
              <a:rPr lang="en-US" sz="1200" dirty="0">
                <a:latin typeface="Courier New" panose="02070309020205020404" pitchFamily="49" charset="0"/>
                <a:cs typeface="Courier New" panose="02070309020205020404" pitchFamily="49" charset="0"/>
              </a:rPr>
              <a:t>; </a:t>
            </a:r>
          </a:p>
          <a:p>
            <a:pPr lvl="1">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основна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информация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образец</a:t>
            </a:r>
            <a:r>
              <a:rPr lang="en-US" sz="1200" dirty="0">
                <a:latin typeface="Courier New" panose="02070309020205020404" pitchFamily="49" charset="0"/>
                <a:cs typeface="Courier New" panose="02070309020205020404" pitchFamily="49" charset="0"/>
              </a:rPr>
              <a:t>,</a:t>
            </a:r>
          </a:p>
          <a:p>
            <a:pPr lvl="1">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посочени</a:t>
            </a:r>
            <a:r>
              <a:rPr lang="en-US" sz="1200" dirty="0">
                <a:latin typeface="Courier New" panose="02070309020205020404" pitchFamily="49" charset="0"/>
                <a:cs typeface="Courier New" panose="02070309020205020404" pitchFamily="49" charset="0"/>
              </a:rPr>
              <a:t> в т.24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настоящите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Условия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кандидатстване</a:t>
            </a:r>
            <a:r>
              <a:rPr lang="en-US" sz="1200" dirty="0" smtClean="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 </a:t>
            </a:r>
          </a:p>
          <a:p>
            <a:pPr>
              <a:buFont typeface="Wingdings" panose="05000000000000000000" pitchFamily="2" charset="2"/>
              <a:buChar char="Ø"/>
            </a:pPr>
            <a:r>
              <a:rPr lang="en-US" sz="1200" dirty="0">
                <a:latin typeface="Courier New" panose="02070309020205020404" pitchFamily="49" charset="0"/>
                <a:cs typeface="Courier New" panose="02070309020205020404" pitchFamily="49" charset="0"/>
              </a:rPr>
              <a:t>С </a:t>
            </a:r>
            <a:r>
              <a:rPr lang="en-US" sz="1200" dirty="0" err="1">
                <a:latin typeface="Courier New" panose="02070309020205020404" pitchFamily="49" charset="0"/>
                <a:cs typeface="Courier New" panose="02070309020205020404" pitchFamily="49" charset="0"/>
              </a:rPr>
              <a:t>квалифициран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електронен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подпис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наричан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по-нататък</a:t>
            </a:r>
            <a:r>
              <a:rPr lang="en-US" sz="1200" dirty="0">
                <a:latin typeface="Courier New" panose="02070309020205020404" pitchFamily="49" charset="0"/>
                <a:cs typeface="Courier New" panose="02070309020205020404" pitchFamily="49" charset="0"/>
              </a:rPr>
              <a:t> „КЕП“, </a:t>
            </a:r>
            <a:r>
              <a:rPr lang="en-US" sz="1200" dirty="0" err="1">
                <a:latin typeface="Courier New" panose="02070309020205020404" pitchFamily="49" charset="0"/>
                <a:cs typeface="Courier New" panose="02070309020205020404" pitchFamily="49" charset="0"/>
              </a:rPr>
              <a:t>кандидатът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лице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представлява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подписва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единствено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електронния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формуляр</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удостоверява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достоверността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всички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приложени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документи</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приложимите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декларации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Когато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кандидатът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представлява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няколко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лица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заедно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формулярът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подписва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всяко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тях</a:t>
            </a:r>
            <a:r>
              <a:rPr lang="en-US" sz="1200" dirty="0">
                <a:latin typeface="Courier New" panose="02070309020205020404" pitchFamily="49" charset="0"/>
                <a:cs typeface="Courier New" panose="02070309020205020404" pitchFamily="49" charset="0"/>
              </a:rPr>
              <a:t> с КЕП. </a:t>
            </a:r>
            <a:r>
              <a:rPr lang="en-US" sz="1200" dirty="0" err="1">
                <a:latin typeface="Courier New" panose="02070309020205020404" pitchFamily="49" charset="0"/>
                <a:cs typeface="Courier New" panose="02070309020205020404" pitchFamily="49" charset="0"/>
              </a:rPr>
              <a:t>Когато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проектното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предложение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подава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упълномощено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лице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прилага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изрично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нотариално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заверено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пълномощно</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формулярът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подписва</a:t>
            </a:r>
            <a:r>
              <a:rPr lang="en-US" sz="1200" dirty="0">
                <a:latin typeface="Courier New" panose="02070309020205020404" pitchFamily="49" charset="0"/>
                <a:cs typeface="Courier New" panose="02070309020205020404" pitchFamily="49" charset="0"/>
              </a:rPr>
              <a:t> с КЕП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упълномощеното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лице</a:t>
            </a:r>
            <a:r>
              <a:rPr lang="en-US"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560265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err="1">
                <a:effectLst/>
              </a:rPr>
              <a:t>Начин</a:t>
            </a:r>
            <a:r>
              <a:rPr lang="en-US" sz="1800" b="1" dirty="0">
                <a:effectLst/>
              </a:rPr>
              <a:t> </a:t>
            </a:r>
            <a:r>
              <a:rPr lang="en-US" sz="1800" b="1" dirty="0" err="1">
                <a:effectLst/>
              </a:rPr>
              <a:t>на</a:t>
            </a:r>
            <a:r>
              <a:rPr lang="en-US" sz="1800" b="1" dirty="0">
                <a:effectLst/>
              </a:rPr>
              <a:t> </a:t>
            </a:r>
            <a:r>
              <a:rPr lang="en-US" sz="1800" b="1" dirty="0" err="1">
                <a:effectLst/>
              </a:rPr>
              <a:t>подаване</a:t>
            </a:r>
            <a:r>
              <a:rPr lang="en-US" sz="1800" b="1" dirty="0">
                <a:effectLst/>
              </a:rPr>
              <a:t> </a:t>
            </a:r>
            <a:r>
              <a:rPr lang="en-US" sz="1800" b="1" dirty="0" err="1">
                <a:effectLst/>
              </a:rPr>
              <a:t>на</a:t>
            </a:r>
            <a:r>
              <a:rPr lang="en-US" sz="1800" b="1" dirty="0">
                <a:effectLst/>
              </a:rPr>
              <a:t> </a:t>
            </a:r>
            <a:r>
              <a:rPr lang="en-US" sz="1800" b="1" dirty="0" err="1" smtClean="0">
                <a:effectLst/>
              </a:rPr>
              <a:t>проектните</a:t>
            </a:r>
            <a:r>
              <a:rPr lang="en-US" sz="1800" b="1" dirty="0" smtClean="0">
                <a:effectLst/>
              </a:rPr>
              <a:t/>
            </a:r>
            <a:br>
              <a:rPr lang="en-US" sz="1800" b="1" dirty="0" smtClean="0">
                <a:effectLst/>
              </a:rPr>
            </a:br>
            <a:r>
              <a:rPr lang="en-US" sz="1800" b="1" dirty="0" smtClean="0">
                <a:effectLst/>
              </a:rPr>
              <a:t> </a:t>
            </a:r>
            <a:r>
              <a:rPr lang="en-US" sz="1800" b="1" dirty="0" err="1" smtClean="0">
                <a:effectLst/>
              </a:rPr>
              <a:t>предложения</a:t>
            </a:r>
            <a:r>
              <a:rPr lang="en-US" sz="1800" b="1" dirty="0" smtClean="0">
                <a:effectLst/>
              </a:rPr>
              <a:t>/</a:t>
            </a:r>
            <a:r>
              <a:rPr lang="en-US" sz="1800" b="1" dirty="0" err="1" smtClean="0">
                <a:effectLst/>
              </a:rPr>
              <a:t>концепциите</a:t>
            </a:r>
            <a:r>
              <a:rPr lang="en-US" sz="1800" b="1" dirty="0" smtClean="0">
                <a:effectLst/>
              </a:rPr>
              <a:t/>
            </a:r>
            <a:br>
              <a:rPr lang="en-US" sz="1800" b="1" dirty="0" smtClean="0">
                <a:effectLst/>
              </a:rPr>
            </a:br>
            <a:r>
              <a:rPr lang="en-US" sz="1800" b="1" dirty="0" smtClean="0">
                <a:effectLst/>
              </a:rPr>
              <a:t> </a:t>
            </a:r>
            <a:r>
              <a:rPr lang="en-US" sz="1800" b="1" dirty="0" err="1">
                <a:effectLst/>
              </a:rPr>
              <a:t>за</a:t>
            </a:r>
            <a:r>
              <a:rPr lang="en-US" sz="1800" b="1" dirty="0">
                <a:effectLst/>
              </a:rPr>
              <a:t> </a:t>
            </a:r>
            <a:r>
              <a:rPr lang="en-US" sz="1800" b="1" dirty="0" err="1">
                <a:effectLst/>
              </a:rPr>
              <a:t>проектни</a:t>
            </a:r>
            <a:r>
              <a:rPr lang="en-US" sz="1800" b="1" dirty="0">
                <a:effectLst/>
              </a:rPr>
              <a:t> </a:t>
            </a:r>
            <a:r>
              <a:rPr lang="en-US" sz="1800" b="1" dirty="0" err="1">
                <a:effectLst/>
              </a:rPr>
              <a:t>предложения</a:t>
            </a:r>
            <a:r>
              <a:rPr lang="bg-BG" sz="1800" b="1" dirty="0">
                <a:effectLst/>
              </a:rPr>
              <a:t>:</a:t>
            </a: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bg-BG" sz="1000" b="1" i="1" dirty="0" smtClean="0">
                <a:latin typeface="Courier New" panose="02070309020205020404" pitchFamily="49" charset="0"/>
                <a:cs typeface="Courier New" panose="02070309020205020404" pitchFamily="49" charset="0"/>
              </a:rPr>
              <a:t>!!!</a:t>
            </a:r>
            <a:r>
              <a:rPr lang="en-US" sz="1000" b="1" i="1" dirty="0" err="1">
                <a:latin typeface="Courier New" panose="02070309020205020404" pitchFamily="49" charset="0"/>
                <a:cs typeface="Courier New" panose="02070309020205020404" pitchFamily="49" charset="0"/>
              </a:rPr>
              <a:t>Важно</a:t>
            </a:r>
            <a:r>
              <a:rPr lang="en-US" sz="1000" b="1" i="1" dirty="0">
                <a:latin typeface="Courier New" panose="02070309020205020404" pitchFamily="49" charset="0"/>
                <a:cs typeface="Courier New" panose="02070309020205020404" pitchFamily="49" charset="0"/>
              </a:rPr>
              <a:t>!</a:t>
            </a:r>
            <a:endParaRPr lang="en-US" sz="1000" dirty="0">
              <a:latin typeface="Courier New" panose="02070309020205020404" pitchFamily="49" charset="0"/>
              <a:cs typeface="Courier New" panose="02070309020205020404" pitchFamily="49" charset="0"/>
            </a:endParaRPr>
          </a:p>
          <a:p>
            <a:r>
              <a:rPr lang="en-US" sz="1000" b="1" i="1" dirty="0" err="1">
                <a:latin typeface="Courier New" panose="02070309020205020404" pitchFamily="49" charset="0"/>
                <a:cs typeface="Courier New" panose="02070309020205020404" pitchFamily="49" charset="0"/>
              </a:rPr>
              <a:t>Кореспонденцията</a:t>
            </a:r>
            <a:r>
              <a:rPr lang="en-US" sz="1000" b="1" i="1" dirty="0">
                <a:latin typeface="Courier New" panose="02070309020205020404" pitchFamily="49" charset="0"/>
                <a:cs typeface="Courier New" panose="02070309020205020404" pitchFamily="49" charset="0"/>
              </a:rPr>
              <a:t> с </a:t>
            </a:r>
            <a:r>
              <a:rPr lang="en-US" sz="1000" b="1" i="1" dirty="0" err="1">
                <a:latin typeface="Courier New" panose="02070309020205020404" pitchFamily="49" charset="0"/>
                <a:cs typeface="Courier New" panose="02070309020205020404" pitchFamily="49" charset="0"/>
              </a:rPr>
              <a:t>кандидатите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ще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се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извършва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през</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системата</a:t>
            </a:r>
            <a:r>
              <a:rPr lang="en-US" sz="1000" b="1" i="1" dirty="0">
                <a:latin typeface="Courier New" panose="02070309020205020404" pitchFamily="49" charset="0"/>
                <a:cs typeface="Courier New" panose="02070309020205020404" pitchFamily="49" charset="0"/>
              </a:rPr>
              <a:t> ИСУН 2020 </a:t>
            </a:r>
            <a:r>
              <a:rPr lang="en-US" sz="1000" b="1" i="1" dirty="0" err="1">
                <a:latin typeface="Courier New" panose="02070309020205020404" pitchFamily="49" charset="0"/>
                <a:cs typeface="Courier New" panose="02070309020205020404" pitchFamily="49" charset="0"/>
              </a:rPr>
              <a:t>чрез</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профила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кандидата</a:t>
            </a:r>
            <a:r>
              <a:rPr lang="en-US" sz="1000" b="1" i="1" dirty="0">
                <a:latin typeface="Courier New" panose="02070309020205020404" pitchFamily="49" charset="0"/>
                <a:cs typeface="Courier New" panose="02070309020205020404" pitchFamily="49" charset="0"/>
              </a:rPr>
              <a:t> и </a:t>
            </a:r>
            <a:r>
              <a:rPr lang="en-US" sz="1000" b="1" i="1" dirty="0" err="1">
                <a:latin typeface="Courier New" panose="02070309020205020404" pitchFamily="49" charset="0"/>
                <a:cs typeface="Courier New" panose="02070309020205020404" pitchFamily="49" charset="0"/>
              </a:rPr>
              <a:t>асоциирания</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към</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него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електронен</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адрес</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потребителя</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Кандидатите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могат</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да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бъдат</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информирани</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допълнително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за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наличието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активна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комуникация</a:t>
            </a:r>
            <a:r>
              <a:rPr lang="en-US" sz="1000" b="1" i="1" dirty="0">
                <a:latin typeface="Courier New" panose="02070309020205020404" pitchFamily="49" charset="0"/>
                <a:cs typeface="Courier New" panose="02070309020205020404" pitchFamily="49" charset="0"/>
              </a:rPr>
              <a:t> и </a:t>
            </a:r>
            <a:r>
              <a:rPr lang="en-US" sz="1000" b="1" i="1" dirty="0" err="1">
                <a:latin typeface="Courier New" panose="02070309020205020404" pitchFamily="49" charset="0"/>
                <a:cs typeface="Courier New" panose="02070309020205020404" pitchFamily="49" charset="0"/>
              </a:rPr>
              <a:t>чрез</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факс</a:t>
            </a:r>
            <a:r>
              <a:rPr lang="en-US" sz="1000" b="1" i="1" dirty="0">
                <a:latin typeface="Courier New" panose="02070309020205020404" pitchFamily="49" charset="0"/>
                <a:cs typeface="Courier New" panose="02070309020205020404" pitchFamily="49" charset="0"/>
              </a:rPr>
              <a:t>/</a:t>
            </a:r>
            <a:r>
              <a:rPr lang="en-US" sz="1000" b="1" i="1" dirty="0" err="1">
                <a:latin typeface="Courier New" panose="02070309020205020404" pitchFamily="49" charset="0"/>
                <a:cs typeface="Courier New" panose="02070309020205020404" pitchFamily="49" charset="0"/>
              </a:rPr>
              <a:t>телефон</a:t>
            </a:r>
            <a:r>
              <a:rPr lang="en-US" sz="1000" b="1" i="1" dirty="0">
                <a:latin typeface="Courier New" panose="02070309020205020404" pitchFamily="49" charset="0"/>
                <a:cs typeface="Courier New" panose="02070309020205020404" pitchFamily="49" charset="0"/>
              </a:rPr>
              <a:t>/</a:t>
            </a:r>
            <a:r>
              <a:rPr lang="en-US" sz="1000" b="1" i="1" dirty="0" err="1">
                <a:latin typeface="Courier New" panose="02070309020205020404" pitchFamily="49" charset="0"/>
                <a:cs typeface="Courier New" panose="02070309020205020404" pitchFamily="49" charset="0"/>
              </a:rPr>
              <a:t>електронна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поща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За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дата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получаване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уведомлението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се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счита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датата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изпращането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му</a:t>
            </a:r>
            <a:r>
              <a:rPr lang="en-US" sz="1000" b="1" i="1" dirty="0">
                <a:latin typeface="Courier New" panose="02070309020205020404" pitchFamily="49" charset="0"/>
                <a:cs typeface="Courier New" panose="02070309020205020404" pitchFamily="49" charset="0"/>
              </a:rPr>
              <a:t> в ИСУН 2020</a:t>
            </a:r>
            <a:r>
              <a:rPr lang="en-US" sz="1000" b="1" i="1" dirty="0" smtClean="0">
                <a:latin typeface="Courier New" panose="02070309020205020404" pitchFamily="49" charset="0"/>
                <a:cs typeface="Courier New" panose="02070309020205020404" pitchFamily="49" charset="0"/>
              </a:rPr>
              <a:t>.</a:t>
            </a:r>
            <a:r>
              <a:rPr lang="en-US" sz="1000" b="1" i="1" dirty="0">
                <a:latin typeface="Courier New" panose="02070309020205020404" pitchFamily="49" charset="0"/>
                <a:cs typeface="Courier New" panose="02070309020205020404" pitchFamily="49" charset="0"/>
              </a:rPr>
              <a:t> </a:t>
            </a:r>
            <a:endParaRPr lang="en-US" sz="1000" dirty="0">
              <a:latin typeface="Courier New" panose="02070309020205020404" pitchFamily="49" charset="0"/>
              <a:cs typeface="Courier New" panose="02070309020205020404" pitchFamily="49" charset="0"/>
            </a:endParaRPr>
          </a:p>
          <a:p>
            <a:pPr marL="0" indent="0">
              <a:buNone/>
            </a:pPr>
            <a:r>
              <a:rPr lang="bg-BG" sz="1000" b="1" i="1" dirty="0" smtClean="0">
                <a:latin typeface="Courier New" panose="02070309020205020404" pitchFamily="49" charset="0"/>
                <a:cs typeface="Courier New" panose="02070309020205020404" pitchFamily="49" charset="0"/>
              </a:rPr>
              <a:t>!!!</a:t>
            </a:r>
            <a:r>
              <a:rPr lang="en-US" sz="1000" b="1" i="1" dirty="0" err="1">
                <a:latin typeface="Courier New" panose="02070309020205020404" pitchFamily="49" charset="0"/>
                <a:cs typeface="Courier New" panose="02070309020205020404" pitchFamily="49" charset="0"/>
              </a:rPr>
              <a:t>Важно</a:t>
            </a:r>
            <a:r>
              <a:rPr lang="en-US" sz="1000" b="1" i="1" dirty="0">
                <a:latin typeface="Courier New" panose="02070309020205020404" pitchFamily="49" charset="0"/>
                <a:cs typeface="Courier New" panose="02070309020205020404" pitchFamily="49" charset="0"/>
              </a:rPr>
              <a:t>! </a:t>
            </a:r>
            <a:endParaRPr lang="en-US" sz="1000" dirty="0">
              <a:latin typeface="Courier New" panose="02070309020205020404" pitchFamily="49" charset="0"/>
              <a:cs typeface="Courier New" panose="02070309020205020404" pitchFamily="49" charset="0"/>
            </a:endParaRPr>
          </a:p>
          <a:p>
            <a:r>
              <a:rPr lang="en-US" sz="1000" b="1" i="1" dirty="0" err="1">
                <a:latin typeface="Courier New" panose="02070309020205020404" pitchFamily="49" charset="0"/>
                <a:cs typeface="Courier New" panose="02070309020205020404" pitchFamily="49" charset="0"/>
              </a:rPr>
              <a:t>Преди</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попълването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на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формуляра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Кандидатът</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следва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да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се</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запознае</a:t>
            </a:r>
            <a:r>
              <a:rPr lang="en-US" sz="1000" b="1" i="1" dirty="0">
                <a:latin typeface="Courier New" panose="02070309020205020404" pitchFamily="49" charset="0"/>
                <a:cs typeface="Courier New" panose="02070309020205020404" pitchFamily="49" charset="0"/>
              </a:rPr>
              <a:t> с </a:t>
            </a:r>
            <a:r>
              <a:rPr lang="en-US" sz="1000" b="1" i="1" dirty="0" err="1">
                <a:latin typeface="Courier New" panose="02070309020205020404" pitchFamily="49" charset="0"/>
                <a:cs typeface="Courier New" panose="02070309020205020404" pitchFamily="49" charset="0"/>
              </a:rPr>
              <a:t>Ръководството</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за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потребителя</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за</a:t>
            </a:r>
            <a:r>
              <a:rPr lang="en-US" sz="1000" b="1" i="1" dirty="0">
                <a:latin typeface="Courier New" panose="02070309020205020404" pitchFamily="49" charset="0"/>
                <a:cs typeface="Courier New" panose="02070309020205020404" pitchFamily="49" charset="0"/>
              </a:rPr>
              <a:t> </a:t>
            </a:r>
            <a:r>
              <a:rPr lang="en-US" sz="1000" b="1" i="1" dirty="0" err="1">
                <a:latin typeface="Courier New" panose="02070309020205020404" pitchFamily="49" charset="0"/>
                <a:cs typeface="Courier New" panose="02070309020205020404" pitchFamily="49" charset="0"/>
              </a:rPr>
              <a:t>модул</a:t>
            </a:r>
            <a:r>
              <a:rPr lang="en-US" sz="1000" b="1" i="1" dirty="0">
                <a:latin typeface="Courier New" panose="02070309020205020404" pitchFamily="49" charset="0"/>
                <a:cs typeface="Courier New" panose="02070309020205020404" pitchFamily="49" charset="0"/>
              </a:rPr>
              <a:t> „Е-</a:t>
            </a:r>
            <a:r>
              <a:rPr lang="en-US" sz="1000" b="1" i="1" dirty="0" err="1">
                <a:latin typeface="Courier New" panose="02070309020205020404" pitchFamily="49" charset="0"/>
                <a:cs typeface="Courier New" panose="02070309020205020404" pitchFamily="49" charset="0"/>
              </a:rPr>
              <a:t>кандидатстване</a:t>
            </a:r>
            <a:r>
              <a:rPr lang="en-US" sz="1000" b="1" i="1" dirty="0">
                <a:latin typeface="Courier New" panose="02070309020205020404" pitchFamily="49" charset="0"/>
                <a:cs typeface="Courier New" panose="02070309020205020404" pitchFamily="49" charset="0"/>
              </a:rPr>
              <a:t>” в ИСУН </a:t>
            </a:r>
            <a:r>
              <a:rPr lang="en-US" sz="1000" b="1" i="1" dirty="0" err="1">
                <a:latin typeface="Courier New" panose="02070309020205020404" pitchFamily="49" charset="0"/>
                <a:cs typeface="Courier New" panose="02070309020205020404" pitchFamily="49" charset="0"/>
              </a:rPr>
              <a:t>от</a:t>
            </a:r>
            <a:r>
              <a:rPr lang="en-US" sz="1000" b="1" i="1" dirty="0">
                <a:latin typeface="Courier New" panose="02070309020205020404" pitchFamily="49" charset="0"/>
                <a:cs typeface="Courier New" panose="02070309020205020404" pitchFamily="49" charset="0"/>
              </a:rPr>
              <a:t> 14 </a:t>
            </a:r>
            <a:r>
              <a:rPr lang="en-US" sz="1000" b="1" i="1" dirty="0" err="1">
                <a:latin typeface="Courier New" panose="02070309020205020404" pitchFamily="49" charset="0"/>
                <a:cs typeface="Courier New" panose="02070309020205020404" pitchFamily="49" charset="0"/>
              </a:rPr>
              <a:t>май</a:t>
            </a:r>
            <a:r>
              <a:rPr lang="en-US" sz="1000" b="1" i="1" dirty="0">
                <a:latin typeface="Courier New" panose="02070309020205020404" pitchFamily="49" charset="0"/>
                <a:cs typeface="Courier New" panose="02070309020205020404" pitchFamily="49" charset="0"/>
              </a:rPr>
              <a:t> 2016 г.</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Ръководство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за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подаване</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проектни</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предложения</a:t>
            </a:r>
            <a:r>
              <a:rPr lang="en-US" sz="1000" dirty="0">
                <a:latin typeface="Courier New" panose="02070309020205020404" pitchFamily="49" charset="0"/>
                <a:cs typeface="Courier New" panose="02070309020205020404" pitchFamily="49" charset="0"/>
              </a:rPr>
              <a:t> v.5.0) и </a:t>
            </a:r>
            <a:r>
              <a:rPr lang="en-US" sz="1000" dirty="0" err="1">
                <a:latin typeface="Courier New" panose="02070309020205020404" pitchFamily="49" charset="0"/>
                <a:cs typeface="Courier New" panose="02070309020205020404" pitchFamily="49" charset="0"/>
              </a:rPr>
              <a:t>Ръководството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за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работа</a:t>
            </a:r>
            <a:r>
              <a:rPr lang="en-US" sz="1000" dirty="0">
                <a:latin typeface="Courier New" panose="02070309020205020404" pitchFamily="49" charset="0"/>
                <a:cs typeface="Courier New" panose="02070309020205020404" pitchFamily="49" charset="0"/>
              </a:rPr>
              <a:t> ИСУН, </a:t>
            </a:r>
            <a:r>
              <a:rPr lang="en-US" sz="1000" dirty="0" err="1">
                <a:latin typeface="Courier New" panose="02070309020205020404" pitchFamily="49" charset="0"/>
                <a:cs typeface="Courier New" panose="02070309020205020404" pitchFamily="49" charset="0"/>
              </a:rPr>
              <a:t>достъпни</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адрес</a:t>
            </a:r>
            <a:r>
              <a:rPr lang="en-US" sz="1000" dirty="0">
                <a:latin typeface="Courier New" panose="02070309020205020404" pitchFamily="49" charset="0"/>
                <a:cs typeface="Courier New" panose="02070309020205020404" pitchFamily="49" charset="0"/>
              </a:rPr>
              <a:t> https://eumis2020.government.bg/bg/s/Home/Manual. </a:t>
            </a:r>
          </a:p>
          <a:p>
            <a:pPr marL="0" indent="0">
              <a:buNone/>
            </a:pPr>
            <a:r>
              <a:rPr lang="en-US" sz="1000" dirty="0" err="1">
                <a:latin typeface="Courier New" panose="02070309020205020404" pitchFamily="49" charset="0"/>
                <a:cs typeface="Courier New" panose="02070309020205020404" pitchFamily="49" charset="0"/>
              </a:rPr>
              <a:t>Помощ</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въпроси</a:t>
            </a:r>
            <a:r>
              <a:rPr lang="en-US" sz="1000" dirty="0">
                <a:latin typeface="Courier New" panose="02070309020205020404" pitchFamily="49" charset="0"/>
                <a:cs typeface="Courier New" panose="02070309020205020404" pitchFamily="49" charset="0"/>
              </a:rPr>
              <a:t> и </a:t>
            </a:r>
            <a:r>
              <a:rPr lang="en-US" sz="1000" dirty="0" err="1">
                <a:latin typeface="Courier New" panose="02070309020205020404" pitchFamily="49" charset="0"/>
                <a:cs typeface="Courier New" panose="02070309020205020404" pitchFamily="49" charset="0"/>
              </a:rPr>
              <a:t>отговори</a:t>
            </a:r>
            <a:r>
              <a:rPr lang="en-US" sz="1000" dirty="0">
                <a:latin typeface="Courier New" panose="02070309020205020404" pitchFamily="49" charset="0"/>
                <a:cs typeface="Courier New" panose="02070309020205020404" pitchFamily="49" charset="0"/>
              </a:rPr>
              <a:t> - https://eumis2020.government.bg/bg/s/Help. </a:t>
            </a:r>
          </a:p>
          <a:p>
            <a:pPr marL="0" indent="0">
              <a:buNone/>
            </a:pPr>
            <a:r>
              <a:rPr lang="en-US" sz="1000" dirty="0" err="1">
                <a:latin typeface="Courier New" panose="02070309020205020404" pitchFamily="49" charset="0"/>
                <a:cs typeface="Courier New" panose="02070309020205020404" pitchFamily="49" charset="0"/>
              </a:rPr>
              <a:t>Кандидатът</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може</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да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използва</a:t>
            </a:r>
            <a:r>
              <a:rPr lang="en-US" sz="1000" dirty="0">
                <a:latin typeface="Courier New" panose="02070309020205020404" pitchFamily="49" charset="0"/>
                <a:cs typeface="Courier New" panose="02070309020205020404" pitchFamily="49" charset="0"/>
              </a:rPr>
              <a:t> и </a:t>
            </a:r>
            <a:r>
              <a:rPr lang="en-US" sz="1000" dirty="0" err="1">
                <a:latin typeface="Courier New" panose="02070309020205020404" pitchFamily="49" charset="0"/>
                <a:cs typeface="Courier New" panose="02070309020205020404" pitchFamily="49" charset="0"/>
              </a:rPr>
              <a:t>следните</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видео-ръководства</a:t>
            </a:r>
            <a:r>
              <a:rPr lang="en-US" sz="1000" dirty="0">
                <a:latin typeface="Courier New" panose="02070309020205020404" pitchFamily="49" charset="0"/>
                <a:cs typeface="Courier New" panose="02070309020205020404" pitchFamily="49" charset="0"/>
              </a:rPr>
              <a:t>:</a:t>
            </a:r>
          </a:p>
          <a:p>
            <a:pPr marL="0" indent="0">
              <a:buNone/>
            </a:pPr>
            <a:r>
              <a:rPr lang="en-US" sz="1000" dirty="0" smtClean="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Регистрация</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профил</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електронен</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адрес</a:t>
            </a:r>
            <a:r>
              <a:rPr lang="en-US" sz="1000" dirty="0">
                <a:latin typeface="Courier New" panose="02070309020205020404" pitchFamily="49" charset="0"/>
                <a:cs typeface="Courier New" panose="02070309020205020404" pitchFamily="49" charset="0"/>
              </a:rPr>
              <a:t>: </a:t>
            </a:r>
          </a:p>
          <a:p>
            <a:pPr marL="0" indent="0">
              <a:buNone/>
            </a:pPr>
            <a:r>
              <a:rPr lang="en-US" sz="1000" u="sng" dirty="0">
                <a:latin typeface="Courier New" panose="02070309020205020404" pitchFamily="49" charset="0"/>
                <a:cs typeface="Courier New" panose="02070309020205020404" pitchFamily="49" charset="0"/>
                <a:hlinkClick r:id="rId2"/>
              </a:rPr>
              <a:t>https://www.youtube.com/watch?v=-yFYWpsnT54</a:t>
            </a:r>
            <a:r>
              <a:rPr lang="en-US" sz="1000" dirty="0">
                <a:latin typeface="Courier New" panose="02070309020205020404" pitchFamily="49" charset="0"/>
                <a:cs typeface="Courier New" panose="02070309020205020404" pitchFamily="49" charset="0"/>
              </a:rPr>
              <a:t>  </a:t>
            </a:r>
          </a:p>
          <a:p>
            <a:pPr marL="0" indent="0">
              <a:buNone/>
            </a:pPr>
            <a:r>
              <a:rPr lang="en-US" sz="1000" dirty="0" smtClean="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Създаване</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формуляр</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електронен</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адрес</a:t>
            </a:r>
            <a:r>
              <a:rPr lang="en-US" sz="1000" dirty="0">
                <a:latin typeface="Courier New" panose="02070309020205020404" pitchFamily="49" charset="0"/>
                <a:cs typeface="Courier New" panose="02070309020205020404" pitchFamily="49" charset="0"/>
              </a:rPr>
              <a:t>:</a:t>
            </a:r>
          </a:p>
          <a:p>
            <a:pPr marL="0" indent="0">
              <a:buNone/>
            </a:pPr>
            <a:r>
              <a:rPr lang="en-US" sz="1000" u="sng" dirty="0">
                <a:latin typeface="Courier New" panose="02070309020205020404" pitchFamily="49" charset="0"/>
                <a:cs typeface="Courier New" panose="02070309020205020404" pitchFamily="49" charset="0"/>
                <a:hlinkClick r:id="rId3"/>
              </a:rPr>
              <a:t>https://www.youtube.com/watch?v=pX7nhlxmJAI&amp;t=2</a:t>
            </a:r>
            <a:r>
              <a:rPr lang="en-US" sz="1000" dirty="0">
                <a:latin typeface="Courier New" panose="02070309020205020404" pitchFamily="49" charset="0"/>
                <a:cs typeface="Courier New" panose="02070309020205020404" pitchFamily="49" charset="0"/>
              </a:rPr>
              <a:t> s  </a:t>
            </a:r>
          </a:p>
          <a:p>
            <a:pPr marL="0" indent="0">
              <a:buNone/>
            </a:pPr>
            <a:r>
              <a:rPr lang="en-US" sz="1000" dirty="0">
                <a:latin typeface="Courier New" panose="02070309020205020404" pitchFamily="49" charset="0"/>
                <a:cs typeface="Courier New" panose="02070309020205020404" pitchFamily="49" charset="0"/>
              </a:rPr>
              <a:t>С </a:t>
            </a:r>
            <a:r>
              <a:rPr lang="en-US" sz="1000" dirty="0" err="1">
                <a:latin typeface="Courier New" panose="02070309020205020404" pitchFamily="49" charset="0"/>
                <a:cs typeface="Courier New" panose="02070309020205020404" pitchFamily="49" charset="0"/>
              </a:rPr>
              <a:t>детайли</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относно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подписването</a:t>
            </a:r>
            <a:r>
              <a:rPr lang="en-US" sz="1000" dirty="0">
                <a:latin typeface="Courier New" panose="02070309020205020404" pitchFamily="49" charset="0"/>
                <a:cs typeface="Courier New" panose="02070309020205020404" pitchFamily="49" charset="0"/>
              </a:rPr>
              <a:t> с </a:t>
            </a:r>
            <a:r>
              <a:rPr lang="en-US" sz="1000" dirty="0" err="1">
                <a:latin typeface="Courier New" panose="02070309020205020404" pitchFamily="49" charset="0"/>
                <a:cs typeface="Courier New" panose="02070309020205020404" pitchFamily="49" charset="0"/>
              </a:rPr>
              <a:t>електронен</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подпис</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проектно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предложение</a:t>
            </a:r>
            <a:r>
              <a:rPr lang="en-US" sz="1000" dirty="0">
                <a:latin typeface="Courier New" panose="02070309020205020404" pitchFamily="49" charset="0"/>
                <a:cs typeface="Courier New" panose="02070309020205020404" pitchFamily="49" charset="0"/>
              </a:rPr>
              <a:t> и </a:t>
            </a:r>
            <a:r>
              <a:rPr lang="en-US" sz="1000" dirty="0" err="1">
                <a:latin typeface="Courier New" panose="02070309020205020404" pitchFamily="49" charset="0"/>
                <a:cs typeface="Courier New" panose="02070309020205020404" pitchFamily="49" charset="0"/>
              </a:rPr>
              <a:t>подаването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му</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кандидатът</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може</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да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използва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видео-ръководство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Подписване</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проект</a:t>
            </a:r>
            <a:r>
              <a:rPr lang="en-US" sz="1000" dirty="0">
                <a:latin typeface="Courier New" panose="02070309020205020404" pitchFamily="49" charset="0"/>
                <a:cs typeface="Courier New" panose="02070309020205020404" pitchFamily="49" charset="0"/>
              </a:rPr>
              <a:t> с КЕП“, </a:t>
            </a:r>
            <a:r>
              <a:rPr lang="en-US" sz="1000" dirty="0" err="1">
                <a:latin typeface="Courier New" panose="02070309020205020404" pitchFamily="49" charset="0"/>
                <a:cs typeface="Courier New" panose="02070309020205020404" pitchFamily="49" charset="0"/>
              </a:rPr>
              <a:t>достъпно</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на</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електронен</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адрес</a:t>
            </a:r>
            <a:r>
              <a:rPr lang="en-US" sz="1000" dirty="0">
                <a:latin typeface="Courier New" panose="02070309020205020404" pitchFamily="49" charset="0"/>
                <a:cs typeface="Courier New" panose="02070309020205020404" pitchFamily="49" charset="0"/>
              </a:rPr>
              <a:t>:  </a:t>
            </a:r>
            <a:r>
              <a:rPr lang="en-US" sz="1000" u="sng" dirty="0">
                <a:latin typeface="Courier New" panose="02070309020205020404" pitchFamily="49" charset="0"/>
                <a:cs typeface="Courier New" panose="02070309020205020404" pitchFamily="49" charset="0"/>
                <a:hlinkClick r:id="rId4"/>
              </a:rPr>
              <a:t>https://www.youtube.com/watch?v=__rq_vJCi7A</a:t>
            </a:r>
            <a:endParaRPr lang="en-US"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8403426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000" dirty="0" err="1"/>
              <a:t>Кандидатите</a:t>
            </a:r>
            <a:r>
              <a:rPr lang="en-US" sz="1000" dirty="0"/>
              <a:t> </a:t>
            </a:r>
            <a:r>
              <a:rPr lang="en-US" sz="1000" dirty="0" err="1"/>
              <a:t>по</a:t>
            </a:r>
            <a:r>
              <a:rPr lang="en-US" sz="1000" dirty="0"/>
              <a:t> </a:t>
            </a:r>
            <a:r>
              <a:rPr lang="en-US" sz="1000" dirty="0" err="1"/>
              <a:t>настоящата</a:t>
            </a:r>
            <a:r>
              <a:rPr lang="en-US" sz="1000" dirty="0"/>
              <a:t> </a:t>
            </a:r>
            <a:r>
              <a:rPr lang="en-US" sz="1000" dirty="0" err="1"/>
              <a:t>процедура</a:t>
            </a:r>
            <a:r>
              <a:rPr lang="en-US" sz="1000" dirty="0"/>
              <a:t> </a:t>
            </a:r>
            <a:r>
              <a:rPr lang="en-US" sz="1000" dirty="0" err="1"/>
              <a:t>следва</a:t>
            </a:r>
            <a:r>
              <a:rPr lang="en-US" sz="1000" dirty="0"/>
              <a:t> </a:t>
            </a:r>
            <a:r>
              <a:rPr lang="en-US" sz="1000" dirty="0" err="1"/>
              <a:t>да</a:t>
            </a:r>
            <a:r>
              <a:rPr lang="en-US" sz="1000" dirty="0"/>
              <a:t> </a:t>
            </a:r>
            <a:r>
              <a:rPr lang="en-US" sz="1000" dirty="0" err="1"/>
              <a:t>представят</a:t>
            </a:r>
            <a:r>
              <a:rPr lang="en-US" sz="1000" dirty="0"/>
              <a:t>:</a:t>
            </a:r>
          </a:p>
          <a:p>
            <a:pPr marL="0" lvl="0" indent="0">
              <a:buNone/>
            </a:pPr>
            <a:r>
              <a:rPr lang="en-US" sz="1000" b="1" u="sng" dirty="0" err="1"/>
              <a:t>Общи</a:t>
            </a:r>
            <a:r>
              <a:rPr lang="en-US" sz="1000" b="1" u="sng" dirty="0"/>
              <a:t> </a:t>
            </a:r>
            <a:r>
              <a:rPr lang="en-US" sz="1000" b="1" u="sng" dirty="0" err="1"/>
              <a:t>документи</a:t>
            </a:r>
            <a:r>
              <a:rPr lang="en-US" sz="1000" b="1" u="sng" dirty="0" smtClean="0"/>
              <a:t>:</a:t>
            </a:r>
            <a:endParaRPr lang="en-US" sz="1000" dirty="0"/>
          </a:p>
          <a:p>
            <a:pPr marL="0" indent="0">
              <a:buNone/>
            </a:pPr>
            <a:r>
              <a:rPr lang="en-US" sz="1000" dirty="0" err="1"/>
              <a:t>Кандидатите</a:t>
            </a:r>
            <a:r>
              <a:rPr lang="en-US" sz="1000" dirty="0"/>
              <a:t> </a:t>
            </a:r>
            <a:r>
              <a:rPr lang="en-US" sz="1000" dirty="0" err="1"/>
              <a:t>по</a:t>
            </a:r>
            <a:r>
              <a:rPr lang="en-US" sz="1000" dirty="0"/>
              <a:t> </a:t>
            </a:r>
            <a:r>
              <a:rPr lang="en-US" sz="1000" dirty="0" err="1"/>
              <a:t>настоящата</a:t>
            </a:r>
            <a:r>
              <a:rPr lang="en-US" sz="1000" dirty="0"/>
              <a:t> </a:t>
            </a:r>
            <a:r>
              <a:rPr lang="en-US" sz="1000" dirty="0" err="1"/>
              <a:t>процедура</a:t>
            </a:r>
            <a:r>
              <a:rPr lang="en-US" sz="1000" dirty="0"/>
              <a:t> </a:t>
            </a:r>
            <a:r>
              <a:rPr lang="en-US" sz="1000" dirty="0" err="1"/>
              <a:t>следва</a:t>
            </a:r>
            <a:r>
              <a:rPr lang="en-US" sz="1000" dirty="0"/>
              <a:t> </a:t>
            </a:r>
            <a:r>
              <a:rPr lang="en-US" sz="1000" dirty="0" err="1"/>
              <a:t>да</a:t>
            </a:r>
            <a:r>
              <a:rPr lang="en-US" sz="1000" dirty="0"/>
              <a:t> </a:t>
            </a:r>
            <a:r>
              <a:rPr lang="en-US" sz="1000" dirty="0" err="1"/>
              <a:t>представят</a:t>
            </a:r>
            <a:r>
              <a:rPr lang="en-US" sz="1000" dirty="0"/>
              <a:t> </a:t>
            </a:r>
            <a:r>
              <a:rPr lang="en-US" sz="1000" dirty="0" err="1"/>
              <a:t>към</a:t>
            </a:r>
            <a:r>
              <a:rPr lang="en-US" sz="1000" dirty="0"/>
              <a:t> </a:t>
            </a:r>
            <a:r>
              <a:rPr lang="en-US" sz="1000" dirty="0" err="1"/>
              <a:t>Формуляра</a:t>
            </a:r>
            <a:r>
              <a:rPr lang="en-US" sz="1000" dirty="0"/>
              <a:t> </a:t>
            </a:r>
            <a:r>
              <a:rPr lang="en-US" sz="1000" dirty="0" err="1"/>
              <a:t>за</a:t>
            </a:r>
            <a:r>
              <a:rPr lang="en-US" sz="1000" dirty="0"/>
              <a:t> </a:t>
            </a:r>
            <a:r>
              <a:rPr lang="en-US" sz="1000" dirty="0" err="1"/>
              <a:t>кандидатстване</a:t>
            </a:r>
            <a:r>
              <a:rPr lang="en-US" sz="1000" dirty="0"/>
              <a:t>, </a:t>
            </a:r>
            <a:r>
              <a:rPr lang="en-US" sz="1000" dirty="0" err="1"/>
              <a:t>чрез</a:t>
            </a:r>
            <a:r>
              <a:rPr lang="en-US" sz="1000" dirty="0"/>
              <a:t> ИСУН 2020 с </a:t>
            </a:r>
            <a:r>
              <a:rPr lang="en-US" sz="1000" dirty="0" err="1"/>
              <a:t>помощта</a:t>
            </a:r>
            <a:r>
              <a:rPr lang="en-US" sz="1000" dirty="0"/>
              <a:t> </a:t>
            </a:r>
            <a:r>
              <a:rPr lang="en-US" sz="1000" dirty="0" err="1"/>
              <a:t>на</a:t>
            </a:r>
            <a:r>
              <a:rPr lang="en-US" sz="1000" dirty="0"/>
              <a:t> КЕП, </a:t>
            </a:r>
            <a:r>
              <a:rPr lang="en-US" sz="1000" dirty="0" err="1"/>
              <a:t>следните</a:t>
            </a:r>
            <a:r>
              <a:rPr lang="en-US" sz="1000" dirty="0"/>
              <a:t> </a:t>
            </a:r>
            <a:r>
              <a:rPr lang="en-US" sz="1000" dirty="0" err="1"/>
              <a:t>документи</a:t>
            </a:r>
            <a:r>
              <a:rPr lang="en-US" sz="1000" dirty="0" smtClean="0"/>
              <a:t>:</a:t>
            </a:r>
            <a:endParaRPr lang="en-US" sz="1000" dirty="0"/>
          </a:p>
          <a:p>
            <a:pPr marL="0" indent="0">
              <a:buNone/>
            </a:pPr>
            <a:r>
              <a:rPr lang="en-US" sz="1000" b="1" dirty="0"/>
              <a:t>1. </a:t>
            </a:r>
            <a:r>
              <a:rPr lang="en-US" sz="1000" b="1" dirty="0" err="1"/>
              <a:t>Основна</a:t>
            </a:r>
            <a:r>
              <a:rPr lang="en-US" sz="1000" b="1" dirty="0"/>
              <a:t> </a:t>
            </a:r>
            <a:r>
              <a:rPr lang="en-US" sz="1000" b="1" dirty="0" err="1"/>
              <a:t>информация</a:t>
            </a:r>
            <a:r>
              <a:rPr lang="en-US" sz="1000" b="1" dirty="0"/>
              <a:t> </a:t>
            </a:r>
            <a:r>
              <a:rPr lang="en-US" sz="1000" b="1" dirty="0" err="1"/>
              <a:t>за</a:t>
            </a:r>
            <a:r>
              <a:rPr lang="en-US" sz="1000" b="1" dirty="0"/>
              <a:t> </a:t>
            </a:r>
            <a:r>
              <a:rPr lang="en-US" sz="1000" b="1" dirty="0" err="1"/>
              <a:t>проектното</a:t>
            </a:r>
            <a:r>
              <a:rPr lang="en-US" sz="1000" b="1" dirty="0"/>
              <a:t> </a:t>
            </a:r>
            <a:r>
              <a:rPr lang="en-US" sz="1000" b="1" dirty="0" err="1"/>
              <a:t>предложение</a:t>
            </a:r>
            <a:r>
              <a:rPr lang="en-US" sz="1000" b="1" dirty="0"/>
              <a:t>  </a:t>
            </a:r>
            <a:r>
              <a:rPr lang="en-US" sz="1000" dirty="0"/>
              <a:t>(</a:t>
            </a:r>
            <a:r>
              <a:rPr lang="en-US" sz="1000" dirty="0" err="1"/>
              <a:t>Приложение</a:t>
            </a:r>
            <a:r>
              <a:rPr lang="en-US" sz="1000" dirty="0"/>
              <a:t> №1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r>
              <a:rPr lang="en-US" sz="1000" dirty="0" err="1"/>
              <a:t>във</a:t>
            </a:r>
            <a:r>
              <a:rPr lang="en-US" sz="1000" dirty="0"/>
              <a:t> </a:t>
            </a:r>
            <a:r>
              <a:rPr lang="en-US" sz="1000" dirty="0" err="1"/>
              <a:t>формат</a:t>
            </a:r>
            <a:r>
              <a:rPr lang="en-US" sz="1000" dirty="0"/>
              <a:t> „doc“ </a:t>
            </a:r>
            <a:r>
              <a:rPr lang="en-US" sz="1000" dirty="0" err="1"/>
              <a:t>или</a:t>
            </a:r>
            <a:r>
              <a:rPr lang="en-US" sz="1000" dirty="0"/>
              <a:t> „</a:t>
            </a:r>
            <a:r>
              <a:rPr lang="en-US" sz="1000" dirty="0" err="1"/>
              <a:t>docx</a:t>
            </a:r>
            <a:r>
              <a:rPr lang="en-US" sz="1000" dirty="0"/>
              <a:t>“, </a:t>
            </a:r>
            <a:r>
              <a:rPr lang="en-US" sz="1000" dirty="0" err="1"/>
              <a:t>както</a:t>
            </a:r>
            <a:r>
              <a:rPr lang="en-US" sz="1000" dirty="0"/>
              <a:t> и </a:t>
            </a:r>
            <a:r>
              <a:rPr lang="en-US" sz="1000" dirty="0" err="1"/>
              <a:t>във</a:t>
            </a:r>
            <a:r>
              <a:rPr lang="en-US" sz="1000" dirty="0"/>
              <a:t> </a:t>
            </a:r>
            <a:r>
              <a:rPr lang="en-US" sz="1000" dirty="0" err="1"/>
              <a:t>формат</a:t>
            </a:r>
            <a:r>
              <a:rPr lang="en-US" sz="1000" dirty="0"/>
              <a:t> „pdf”, </a:t>
            </a:r>
            <a:r>
              <a:rPr lang="en-US" sz="1000" dirty="0" err="1"/>
              <a:t>подписана</a:t>
            </a:r>
            <a:r>
              <a:rPr lang="en-US" sz="1000" dirty="0"/>
              <a:t> </a:t>
            </a:r>
            <a:r>
              <a:rPr lang="en-US" sz="1000" dirty="0" err="1"/>
              <a:t>от</a:t>
            </a:r>
            <a:r>
              <a:rPr lang="en-US" sz="1000" dirty="0"/>
              <a:t> </a:t>
            </a:r>
            <a:r>
              <a:rPr lang="en-US" sz="1000" dirty="0" err="1"/>
              <a:t>кандидата</a:t>
            </a:r>
            <a:r>
              <a:rPr lang="en-US" sz="1000" dirty="0"/>
              <a:t> и </a:t>
            </a:r>
            <a:r>
              <a:rPr lang="en-US" sz="1000" dirty="0" err="1"/>
              <a:t>сканирана</a:t>
            </a:r>
            <a:r>
              <a:rPr lang="en-US" sz="1000" dirty="0"/>
              <a:t>;</a:t>
            </a:r>
          </a:p>
          <a:p>
            <a:pPr marL="0" indent="0">
              <a:buNone/>
            </a:pPr>
            <a:r>
              <a:rPr lang="en-US" sz="1000" b="1" dirty="0"/>
              <a:t>2.</a:t>
            </a:r>
            <a:r>
              <a:rPr lang="en-US" sz="1000" dirty="0"/>
              <a:t> </a:t>
            </a:r>
            <a:r>
              <a:rPr lang="en-US" sz="1000" b="1" dirty="0" err="1"/>
              <a:t>Таблица</a:t>
            </a:r>
            <a:r>
              <a:rPr lang="en-US" sz="1000" b="1" dirty="0"/>
              <a:t> </a:t>
            </a:r>
            <a:r>
              <a:rPr lang="en-US" sz="1000" b="1" dirty="0" err="1"/>
              <a:t>за</a:t>
            </a:r>
            <a:r>
              <a:rPr lang="en-US" sz="1000" b="1" dirty="0"/>
              <a:t> </a:t>
            </a:r>
            <a:r>
              <a:rPr lang="en-US" sz="1000" b="1" dirty="0" err="1"/>
              <a:t>допустими</a:t>
            </a:r>
            <a:r>
              <a:rPr lang="en-US" sz="1000" b="1" dirty="0"/>
              <a:t> </a:t>
            </a:r>
            <a:r>
              <a:rPr lang="en-US" sz="1000" b="1" dirty="0" err="1"/>
              <a:t>инвестиции</a:t>
            </a:r>
            <a:r>
              <a:rPr lang="en-US" sz="1000" dirty="0"/>
              <a:t> - </a:t>
            </a:r>
            <a:r>
              <a:rPr lang="en-US" sz="1000" dirty="0" err="1"/>
              <a:t>по</a:t>
            </a:r>
            <a:r>
              <a:rPr lang="en-US" sz="1000" dirty="0"/>
              <a:t> </a:t>
            </a:r>
            <a:r>
              <a:rPr lang="en-US" sz="1000" dirty="0" err="1"/>
              <a:t>образец</a:t>
            </a:r>
            <a:r>
              <a:rPr lang="en-US" sz="1000" dirty="0"/>
              <a:t>, </a:t>
            </a:r>
            <a:r>
              <a:rPr lang="en-US" sz="1000" dirty="0" err="1"/>
              <a:t>подписана</a:t>
            </a:r>
            <a:r>
              <a:rPr lang="en-US" sz="1000" dirty="0"/>
              <a:t> </a:t>
            </a:r>
            <a:r>
              <a:rPr lang="en-US" sz="1000" dirty="0" err="1"/>
              <a:t>от</a:t>
            </a:r>
            <a:r>
              <a:rPr lang="en-US" sz="1000" dirty="0"/>
              <a:t> </a:t>
            </a:r>
            <a:r>
              <a:rPr lang="en-US" sz="1000" dirty="0" err="1"/>
              <a:t>кандидата</a:t>
            </a:r>
            <a:r>
              <a:rPr lang="en-US" sz="1000" dirty="0"/>
              <a:t> и </a:t>
            </a:r>
            <a:r>
              <a:rPr lang="en-US" sz="1000" dirty="0" err="1"/>
              <a:t>сканирана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dirty="0" err="1"/>
              <a:t>както</a:t>
            </a:r>
            <a:r>
              <a:rPr lang="en-US" sz="1000" dirty="0"/>
              <a:t> и </a:t>
            </a:r>
            <a:r>
              <a:rPr lang="en-US" sz="1000" dirty="0" err="1"/>
              <a:t>във</a:t>
            </a:r>
            <a:r>
              <a:rPr lang="en-US" sz="1000" dirty="0"/>
              <a:t> </a:t>
            </a:r>
            <a:r>
              <a:rPr lang="en-US" sz="1000" dirty="0" err="1"/>
              <a:t>формат</a:t>
            </a:r>
            <a:r>
              <a:rPr lang="en-US" sz="1000" dirty="0"/>
              <a:t> „</a:t>
            </a:r>
            <a:r>
              <a:rPr lang="en-US" sz="1000" dirty="0" err="1"/>
              <a:t>xls</a:t>
            </a:r>
            <a:r>
              <a:rPr lang="en-US" sz="1000" dirty="0"/>
              <a:t>“/„</a:t>
            </a:r>
            <a:r>
              <a:rPr lang="en-US" sz="1000" dirty="0" err="1"/>
              <a:t>xlsх</a:t>
            </a:r>
            <a:r>
              <a:rPr lang="en-US" sz="1000" dirty="0"/>
              <a:t>“. (</a:t>
            </a:r>
            <a:r>
              <a:rPr lang="en-US" sz="1000" dirty="0" err="1"/>
              <a:t>Приложение</a:t>
            </a:r>
            <a:r>
              <a:rPr lang="en-US" sz="1000" dirty="0"/>
              <a:t> № 1а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В </a:t>
            </a:r>
            <a:r>
              <a:rPr lang="en-US" sz="1000" dirty="0" err="1"/>
              <a:t>случай</a:t>
            </a:r>
            <a:r>
              <a:rPr lang="en-US" sz="1000" dirty="0"/>
              <a:t> </a:t>
            </a:r>
            <a:r>
              <a:rPr lang="en-US" sz="1000" dirty="0" err="1"/>
              <a:t>че</a:t>
            </a:r>
            <a:r>
              <a:rPr lang="en-US" sz="1000" dirty="0"/>
              <a:t> </a:t>
            </a:r>
            <a:r>
              <a:rPr lang="en-US" sz="1000" dirty="0" err="1"/>
              <a:t>проектното</a:t>
            </a:r>
            <a:r>
              <a:rPr lang="en-US" sz="1000" dirty="0"/>
              <a:t> </a:t>
            </a:r>
            <a:r>
              <a:rPr lang="en-US" sz="1000" dirty="0" err="1"/>
              <a:t>предложение</a:t>
            </a:r>
            <a:r>
              <a:rPr lang="en-US" sz="1000" dirty="0"/>
              <a:t> </a:t>
            </a:r>
            <a:r>
              <a:rPr lang="en-US" sz="1000" dirty="0" err="1"/>
              <a:t>се</a:t>
            </a:r>
            <a:r>
              <a:rPr lang="en-US" sz="1000" dirty="0"/>
              <a:t> </a:t>
            </a:r>
            <a:r>
              <a:rPr lang="en-US" sz="1000" dirty="0" err="1"/>
              <a:t>представя</a:t>
            </a:r>
            <a:r>
              <a:rPr lang="en-US" sz="1000" dirty="0"/>
              <a:t> </a:t>
            </a:r>
            <a:r>
              <a:rPr lang="en-US" sz="1000" dirty="0" err="1"/>
              <a:t>подписано</a:t>
            </a:r>
            <a:r>
              <a:rPr lang="en-US" sz="1000" dirty="0"/>
              <a:t> с </a:t>
            </a:r>
            <a:r>
              <a:rPr lang="en-US" sz="1000" dirty="0" err="1"/>
              <a:t>електронен</a:t>
            </a:r>
            <a:r>
              <a:rPr lang="en-US" sz="1000" dirty="0"/>
              <a:t> </a:t>
            </a:r>
            <a:r>
              <a:rPr lang="en-US" sz="1000" dirty="0" err="1"/>
              <a:t>подпис</a:t>
            </a:r>
            <a:r>
              <a:rPr lang="en-US" sz="1000" dirty="0"/>
              <a:t> </a:t>
            </a:r>
            <a:r>
              <a:rPr lang="en-US" sz="1000" dirty="0" err="1"/>
              <a:t>на</a:t>
            </a:r>
            <a:r>
              <a:rPr lang="en-US" sz="1000" dirty="0"/>
              <a:t> </a:t>
            </a:r>
            <a:r>
              <a:rPr lang="en-US" sz="1000" dirty="0" err="1"/>
              <a:t>кандидата</a:t>
            </a:r>
            <a:r>
              <a:rPr lang="en-US" sz="1000" dirty="0"/>
              <a:t>, ТДИД </a:t>
            </a:r>
            <a:r>
              <a:rPr lang="en-US" sz="1000" dirty="0" err="1"/>
              <a:t>може</a:t>
            </a:r>
            <a:r>
              <a:rPr lang="en-US" sz="1000" dirty="0"/>
              <a:t> </a:t>
            </a:r>
            <a:r>
              <a:rPr lang="en-US" sz="1000" dirty="0" err="1"/>
              <a:t>да</a:t>
            </a:r>
            <a:r>
              <a:rPr lang="en-US" sz="1000" dirty="0"/>
              <a:t> </a:t>
            </a:r>
            <a:r>
              <a:rPr lang="en-US" sz="1000" dirty="0" err="1"/>
              <a:t>се</a:t>
            </a:r>
            <a:r>
              <a:rPr lang="en-US" sz="1000" dirty="0"/>
              <a:t> </a:t>
            </a:r>
            <a:r>
              <a:rPr lang="en-US" sz="1000" dirty="0" err="1"/>
              <a:t>представи</a:t>
            </a:r>
            <a:r>
              <a:rPr lang="en-US" sz="1000" dirty="0"/>
              <a:t> </a:t>
            </a:r>
            <a:r>
              <a:rPr lang="en-US" sz="1000" dirty="0" err="1"/>
              <a:t>подписана</a:t>
            </a:r>
            <a:r>
              <a:rPr lang="en-US" sz="1000" dirty="0"/>
              <a:t> с КЕП </a:t>
            </a:r>
            <a:r>
              <a:rPr lang="en-US" sz="1000" dirty="0" err="1"/>
              <a:t>на</a:t>
            </a:r>
            <a:r>
              <a:rPr lang="en-US" sz="1000" dirty="0"/>
              <a:t> </a:t>
            </a:r>
            <a:r>
              <a:rPr lang="en-US" sz="1000" dirty="0" err="1"/>
              <a:t>кандидата</a:t>
            </a:r>
            <a:r>
              <a:rPr lang="en-US" sz="1000" dirty="0"/>
              <a:t>, </a:t>
            </a:r>
            <a:r>
              <a:rPr lang="en-US" sz="1000" dirty="0" err="1"/>
              <a:t>вместо</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3. </a:t>
            </a:r>
            <a:r>
              <a:rPr lang="en-US" sz="1000" b="1" dirty="0" err="1"/>
              <a:t>Формуляр</a:t>
            </a:r>
            <a:r>
              <a:rPr lang="en-US" sz="1000" b="1" dirty="0"/>
              <a:t> </a:t>
            </a:r>
            <a:r>
              <a:rPr lang="en-US" sz="1000" b="1" dirty="0" err="1"/>
              <a:t>за</a:t>
            </a:r>
            <a:r>
              <a:rPr lang="en-US" sz="1000" b="1" dirty="0"/>
              <a:t> </a:t>
            </a:r>
            <a:r>
              <a:rPr lang="en-US" sz="1000" b="1" dirty="0" err="1"/>
              <a:t>мониторинг</a:t>
            </a:r>
            <a:r>
              <a:rPr lang="en-US" sz="1000" b="1" dirty="0"/>
              <a:t> </a:t>
            </a:r>
            <a:r>
              <a:rPr lang="en-US" sz="1000" dirty="0"/>
              <a:t>(</a:t>
            </a:r>
            <a:r>
              <a:rPr lang="en-US" sz="1000" dirty="0" err="1"/>
              <a:t>Приложение</a:t>
            </a:r>
            <a:r>
              <a:rPr lang="en-US" sz="1000" dirty="0"/>
              <a:t> № 13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b="1" dirty="0"/>
              <a:t>)</a:t>
            </a:r>
            <a:r>
              <a:rPr lang="en-US" sz="1000" b="1" i="1" dirty="0"/>
              <a:t>. </a:t>
            </a:r>
            <a:r>
              <a:rPr lang="en-US" sz="1000" dirty="0" err="1"/>
              <a:t>Представя</a:t>
            </a:r>
            <a:r>
              <a:rPr lang="en-US" sz="1000" dirty="0"/>
              <a:t> </a:t>
            </a:r>
            <a:r>
              <a:rPr lang="en-US" sz="1000" dirty="0" err="1"/>
              <a:t>се</a:t>
            </a:r>
            <a:r>
              <a:rPr lang="en-US" sz="1000" dirty="0"/>
              <a:t> </a:t>
            </a:r>
            <a:r>
              <a:rPr lang="en-US" sz="1000" dirty="0" err="1"/>
              <a:t>сканиран</a:t>
            </a:r>
            <a:r>
              <a:rPr lang="en-US" sz="1000" dirty="0"/>
              <a:t> </a:t>
            </a:r>
            <a:r>
              <a:rPr lang="en-US" sz="1000" dirty="0" err="1"/>
              <a:t>във</a:t>
            </a:r>
            <a:r>
              <a:rPr lang="en-US" sz="1000" dirty="0"/>
              <a:t> </a:t>
            </a:r>
            <a:r>
              <a:rPr lang="en-US" sz="1000" dirty="0" err="1"/>
              <a:t>формат</a:t>
            </a:r>
            <a:r>
              <a:rPr lang="en-US" sz="1000" dirty="0"/>
              <a:t> „pdf“, с </a:t>
            </a:r>
            <a:r>
              <a:rPr lang="en-US" sz="1000" dirty="0" err="1"/>
              <a:t>подпис</a:t>
            </a:r>
            <a:r>
              <a:rPr lang="en-US" sz="1000" dirty="0"/>
              <a:t> и </a:t>
            </a:r>
            <a:r>
              <a:rPr lang="en-US" sz="1000" dirty="0" err="1"/>
              <a:t>пeчат</a:t>
            </a:r>
            <a:r>
              <a:rPr lang="en-US" sz="1000" dirty="0"/>
              <a:t> </a:t>
            </a:r>
            <a:r>
              <a:rPr lang="en-US" sz="1000" dirty="0" err="1"/>
              <a:t>на</a:t>
            </a:r>
            <a:r>
              <a:rPr lang="en-US" sz="1000" dirty="0"/>
              <a:t> </a:t>
            </a:r>
            <a:r>
              <a:rPr lang="en-US" sz="1000" dirty="0" err="1"/>
              <a:t>кандидата</a:t>
            </a:r>
            <a:r>
              <a:rPr lang="en-US" sz="1000" dirty="0"/>
              <a:t>.</a:t>
            </a:r>
          </a:p>
          <a:p>
            <a:pPr marL="0" indent="0">
              <a:buNone/>
            </a:pPr>
            <a:r>
              <a:rPr lang="en-US" sz="1000" b="1" dirty="0"/>
              <a:t>4. </a:t>
            </a:r>
            <a:r>
              <a:rPr lang="en-US" sz="1000" b="1" dirty="0" err="1"/>
              <a:t>Декларация</a:t>
            </a:r>
            <a:r>
              <a:rPr lang="en-US" sz="1000" b="1" dirty="0"/>
              <a:t> </a:t>
            </a:r>
            <a:r>
              <a:rPr lang="en-US" sz="1000" b="1" dirty="0" err="1"/>
              <a:t>за</a:t>
            </a:r>
            <a:r>
              <a:rPr lang="en-US" sz="1000" b="1" dirty="0"/>
              <a:t> </a:t>
            </a:r>
            <a:r>
              <a:rPr lang="en-US" sz="1000" b="1" dirty="0" err="1"/>
              <a:t>съгласие</a:t>
            </a:r>
            <a:r>
              <a:rPr lang="en-US" sz="1000" b="1" dirty="0"/>
              <a:t> и </a:t>
            </a:r>
            <a:r>
              <a:rPr lang="en-US" sz="1000" b="1" dirty="0" err="1"/>
              <a:t>информираност</a:t>
            </a:r>
            <a:r>
              <a:rPr lang="en-US" sz="1000" b="1" dirty="0"/>
              <a:t> </a:t>
            </a:r>
            <a:r>
              <a:rPr lang="en-US" sz="1000" b="1" dirty="0" err="1"/>
              <a:t>за</a:t>
            </a:r>
            <a:r>
              <a:rPr lang="en-US" sz="1000" b="1" dirty="0"/>
              <a:t> </a:t>
            </a:r>
            <a:r>
              <a:rPr lang="en-US" sz="1000" b="1" dirty="0" err="1"/>
              <a:t>обработване</a:t>
            </a:r>
            <a:r>
              <a:rPr lang="en-US" sz="1000" b="1" dirty="0"/>
              <a:t> </a:t>
            </a:r>
            <a:r>
              <a:rPr lang="en-US" sz="1000" b="1" dirty="0" err="1"/>
              <a:t>на</a:t>
            </a:r>
            <a:r>
              <a:rPr lang="en-US" sz="1000" b="1" dirty="0"/>
              <a:t> </a:t>
            </a:r>
            <a:r>
              <a:rPr lang="en-US" sz="1000" b="1" dirty="0" err="1"/>
              <a:t>лични</a:t>
            </a:r>
            <a:r>
              <a:rPr lang="en-US" sz="1000" b="1" dirty="0"/>
              <a:t> </a:t>
            </a:r>
            <a:r>
              <a:rPr lang="en-US" sz="1000" b="1" dirty="0" err="1"/>
              <a:t>данни</a:t>
            </a:r>
            <a:r>
              <a:rPr lang="en-US" sz="1000" dirty="0"/>
              <a:t>, </a:t>
            </a:r>
            <a:r>
              <a:rPr lang="en-US" sz="1000" dirty="0" err="1"/>
              <a:t>подписана</a:t>
            </a:r>
            <a:r>
              <a:rPr lang="en-US" sz="1000" dirty="0"/>
              <a:t> </a:t>
            </a:r>
            <a:r>
              <a:rPr lang="en-US" sz="1000" dirty="0" err="1"/>
              <a:t>от</a:t>
            </a:r>
            <a:r>
              <a:rPr lang="en-US" sz="1000" dirty="0"/>
              <a:t> </a:t>
            </a:r>
            <a:r>
              <a:rPr lang="en-US" sz="1000" dirty="0" err="1"/>
              <a:t>кандидата</a:t>
            </a:r>
            <a:r>
              <a:rPr lang="en-US" sz="1000" dirty="0"/>
              <a:t> и </a:t>
            </a:r>
            <a:r>
              <a:rPr lang="en-US" sz="1000" dirty="0" err="1"/>
              <a:t>сканирана</a:t>
            </a:r>
            <a:r>
              <a:rPr lang="en-US" sz="1000" dirty="0"/>
              <a:t> -</a:t>
            </a:r>
            <a:r>
              <a:rPr lang="en-US" sz="1000" dirty="0" err="1"/>
              <a:t>Приложение</a:t>
            </a:r>
            <a:r>
              <a:rPr lang="en-US" sz="1000" dirty="0"/>
              <a:t> № 3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5.</a:t>
            </a:r>
            <a:r>
              <a:rPr lang="en-US" sz="1000" dirty="0"/>
              <a:t> </a:t>
            </a:r>
            <a:r>
              <a:rPr lang="en-US" sz="1000" b="1" dirty="0" err="1"/>
              <a:t>Документ</a:t>
            </a:r>
            <a:r>
              <a:rPr lang="en-US" sz="1000" b="1" dirty="0"/>
              <a:t>, </a:t>
            </a:r>
            <a:r>
              <a:rPr lang="en-US" sz="1000" b="1" dirty="0" err="1"/>
              <a:t>издаден</a:t>
            </a:r>
            <a:r>
              <a:rPr lang="en-US" sz="1000" b="1" dirty="0"/>
              <a:t> </a:t>
            </a:r>
            <a:r>
              <a:rPr lang="en-US" sz="1000" b="1" dirty="0" err="1"/>
              <a:t>от</a:t>
            </a:r>
            <a:r>
              <a:rPr lang="en-US" sz="1000" b="1" dirty="0"/>
              <a:t> </a:t>
            </a:r>
            <a:r>
              <a:rPr lang="en-US" sz="1000" b="1" dirty="0" err="1"/>
              <a:t>обслужващата</a:t>
            </a:r>
            <a:r>
              <a:rPr lang="en-US" sz="1000" b="1" dirty="0"/>
              <a:t> </a:t>
            </a:r>
            <a:r>
              <a:rPr lang="en-US" sz="1000" b="1" dirty="0" err="1"/>
              <a:t>банка</a:t>
            </a:r>
            <a:r>
              <a:rPr lang="en-US" sz="1000" b="1" dirty="0"/>
              <a:t> </a:t>
            </a:r>
            <a:r>
              <a:rPr lang="en-US" sz="1000" b="1" dirty="0" err="1"/>
              <a:t>за</a:t>
            </a:r>
            <a:r>
              <a:rPr lang="en-US" sz="1000" b="1" dirty="0"/>
              <a:t> </a:t>
            </a:r>
            <a:r>
              <a:rPr lang="en-US" sz="1000" b="1" dirty="0" err="1"/>
              <a:t>банковата</a:t>
            </a:r>
            <a:r>
              <a:rPr lang="en-US" sz="1000" b="1" dirty="0"/>
              <a:t> </a:t>
            </a:r>
            <a:r>
              <a:rPr lang="en-US" sz="1000" b="1" dirty="0" err="1"/>
              <a:t>сметка</a:t>
            </a:r>
            <a:r>
              <a:rPr lang="en-US" sz="1000" b="1" dirty="0"/>
              <a:t> </a:t>
            </a:r>
            <a:r>
              <a:rPr lang="en-US" sz="1000" b="1" dirty="0" err="1"/>
              <a:t>на</a:t>
            </a:r>
            <a:r>
              <a:rPr lang="en-US" sz="1000" b="1" dirty="0"/>
              <a:t> </a:t>
            </a:r>
            <a:r>
              <a:rPr lang="en-US" sz="1000" b="1" dirty="0" err="1"/>
              <a:t>кандидата</a:t>
            </a:r>
            <a:r>
              <a:rPr lang="en-US" sz="1000" b="1" dirty="0"/>
              <a:t>, </a:t>
            </a:r>
            <a:r>
              <a:rPr lang="en-US" sz="1000" b="1" dirty="0" err="1"/>
              <a:t>по</a:t>
            </a:r>
            <a:r>
              <a:rPr lang="en-US" sz="1000" b="1" dirty="0"/>
              <a:t> </a:t>
            </a:r>
            <a:r>
              <a:rPr lang="en-US" sz="1000" b="1" dirty="0" err="1"/>
              <a:t>която</a:t>
            </a:r>
            <a:r>
              <a:rPr lang="en-US" sz="1000" b="1" dirty="0"/>
              <a:t> </a:t>
            </a:r>
            <a:r>
              <a:rPr lang="en-US" sz="1000" b="1" dirty="0" err="1"/>
              <a:t>ще</a:t>
            </a:r>
            <a:r>
              <a:rPr lang="en-US" sz="1000" b="1" dirty="0"/>
              <a:t> </a:t>
            </a:r>
            <a:r>
              <a:rPr lang="en-US" sz="1000" b="1" dirty="0" err="1"/>
              <a:t>бъде</a:t>
            </a:r>
            <a:r>
              <a:rPr lang="en-US" sz="1000" b="1" dirty="0"/>
              <a:t> </a:t>
            </a:r>
            <a:r>
              <a:rPr lang="en-US" sz="1000" b="1" dirty="0" err="1"/>
              <a:t>преведена</a:t>
            </a:r>
            <a:r>
              <a:rPr lang="en-US" sz="1000" b="1" dirty="0"/>
              <a:t> </a:t>
            </a:r>
            <a:r>
              <a:rPr lang="en-US" sz="1000" b="1" dirty="0" err="1"/>
              <a:t>безвъзмездната</a:t>
            </a:r>
            <a:r>
              <a:rPr lang="en-US" sz="1000" b="1" dirty="0"/>
              <a:t> </a:t>
            </a:r>
            <a:r>
              <a:rPr lang="en-US" sz="1000" b="1" dirty="0" err="1"/>
              <a:t>финансова</a:t>
            </a:r>
            <a:r>
              <a:rPr lang="en-US" sz="1000" b="1" dirty="0"/>
              <a:t> </a:t>
            </a:r>
            <a:r>
              <a:rPr lang="en-US" sz="1000" b="1" dirty="0" err="1"/>
              <a:t>помощ</a:t>
            </a:r>
            <a:r>
              <a:rPr lang="en-US" sz="1000" b="1"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endParaRPr lang="en-US" sz="1000" dirty="0" smtClean="0"/>
          </a:p>
          <a:p>
            <a:pPr marL="0" indent="0">
              <a:buNone/>
            </a:pPr>
            <a:r>
              <a:rPr lang="en-US" sz="1000" b="1" dirty="0"/>
              <a:t>6.</a:t>
            </a:r>
            <a:r>
              <a:rPr lang="en-US" sz="1000" dirty="0"/>
              <a:t> </a:t>
            </a:r>
            <a:r>
              <a:rPr lang="en-US" sz="1000" b="1" dirty="0" err="1"/>
              <a:t>Декларация</a:t>
            </a:r>
            <a:r>
              <a:rPr lang="en-US" sz="1000" b="1" dirty="0"/>
              <a:t> </a:t>
            </a:r>
            <a:r>
              <a:rPr lang="en-US" sz="1000" b="1" dirty="0" err="1"/>
              <a:t>за</a:t>
            </a:r>
            <a:r>
              <a:rPr lang="en-US" sz="1000" b="1" dirty="0"/>
              <a:t> </a:t>
            </a:r>
            <a:r>
              <a:rPr lang="en-US" sz="1000" b="1" dirty="0" err="1"/>
              <a:t>нередности</a:t>
            </a:r>
            <a:r>
              <a:rPr lang="en-US" sz="1000" dirty="0"/>
              <a:t>, </a:t>
            </a:r>
            <a:r>
              <a:rPr lang="en-US" sz="1000" dirty="0" err="1"/>
              <a:t>подписана</a:t>
            </a:r>
            <a:r>
              <a:rPr lang="en-US" sz="1000" dirty="0"/>
              <a:t> </a:t>
            </a:r>
            <a:r>
              <a:rPr lang="en-US" sz="1000" dirty="0" err="1"/>
              <a:t>от</a:t>
            </a:r>
            <a:r>
              <a:rPr lang="en-US" sz="1000" dirty="0"/>
              <a:t> </a:t>
            </a:r>
            <a:r>
              <a:rPr lang="en-US" sz="1000" dirty="0" err="1"/>
              <a:t>кандидата</a:t>
            </a:r>
            <a:r>
              <a:rPr lang="en-US" sz="1000" dirty="0"/>
              <a:t> и </a:t>
            </a:r>
            <a:r>
              <a:rPr lang="en-US" sz="1000" dirty="0" err="1"/>
              <a:t>от</a:t>
            </a:r>
            <a:r>
              <a:rPr lang="en-US" sz="1000" dirty="0"/>
              <a:t> </a:t>
            </a:r>
            <a:r>
              <a:rPr lang="en-US" sz="1000" dirty="0" err="1"/>
              <a:t>лицата</a:t>
            </a:r>
            <a:r>
              <a:rPr lang="en-US" sz="1000" dirty="0"/>
              <a:t> с </a:t>
            </a:r>
            <a:r>
              <a:rPr lang="en-US" sz="1000" dirty="0" err="1"/>
              <a:t>правомощия</a:t>
            </a:r>
            <a:r>
              <a:rPr lang="en-US" sz="1000" dirty="0"/>
              <a:t> </a:t>
            </a:r>
            <a:r>
              <a:rPr lang="en-US" sz="1000" dirty="0" err="1"/>
              <a:t>за</a:t>
            </a:r>
            <a:r>
              <a:rPr lang="en-US" sz="1000" dirty="0"/>
              <a:t> </a:t>
            </a:r>
            <a:r>
              <a:rPr lang="en-US" sz="1000" dirty="0" err="1"/>
              <a:t>вземане</a:t>
            </a:r>
            <a:r>
              <a:rPr lang="en-US" sz="1000" dirty="0"/>
              <a:t> </a:t>
            </a:r>
            <a:r>
              <a:rPr lang="en-US" sz="1000" dirty="0" err="1"/>
              <a:t>на</a:t>
            </a:r>
            <a:r>
              <a:rPr lang="en-US" sz="1000" dirty="0"/>
              <a:t> </a:t>
            </a:r>
            <a:r>
              <a:rPr lang="en-US" sz="1000" dirty="0" err="1"/>
              <a:t>решения</a:t>
            </a:r>
            <a:r>
              <a:rPr lang="en-US" sz="1000" dirty="0"/>
              <a:t> </a:t>
            </a:r>
            <a:r>
              <a:rPr lang="en-US" sz="1000" dirty="0" err="1"/>
              <a:t>или</a:t>
            </a:r>
            <a:r>
              <a:rPr lang="en-US" sz="1000" dirty="0"/>
              <a:t> </a:t>
            </a:r>
            <a:r>
              <a:rPr lang="en-US" sz="1000" dirty="0" err="1"/>
              <a:t>контрол</a:t>
            </a:r>
            <a:r>
              <a:rPr lang="en-US" sz="1000" dirty="0"/>
              <a:t> </a:t>
            </a:r>
            <a:r>
              <a:rPr lang="en-US" sz="1000" dirty="0" err="1"/>
              <a:t>по</a:t>
            </a:r>
            <a:r>
              <a:rPr lang="en-US" sz="1000" dirty="0"/>
              <a:t> </a:t>
            </a:r>
            <a:r>
              <a:rPr lang="en-US" sz="1000" dirty="0" err="1"/>
              <a:t>отношение</a:t>
            </a:r>
            <a:r>
              <a:rPr lang="en-US" sz="1000" dirty="0"/>
              <a:t> </a:t>
            </a:r>
            <a:r>
              <a:rPr lang="en-US" sz="1000" dirty="0" err="1"/>
              <a:t>на</a:t>
            </a:r>
            <a:r>
              <a:rPr lang="en-US" sz="1000" dirty="0"/>
              <a:t> </a:t>
            </a:r>
            <a:r>
              <a:rPr lang="en-US" sz="1000" dirty="0" err="1"/>
              <a:t>кандидата</a:t>
            </a:r>
            <a:r>
              <a:rPr lang="en-US" sz="1000" dirty="0"/>
              <a:t> и </a:t>
            </a:r>
            <a:r>
              <a:rPr lang="en-US" sz="1000" dirty="0" err="1"/>
              <a:t>сканирана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dirty="0" err="1"/>
              <a:t>Приложение</a:t>
            </a:r>
            <a:r>
              <a:rPr lang="en-US" sz="1000" dirty="0"/>
              <a:t> № 6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p>
          <a:p>
            <a:pPr marL="0" indent="0">
              <a:buNone/>
            </a:pPr>
            <a:r>
              <a:rPr lang="en-US" sz="1000" b="1" dirty="0"/>
              <a:t>7</a:t>
            </a:r>
            <a:r>
              <a:rPr lang="en-US" sz="1000" dirty="0"/>
              <a:t>. </a:t>
            </a:r>
            <a:r>
              <a:rPr lang="en-US" sz="1000" b="1" dirty="0" err="1"/>
              <a:t>Нотариално</a:t>
            </a:r>
            <a:r>
              <a:rPr lang="en-US" sz="1000" b="1" dirty="0"/>
              <a:t> </a:t>
            </a:r>
            <a:r>
              <a:rPr lang="en-US" sz="1000" b="1" dirty="0" err="1"/>
              <a:t>заверено</a:t>
            </a:r>
            <a:r>
              <a:rPr lang="en-US" sz="1000" b="1" dirty="0"/>
              <a:t> </a:t>
            </a:r>
            <a:r>
              <a:rPr lang="en-US" sz="1000" b="1" dirty="0" err="1"/>
              <a:t>изрично</a:t>
            </a:r>
            <a:r>
              <a:rPr lang="en-US" sz="1000" b="1" dirty="0"/>
              <a:t> </a:t>
            </a:r>
            <a:r>
              <a:rPr lang="en-US" sz="1000" b="1" dirty="0" err="1"/>
              <a:t>пълномощно</a:t>
            </a:r>
            <a:r>
              <a:rPr lang="en-US" sz="1000" b="1" dirty="0"/>
              <a:t>, в </a:t>
            </a:r>
            <a:r>
              <a:rPr lang="en-US" sz="1000" b="1" dirty="0" err="1"/>
              <a:t>случай</a:t>
            </a:r>
            <a:r>
              <a:rPr lang="en-US" sz="1000" b="1" dirty="0"/>
              <a:t> </a:t>
            </a:r>
            <a:r>
              <a:rPr lang="en-US" sz="1000" b="1" dirty="0" err="1"/>
              <a:t>че</a:t>
            </a:r>
            <a:r>
              <a:rPr lang="en-US" sz="1000" b="1" dirty="0"/>
              <a:t> </a:t>
            </a:r>
            <a:r>
              <a:rPr lang="en-US" sz="1000" b="1" dirty="0" err="1"/>
              <a:t>документите</a:t>
            </a:r>
            <a:r>
              <a:rPr lang="en-US" sz="1000" b="1" dirty="0"/>
              <a:t> </a:t>
            </a:r>
            <a:r>
              <a:rPr lang="en-US" sz="1000" b="1" dirty="0" err="1"/>
              <a:t>не</a:t>
            </a:r>
            <a:r>
              <a:rPr lang="en-US" sz="1000" b="1" dirty="0"/>
              <a:t> </a:t>
            </a:r>
            <a:r>
              <a:rPr lang="en-US" sz="1000" b="1" dirty="0" err="1"/>
              <a:t>се</a:t>
            </a:r>
            <a:r>
              <a:rPr lang="en-US" sz="1000" b="1" dirty="0"/>
              <a:t> </a:t>
            </a:r>
            <a:r>
              <a:rPr lang="en-US" sz="1000" b="1" dirty="0" err="1"/>
              <a:t>подават</a:t>
            </a:r>
            <a:r>
              <a:rPr lang="en-US" sz="1000" b="1" dirty="0"/>
              <a:t> </a:t>
            </a:r>
            <a:r>
              <a:rPr lang="en-US" sz="1000" b="1" dirty="0" err="1"/>
              <a:t>лично</a:t>
            </a:r>
            <a:r>
              <a:rPr lang="en-US" sz="1000" b="1" dirty="0"/>
              <a:t> </a:t>
            </a:r>
            <a:r>
              <a:rPr lang="en-US" sz="1000" b="1" dirty="0" err="1"/>
              <a:t>от</a:t>
            </a:r>
            <a:r>
              <a:rPr lang="en-US" sz="1000" b="1" dirty="0"/>
              <a:t> </a:t>
            </a:r>
            <a:r>
              <a:rPr lang="en-US" sz="1000" b="1" dirty="0" err="1"/>
              <a:t>кандидата</a:t>
            </a:r>
            <a:r>
              <a:rPr lang="en-US" sz="1000" b="1" dirty="0"/>
              <a:t>.</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p>
          <a:p>
            <a:pPr marL="0" indent="0">
              <a:buNone/>
            </a:pPr>
            <a:r>
              <a:rPr lang="en-US" sz="1000" b="1" dirty="0"/>
              <a:t>8.</a:t>
            </a:r>
            <a:r>
              <a:rPr lang="en-US" sz="1000" i="1" dirty="0"/>
              <a:t> </a:t>
            </a:r>
            <a:r>
              <a:rPr lang="en-US" sz="1000" b="1" dirty="0" err="1"/>
              <a:t>Декларация</a:t>
            </a:r>
            <a:r>
              <a:rPr lang="en-US" sz="1000" b="1" dirty="0"/>
              <a:t> </a:t>
            </a:r>
            <a:r>
              <a:rPr lang="en-US" sz="1000" b="1" dirty="0" err="1"/>
              <a:t>по</a:t>
            </a:r>
            <a:r>
              <a:rPr lang="en-US" sz="1000" b="1" dirty="0"/>
              <a:t> чл.25, ал.2 </a:t>
            </a:r>
            <a:r>
              <a:rPr lang="en-US" sz="1000" b="1" dirty="0" err="1"/>
              <a:t>от</a:t>
            </a:r>
            <a:r>
              <a:rPr lang="en-US" sz="1000" b="1" dirty="0"/>
              <a:t> ЗУСЕСИФ </a:t>
            </a:r>
            <a:r>
              <a:rPr lang="en-US" sz="1000" dirty="0"/>
              <a:t>(</a:t>
            </a:r>
            <a:r>
              <a:rPr lang="en-US" sz="1000" dirty="0" err="1"/>
              <a:t>Приложения</a:t>
            </a:r>
            <a:r>
              <a:rPr lang="en-US" sz="1000" dirty="0"/>
              <a:t> № 4 а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a:t>
            </a:r>
            <a:r>
              <a:rPr lang="en-US" sz="1000" b="1" dirty="0"/>
              <a:t> и </a:t>
            </a:r>
            <a:r>
              <a:rPr lang="en-US" sz="1000" b="1" dirty="0" err="1"/>
              <a:t>Декларация</a:t>
            </a:r>
            <a:r>
              <a:rPr lang="en-US" sz="1000" b="1" dirty="0"/>
              <a:t> </a:t>
            </a:r>
            <a:r>
              <a:rPr lang="en-US" sz="1000" b="1" dirty="0" err="1"/>
              <a:t>към</a:t>
            </a:r>
            <a:r>
              <a:rPr lang="en-US" sz="1000" b="1" dirty="0"/>
              <a:t> чл.24, ал.1, т.8  </a:t>
            </a:r>
            <a:r>
              <a:rPr lang="en-US" sz="1000" b="1" dirty="0" err="1"/>
              <a:t>от</a:t>
            </a:r>
            <a:r>
              <a:rPr lang="en-US" sz="1000" b="1" dirty="0"/>
              <a:t> </a:t>
            </a:r>
            <a:r>
              <a:rPr lang="en-US" sz="1000" b="1" dirty="0" err="1"/>
              <a:t>Наредба</a:t>
            </a:r>
            <a:r>
              <a:rPr lang="en-US" sz="1000" b="1" dirty="0"/>
              <a:t> №22/2015 г. </a:t>
            </a:r>
            <a:r>
              <a:rPr lang="en-US" sz="1000" dirty="0"/>
              <a:t>(</a:t>
            </a:r>
            <a:r>
              <a:rPr lang="en-US" sz="1000" dirty="0" err="1"/>
              <a:t>Приложение</a:t>
            </a:r>
            <a:r>
              <a:rPr lang="en-US" sz="1000" dirty="0"/>
              <a:t> 4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a:t>
            </a:r>
            <a:r>
              <a:rPr lang="en-US" sz="1000" b="1" dirty="0"/>
              <a:t> </a:t>
            </a:r>
            <a:r>
              <a:rPr lang="en-US" sz="1000" dirty="0" err="1"/>
              <a:t>подписани</a:t>
            </a:r>
            <a:r>
              <a:rPr lang="en-US" sz="1000" dirty="0"/>
              <a:t>, </a:t>
            </a:r>
            <a:r>
              <a:rPr lang="en-US" sz="1000" dirty="0" err="1"/>
              <a:t>подпечатани</a:t>
            </a:r>
            <a:r>
              <a:rPr lang="en-US" sz="1000" dirty="0"/>
              <a:t> </a:t>
            </a:r>
            <a:r>
              <a:rPr lang="en-US" sz="1000" dirty="0" err="1"/>
              <a:t>от</a:t>
            </a:r>
            <a:r>
              <a:rPr lang="en-US" sz="1000" dirty="0"/>
              <a:t> </a:t>
            </a:r>
            <a:r>
              <a:rPr lang="en-US" sz="1000" dirty="0" err="1"/>
              <a:t>кандидата</a:t>
            </a:r>
            <a:r>
              <a:rPr lang="en-US" sz="1000" dirty="0"/>
              <a:t> и </a:t>
            </a:r>
            <a:r>
              <a:rPr lang="en-US" sz="1000" dirty="0" err="1"/>
              <a:t>от</a:t>
            </a:r>
            <a:r>
              <a:rPr lang="en-US" sz="1000" dirty="0"/>
              <a:t> </a:t>
            </a:r>
            <a:r>
              <a:rPr lang="en-US" sz="1000" dirty="0" err="1"/>
              <a:t>лицата</a:t>
            </a:r>
            <a:r>
              <a:rPr lang="en-US" sz="1000" dirty="0"/>
              <a:t> с </a:t>
            </a:r>
            <a:r>
              <a:rPr lang="en-US" sz="1000" dirty="0" err="1"/>
              <a:t>правомощия</a:t>
            </a:r>
            <a:r>
              <a:rPr lang="en-US" sz="1000" dirty="0"/>
              <a:t> </a:t>
            </a:r>
            <a:r>
              <a:rPr lang="en-US" sz="1000" dirty="0" err="1"/>
              <a:t>за</a:t>
            </a:r>
            <a:r>
              <a:rPr lang="en-US" sz="1000" dirty="0"/>
              <a:t> </a:t>
            </a:r>
            <a:r>
              <a:rPr lang="en-US" sz="1000" dirty="0" err="1"/>
              <a:t>вземане</a:t>
            </a:r>
            <a:r>
              <a:rPr lang="en-US" sz="1000" dirty="0"/>
              <a:t> </a:t>
            </a:r>
            <a:r>
              <a:rPr lang="en-US" sz="1000" dirty="0" err="1"/>
              <a:t>на</a:t>
            </a:r>
            <a:r>
              <a:rPr lang="en-US" sz="1000" dirty="0"/>
              <a:t> </a:t>
            </a:r>
            <a:r>
              <a:rPr lang="en-US" sz="1000" dirty="0" err="1"/>
              <a:t>решения</a:t>
            </a:r>
            <a:r>
              <a:rPr lang="en-US" sz="1000" dirty="0"/>
              <a:t> </a:t>
            </a:r>
            <a:r>
              <a:rPr lang="en-US" sz="1000" dirty="0" err="1"/>
              <a:t>или</a:t>
            </a:r>
            <a:r>
              <a:rPr lang="en-US" sz="1000" dirty="0"/>
              <a:t> </a:t>
            </a:r>
            <a:r>
              <a:rPr lang="en-US" sz="1000" dirty="0" err="1"/>
              <a:t>контрол</a:t>
            </a:r>
            <a:r>
              <a:rPr lang="en-US" sz="1000" dirty="0"/>
              <a:t> </a:t>
            </a:r>
            <a:r>
              <a:rPr lang="en-US" sz="1000" dirty="0" err="1"/>
              <a:t>по</a:t>
            </a:r>
            <a:r>
              <a:rPr lang="en-US" sz="1000" dirty="0"/>
              <a:t> </a:t>
            </a:r>
            <a:r>
              <a:rPr lang="en-US" sz="1000" dirty="0" err="1"/>
              <a:t>отношение</a:t>
            </a:r>
            <a:r>
              <a:rPr lang="en-US" sz="1000" dirty="0"/>
              <a:t> </a:t>
            </a:r>
            <a:r>
              <a:rPr lang="en-US" sz="1000" dirty="0" err="1"/>
              <a:t>на</a:t>
            </a:r>
            <a:r>
              <a:rPr lang="en-US" sz="1000" dirty="0"/>
              <a:t> </a:t>
            </a:r>
            <a:r>
              <a:rPr lang="en-US" sz="1000" dirty="0" err="1"/>
              <a:t>кандидата</a:t>
            </a:r>
            <a:r>
              <a:rPr lang="en-US" sz="1000" dirty="0"/>
              <a:t> и </a:t>
            </a:r>
            <a:r>
              <a:rPr lang="en-US" sz="1000" dirty="0" err="1"/>
              <a:t>сканирани.Представят</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endParaRPr lang="en-US" sz="1000" dirty="0"/>
          </a:p>
        </p:txBody>
      </p:sp>
    </p:spTree>
    <p:extLst>
      <p:ext uri="{BB962C8B-B14F-4D97-AF65-F5344CB8AC3E}">
        <p14:creationId xmlns:p14="http://schemas.microsoft.com/office/powerpoint/2010/main" val="39176352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p:txBody>
          <a:bodyPr/>
          <a:lstStyle/>
          <a:p>
            <a:pPr marL="0" indent="0">
              <a:buNone/>
            </a:pPr>
            <a:r>
              <a:rPr lang="en-US" sz="1000" b="1" dirty="0"/>
              <a:t>9. </a:t>
            </a:r>
            <a:r>
              <a:rPr lang="en-US" sz="1000" b="1" dirty="0" err="1"/>
              <a:t>Свидетелство</a:t>
            </a:r>
            <a:r>
              <a:rPr lang="en-US" sz="1000" b="1" dirty="0"/>
              <a:t> </a:t>
            </a:r>
            <a:r>
              <a:rPr lang="en-US" sz="1000" b="1" dirty="0" err="1"/>
              <a:t>за</a:t>
            </a:r>
            <a:r>
              <a:rPr lang="en-US" sz="1000" b="1" dirty="0"/>
              <a:t> </a:t>
            </a:r>
            <a:r>
              <a:rPr lang="en-US" sz="1000" b="1" dirty="0" err="1"/>
              <a:t>съдимост</a:t>
            </a:r>
            <a:r>
              <a:rPr lang="en-US" sz="1000" b="1" dirty="0"/>
              <a:t>,  </a:t>
            </a:r>
            <a:r>
              <a:rPr lang="en-US" sz="1000" b="1" dirty="0" err="1"/>
              <a:t>издадено</a:t>
            </a:r>
            <a:r>
              <a:rPr lang="en-US" sz="1000" b="1" dirty="0"/>
              <a:t> </a:t>
            </a:r>
            <a:r>
              <a:rPr lang="en-US" sz="1000" b="1" dirty="0" err="1"/>
              <a:t>не</a:t>
            </a:r>
            <a:r>
              <a:rPr lang="en-US" sz="1000" b="1" dirty="0"/>
              <a:t> </a:t>
            </a:r>
            <a:r>
              <a:rPr lang="en-US" sz="1000" b="1" dirty="0" err="1"/>
              <a:t>по-рано</a:t>
            </a:r>
            <a:r>
              <a:rPr lang="en-US" sz="1000" b="1" dirty="0"/>
              <a:t> </a:t>
            </a:r>
            <a:r>
              <a:rPr lang="en-US" sz="1000" b="1" dirty="0" err="1"/>
              <a:t>от</a:t>
            </a:r>
            <a:r>
              <a:rPr lang="en-US" sz="1000" b="1" dirty="0"/>
              <a:t> 6 </a:t>
            </a:r>
            <a:r>
              <a:rPr lang="en-US" sz="1000" b="1" dirty="0" err="1"/>
              <a:t>месеца</a:t>
            </a:r>
            <a:r>
              <a:rPr lang="en-US" sz="1000" b="1" dirty="0"/>
              <a:t> </a:t>
            </a:r>
            <a:r>
              <a:rPr lang="en-US" sz="1000" b="1" dirty="0" err="1"/>
              <a:t>преди</a:t>
            </a:r>
            <a:r>
              <a:rPr lang="en-US" sz="1000" b="1" dirty="0"/>
              <a:t> </a:t>
            </a:r>
            <a:r>
              <a:rPr lang="en-US" sz="1000" b="1" dirty="0" err="1"/>
              <a:t>датата</a:t>
            </a:r>
            <a:r>
              <a:rPr lang="en-US" sz="1000" b="1" dirty="0"/>
              <a:t> </a:t>
            </a:r>
            <a:r>
              <a:rPr lang="en-US" sz="1000" b="1" dirty="0" err="1"/>
              <a:t>на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b="1" dirty="0"/>
              <a:t> - </a:t>
            </a:r>
            <a:r>
              <a:rPr lang="en-US" sz="1000" dirty="0" err="1"/>
              <a:t>на</a:t>
            </a:r>
            <a:r>
              <a:rPr lang="en-US" sz="1000" dirty="0"/>
              <a:t> </a:t>
            </a:r>
            <a:r>
              <a:rPr lang="en-US" sz="1000" dirty="0" err="1"/>
              <a:t>представляващия</a:t>
            </a:r>
            <a:r>
              <a:rPr lang="en-US" sz="1000" dirty="0"/>
              <a:t>/</a:t>
            </a:r>
            <a:r>
              <a:rPr lang="en-US" sz="1000" dirty="0" err="1"/>
              <a:t>представляващите</a:t>
            </a:r>
            <a:r>
              <a:rPr lang="en-US" sz="1000" dirty="0"/>
              <a:t> </a:t>
            </a:r>
            <a:r>
              <a:rPr lang="en-US" sz="1000" dirty="0" err="1"/>
              <a:t>кандидата</a:t>
            </a:r>
            <a:r>
              <a:rPr lang="en-US" sz="1000" dirty="0"/>
              <a:t> –</a:t>
            </a:r>
            <a:r>
              <a:rPr lang="en-US" sz="1000" b="1" dirty="0"/>
              <a:t> </a:t>
            </a:r>
            <a:r>
              <a:rPr lang="en-US" sz="1000" dirty="0" err="1"/>
              <a:t>сканирано</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10. </a:t>
            </a:r>
            <a:r>
              <a:rPr lang="en-US" sz="1000" b="1" dirty="0" err="1"/>
              <a:t>Удостоверение</a:t>
            </a:r>
            <a:r>
              <a:rPr lang="en-US" sz="1000" b="1" dirty="0"/>
              <a:t> </a:t>
            </a:r>
            <a:r>
              <a:rPr lang="en-US" sz="1000" b="1" dirty="0" err="1"/>
              <a:t>за</a:t>
            </a:r>
            <a:r>
              <a:rPr lang="en-US" sz="1000" b="1" dirty="0"/>
              <a:t> </a:t>
            </a:r>
            <a:r>
              <a:rPr lang="en-US" sz="1000" b="1" dirty="0" err="1"/>
              <a:t>наличие</a:t>
            </a:r>
            <a:r>
              <a:rPr lang="en-US" sz="1000" b="1" dirty="0"/>
              <a:t> </a:t>
            </a:r>
            <a:r>
              <a:rPr lang="en-US" sz="1000" b="1" dirty="0" err="1"/>
              <a:t>или</a:t>
            </a:r>
            <a:r>
              <a:rPr lang="en-US" sz="1000" b="1" dirty="0"/>
              <a:t> </a:t>
            </a:r>
            <a:r>
              <a:rPr lang="en-US" sz="1000" b="1" dirty="0" err="1"/>
              <a:t>липса</a:t>
            </a:r>
            <a:r>
              <a:rPr lang="en-US" sz="1000" b="1" dirty="0"/>
              <a:t> </a:t>
            </a:r>
            <a:r>
              <a:rPr lang="en-US" sz="1000" b="1" dirty="0" err="1"/>
              <a:t>на</a:t>
            </a:r>
            <a:r>
              <a:rPr lang="en-US" sz="1000" b="1" dirty="0"/>
              <a:t> </a:t>
            </a:r>
            <a:r>
              <a:rPr lang="en-US" sz="1000" b="1" dirty="0" err="1"/>
              <a:t>задължения</a:t>
            </a:r>
            <a:r>
              <a:rPr lang="en-US" sz="1000" b="1" dirty="0"/>
              <a:t> </a:t>
            </a:r>
            <a:r>
              <a:rPr lang="en-US" sz="1000" b="1" dirty="0" err="1"/>
              <a:t>по</a:t>
            </a:r>
            <a:r>
              <a:rPr lang="en-US" sz="1000" b="1" dirty="0"/>
              <a:t> </a:t>
            </a:r>
            <a:r>
              <a:rPr lang="en-US" sz="1000" b="1" dirty="0" err="1"/>
              <a:t>смисъла</a:t>
            </a:r>
            <a:r>
              <a:rPr lang="en-US" sz="1000" b="1" dirty="0"/>
              <a:t> </a:t>
            </a:r>
            <a:r>
              <a:rPr lang="en-US" sz="1000" b="1" dirty="0" err="1"/>
              <a:t>на</a:t>
            </a:r>
            <a:r>
              <a:rPr lang="en-US" sz="1000" b="1" dirty="0"/>
              <a:t> </a:t>
            </a:r>
            <a:r>
              <a:rPr lang="en-US" sz="1000" b="1" dirty="0" err="1"/>
              <a:t>чл</a:t>
            </a:r>
            <a:r>
              <a:rPr lang="en-US" sz="1000" b="1" dirty="0"/>
              <a:t>. 162, ал.2, т.1 </a:t>
            </a:r>
            <a:r>
              <a:rPr lang="en-US" sz="1000" b="1" dirty="0" err="1"/>
              <a:t>от</a:t>
            </a:r>
            <a:r>
              <a:rPr lang="en-US" sz="1000" b="1" dirty="0"/>
              <a:t> ДОПК </a:t>
            </a:r>
            <a:r>
              <a:rPr lang="en-US" sz="1000" b="1" dirty="0" err="1"/>
              <a:t>от</a:t>
            </a:r>
            <a:r>
              <a:rPr lang="en-US" sz="1000" b="1" dirty="0"/>
              <a:t> </a:t>
            </a:r>
            <a:r>
              <a:rPr lang="en-US" sz="1000" b="1" dirty="0" err="1"/>
              <a:t>Национална</a:t>
            </a:r>
            <a:r>
              <a:rPr lang="en-US" sz="1000" b="1" dirty="0"/>
              <a:t> </a:t>
            </a:r>
            <a:r>
              <a:rPr lang="en-US" sz="1000" b="1" dirty="0" err="1"/>
              <a:t>агенция</a:t>
            </a:r>
            <a:r>
              <a:rPr lang="en-US" sz="1000" b="1" dirty="0"/>
              <a:t> </a:t>
            </a:r>
            <a:r>
              <a:rPr lang="en-US" sz="1000" b="1" dirty="0" err="1"/>
              <a:t>по</a:t>
            </a:r>
            <a:r>
              <a:rPr lang="en-US" sz="1000" b="1" dirty="0"/>
              <a:t> </a:t>
            </a:r>
            <a:r>
              <a:rPr lang="en-US" sz="1000" b="1" dirty="0" err="1"/>
              <a:t>приходите</a:t>
            </a:r>
            <a:r>
              <a:rPr lang="en-US" sz="1000" b="1" dirty="0"/>
              <a:t> и </a:t>
            </a:r>
            <a:r>
              <a:rPr lang="en-US" sz="1000" b="1" dirty="0" err="1"/>
              <a:t>Удостоверения</a:t>
            </a:r>
            <a:r>
              <a:rPr lang="en-US" sz="1000" b="1" dirty="0"/>
              <a:t> </a:t>
            </a:r>
            <a:r>
              <a:rPr lang="en-US" sz="1000" b="1" dirty="0" err="1"/>
              <a:t>за</a:t>
            </a:r>
            <a:r>
              <a:rPr lang="en-US" sz="1000" b="1" dirty="0"/>
              <a:t> </a:t>
            </a:r>
            <a:r>
              <a:rPr lang="en-US" sz="1000" b="1" dirty="0" err="1"/>
              <a:t>липса</a:t>
            </a:r>
            <a:r>
              <a:rPr lang="en-US" sz="1000" b="1" dirty="0"/>
              <a:t> </a:t>
            </a:r>
            <a:r>
              <a:rPr lang="en-US" sz="1000" b="1" dirty="0" err="1"/>
              <a:t>на</a:t>
            </a:r>
            <a:r>
              <a:rPr lang="en-US" sz="1000" b="1" dirty="0"/>
              <a:t> </a:t>
            </a:r>
            <a:r>
              <a:rPr lang="en-US" sz="1000" b="1" dirty="0" err="1"/>
              <a:t>задължения</a:t>
            </a:r>
            <a:r>
              <a:rPr lang="en-US" sz="1000" b="1" dirty="0"/>
              <a:t> </a:t>
            </a:r>
            <a:r>
              <a:rPr lang="en-US" sz="1000" b="1" dirty="0" err="1"/>
              <a:t>към</a:t>
            </a:r>
            <a:r>
              <a:rPr lang="en-US" sz="1000" b="1" dirty="0"/>
              <a:t> </a:t>
            </a:r>
            <a:r>
              <a:rPr lang="en-US" sz="1000" b="1" dirty="0" err="1"/>
              <a:t>общини</a:t>
            </a:r>
            <a:r>
              <a:rPr lang="en-US" sz="1000" b="1" dirty="0"/>
              <a:t> </a:t>
            </a:r>
            <a:r>
              <a:rPr lang="en-US" sz="1000" b="1" dirty="0" err="1"/>
              <a:t>Родопи</a:t>
            </a:r>
            <a:r>
              <a:rPr lang="en-US" sz="1000" b="1" dirty="0"/>
              <a:t> и </a:t>
            </a:r>
            <a:r>
              <a:rPr lang="en-US" sz="1000" b="1" dirty="0" err="1"/>
              <a:t>Перущица</a:t>
            </a:r>
            <a:r>
              <a:rPr lang="en-US" sz="1000" dirty="0"/>
              <a:t>, </a:t>
            </a:r>
            <a:r>
              <a:rPr lang="en-US" sz="1000" dirty="0" err="1"/>
              <a:t>издадени</a:t>
            </a:r>
            <a:r>
              <a:rPr lang="en-US" sz="1000" dirty="0"/>
              <a:t> </a:t>
            </a:r>
            <a:r>
              <a:rPr lang="en-US" sz="1000" dirty="0" err="1"/>
              <a:t>не</a:t>
            </a:r>
            <a:r>
              <a:rPr lang="en-US" sz="1000" dirty="0"/>
              <a:t> </a:t>
            </a:r>
            <a:r>
              <a:rPr lang="en-US" sz="1000" dirty="0" err="1"/>
              <a:t>по-рано</a:t>
            </a:r>
            <a:r>
              <a:rPr lang="en-US" sz="1000" dirty="0"/>
              <a:t> </a:t>
            </a:r>
            <a:r>
              <a:rPr lang="en-US" sz="1000" dirty="0" err="1"/>
              <a:t>от</a:t>
            </a:r>
            <a:r>
              <a:rPr lang="en-US" sz="1000" dirty="0"/>
              <a:t> </a:t>
            </a:r>
            <a:r>
              <a:rPr lang="en-US" sz="1000" dirty="0" err="1"/>
              <a:t>месеца</a:t>
            </a:r>
            <a:r>
              <a:rPr lang="en-US" sz="1000" dirty="0"/>
              <a:t> </a:t>
            </a:r>
            <a:r>
              <a:rPr lang="en-US" sz="1000" dirty="0" err="1"/>
              <a:t>преди</a:t>
            </a:r>
            <a:r>
              <a:rPr lang="en-US" sz="1000" dirty="0"/>
              <a:t> </a:t>
            </a:r>
            <a:r>
              <a:rPr lang="en-US" sz="1000" dirty="0" err="1"/>
              <a:t>датата</a:t>
            </a:r>
            <a:r>
              <a:rPr lang="en-US" sz="1000" dirty="0"/>
              <a:t> </a:t>
            </a:r>
            <a:r>
              <a:rPr lang="en-US" sz="1000" dirty="0" err="1"/>
              <a:t>на</a:t>
            </a:r>
            <a:r>
              <a:rPr lang="en-US" sz="1000" dirty="0"/>
              <a:t> </a:t>
            </a:r>
            <a:r>
              <a:rPr lang="en-US" sz="1000" dirty="0" err="1"/>
              <a:t>представянето</a:t>
            </a:r>
            <a:r>
              <a:rPr lang="en-US" sz="1000" dirty="0"/>
              <a:t> </a:t>
            </a:r>
            <a:r>
              <a:rPr lang="en-US" sz="1000" dirty="0" err="1"/>
              <a:t>им</a:t>
            </a:r>
            <a:r>
              <a:rPr lang="en-US" sz="1000" b="1" dirty="0"/>
              <a:t>  –  </a:t>
            </a:r>
            <a:r>
              <a:rPr lang="en-US" sz="1000" dirty="0" err="1"/>
              <a:t>сканирани</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11.</a:t>
            </a:r>
            <a:r>
              <a:rPr lang="en-US" sz="1000" dirty="0"/>
              <a:t> </a:t>
            </a:r>
            <a:r>
              <a:rPr lang="en-US" sz="1000" b="1" dirty="0" err="1"/>
              <a:t>Декларация</a:t>
            </a:r>
            <a:r>
              <a:rPr lang="en-US" sz="1000" b="1" dirty="0"/>
              <a:t> </a:t>
            </a:r>
            <a:r>
              <a:rPr lang="en-US" sz="1000" b="1" dirty="0" err="1"/>
              <a:t>за</a:t>
            </a:r>
            <a:r>
              <a:rPr lang="en-US" sz="1000" b="1" dirty="0"/>
              <a:t> </a:t>
            </a:r>
            <a:r>
              <a:rPr lang="en-US" sz="1000" b="1" dirty="0" err="1"/>
              <a:t>двойно</a:t>
            </a:r>
            <a:r>
              <a:rPr lang="en-US" sz="1000" b="1" dirty="0"/>
              <a:t> </a:t>
            </a:r>
            <a:r>
              <a:rPr lang="en-US" sz="1000" b="1" dirty="0" err="1"/>
              <a:t>финансиране</a:t>
            </a:r>
            <a:r>
              <a:rPr lang="en-US" sz="1000" dirty="0"/>
              <a:t> (</a:t>
            </a:r>
            <a:r>
              <a:rPr lang="en-US" sz="1000" dirty="0" err="1"/>
              <a:t>Приложение</a:t>
            </a:r>
            <a:r>
              <a:rPr lang="en-US" sz="1000" dirty="0"/>
              <a:t> № 5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r>
              <a:rPr lang="en-US" sz="1000" dirty="0" err="1"/>
              <a:t>подписана</a:t>
            </a:r>
            <a:r>
              <a:rPr lang="en-US" sz="1000" dirty="0"/>
              <a:t>, </a:t>
            </a:r>
            <a:r>
              <a:rPr lang="en-US" sz="1000" dirty="0" err="1"/>
              <a:t>подпечатана</a:t>
            </a:r>
            <a:r>
              <a:rPr lang="en-US" sz="1000" dirty="0"/>
              <a:t> и </a:t>
            </a:r>
            <a:r>
              <a:rPr lang="en-US" sz="1000" dirty="0" err="1"/>
              <a:t>сканирана</a:t>
            </a:r>
            <a:r>
              <a:rPr lang="en-US" sz="1000" dirty="0"/>
              <a:t> </a:t>
            </a:r>
            <a:r>
              <a:rPr lang="en-US" sz="1000" dirty="0" err="1"/>
              <a:t>от</a:t>
            </a:r>
            <a:r>
              <a:rPr lang="en-US" sz="1000" dirty="0"/>
              <a:t> </a:t>
            </a:r>
            <a:r>
              <a:rPr lang="en-US" sz="1000" dirty="0" err="1"/>
              <a:t>кандидата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p>
          <a:p>
            <a:pPr marL="0" indent="0">
              <a:buNone/>
            </a:pPr>
            <a:r>
              <a:rPr lang="en-US" sz="1000" b="1" dirty="0"/>
              <a:t>12.</a:t>
            </a:r>
            <a:r>
              <a:rPr lang="en-US" sz="1000" i="1" dirty="0"/>
              <a:t> </a:t>
            </a:r>
            <a:r>
              <a:rPr lang="en-US" sz="1000" b="1" dirty="0" err="1"/>
              <a:t>Декларация</a:t>
            </a:r>
            <a:r>
              <a:rPr lang="en-US" sz="1000" b="1" dirty="0"/>
              <a:t> </a:t>
            </a:r>
            <a:r>
              <a:rPr lang="en-US" sz="1000" b="1" dirty="0" err="1"/>
              <a:t>за</a:t>
            </a:r>
            <a:r>
              <a:rPr lang="en-US" sz="1000" b="1" dirty="0"/>
              <a:t> </a:t>
            </a:r>
            <a:r>
              <a:rPr lang="en-US" sz="1000" b="1" dirty="0" err="1"/>
              <a:t>изкуствено</a:t>
            </a:r>
            <a:r>
              <a:rPr lang="en-US" sz="1000" b="1" dirty="0"/>
              <a:t> </a:t>
            </a:r>
            <a:r>
              <a:rPr lang="en-US" sz="1000" b="1" dirty="0" err="1"/>
              <a:t>създадени</a:t>
            </a:r>
            <a:r>
              <a:rPr lang="en-US" sz="1000" b="1" dirty="0"/>
              <a:t> </a:t>
            </a:r>
            <a:r>
              <a:rPr lang="en-US" sz="1000" b="1" dirty="0" err="1"/>
              <a:t>условия</a:t>
            </a:r>
            <a:r>
              <a:rPr lang="en-US" sz="1000" b="1" dirty="0"/>
              <a:t> и/</a:t>
            </a:r>
            <a:r>
              <a:rPr lang="en-US" sz="1000" b="1" dirty="0" err="1"/>
              <a:t>или</a:t>
            </a:r>
            <a:r>
              <a:rPr lang="en-US" sz="1000" b="1" dirty="0"/>
              <a:t> </a:t>
            </a:r>
            <a:r>
              <a:rPr lang="en-US" sz="1000" b="1" dirty="0" err="1"/>
              <a:t>наличие</a:t>
            </a:r>
            <a:r>
              <a:rPr lang="en-US" sz="1000" b="1" dirty="0"/>
              <a:t> </a:t>
            </a:r>
            <a:r>
              <a:rPr lang="en-US" sz="1000" b="1" dirty="0" err="1"/>
              <a:t>на</a:t>
            </a:r>
            <a:r>
              <a:rPr lang="en-US" sz="1000" b="1" dirty="0"/>
              <a:t> </a:t>
            </a:r>
            <a:r>
              <a:rPr lang="en-US" sz="1000" b="1" dirty="0" err="1"/>
              <a:t>функционална</a:t>
            </a:r>
            <a:r>
              <a:rPr lang="en-US" sz="1000" b="1" dirty="0"/>
              <a:t> </a:t>
            </a:r>
            <a:r>
              <a:rPr lang="en-US" sz="1000" b="1" dirty="0" err="1"/>
              <a:t>несамостоятелност</a:t>
            </a:r>
            <a:r>
              <a:rPr lang="en-US" sz="1000" dirty="0"/>
              <a:t> (</a:t>
            </a:r>
            <a:r>
              <a:rPr lang="en-US" sz="1000" dirty="0" err="1"/>
              <a:t>Приложение</a:t>
            </a:r>
            <a:r>
              <a:rPr lang="en-US" sz="1000" dirty="0"/>
              <a:t> № 9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r>
              <a:rPr lang="en-US" sz="1000" dirty="0" err="1"/>
              <a:t>подписана</a:t>
            </a:r>
            <a:r>
              <a:rPr lang="en-US" sz="1000" dirty="0"/>
              <a:t>, </a:t>
            </a:r>
            <a:r>
              <a:rPr lang="en-US" sz="1000" dirty="0" err="1"/>
              <a:t>подпечатана</a:t>
            </a:r>
            <a:r>
              <a:rPr lang="en-US" sz="1000" dirty="0"/>
              <a:t> и </a:t>
            </a:r>
            <a:r>
              <a:rPr lang="en-US" sz="1000" dirty="0" err="1"/>
              <a:t>сканирана</a:t>
            </a:r>
            <a:r>
              <a:rPr lang="en-US" sz="1000" dirty="0"/>
              <a:t> </a:t>
            </a:r>
            <a:r>
              <a:rPr lang="en-US" sz="1000" dirty="0" err="1"/>
              <a:t>от</a:t>
            </a:r>
            <a:r>
              <a:rPr lang="en-US" sz="1000" dirty="0"/>
              <a:t> </a:t>
            </a:r>
            <a:r>
              <a:rPr lang="en-US" sz="1000" dirty="0" err="1"/>
              <a:t>кандидата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p>
          <a:p>
            <a:pPr marL="0" indent="0">
              <a:buNone/>
            </a:pPr>
            <a:r>
              <a:rPr lang="en-US" sz="1000" b="1" dirty="0"/>
              <a:t>13. </a:t>
            </a:r>
            <a:r>
              <a:rPr lang="en-US" sz="1000" b="1" dirty="0" err="1"/>
              <a:t>Декларация</a:t>
            </a:r>
            <a:r>
              <a:rPr lang="en-US" sz="1000" b="1" dirty="0"/>
              <a:t> </a:t>
            </a:r>
            <a:r>
              <a:rPr lang="en-US" sz="1000" b="1" dirty="0" err="1"/>
              <a:t>за</a:t>
            </a:r>
            <a:r>
              <a:rPr lang="en-US" sz="1000" b="1" dirty="0"/>
              <a:t> </a:t>
            </a:r>
            <a:r>
              <a:rPr lang="en-US" sz="1000" b="1" dirty="0" err="1"/>
              <a:t>съгласие</a:t>
            </a:r>
            <a:r>
              <a:rPr lang="en-US" sz="1000" b="1" dirty="0"/>
              <a:t> </a:t>
            </a:r>
            <a:r>
              <a:rPr lang="en-US" sz="1000" b="1" dirty="0" err="1"/>
              <a:t>за</a:t>
            </a:r>
            <a:r>
              <a:rPr lang="en-US" sz="1000" b="1" dirty="0"/>
              <a:t> </a:t>
            </a:r>
            <a:r>
              <a:rPr lang="en-US" sz="1000" b="1" dirty="0" err="1"/>
              <a:t>предоставяне</a:t>
            </a:r>
            <a:r>
              <a:rPr lang="en-US" sz="1000" b="1" dirty="0"/>
              <a:t> </a:t>
            </a:r>
            <a:r>
              <a:rPr lang="en-US" sz="1000" b="1" dirty="0" err="1"/>
              <a:t>на</a:t>
            </a:r>
            <a:r>
              <a:rPr lang="en-US" sz="1000" b="1" dirty="0"/>
              <a:t> </a:t>
            </a:r>
            <a:r>
              <a:rPr lang="en-US" sz="1000" b="1" dirty="0" err="1"/>
              <a:t>данни</a:t>
            </a:r>
            <a:r>
              <a:rPr lang="en-US" sz="1000" b="1" dirty="0"/>
              <a:t> </a:t>
            </a:r>
            <a:r>
              <a:rPr lang="en-US" sz="1000" b="1" dirty="0" err="1"/>
              <a:t>от</a:t>
            </a:r>
            <a:r>
              <a:rPr lang="en-US" sz="1000" b="1" dirty="0"/>
              <a:t> </a:t>
            </a:r>
            <a:r>
              <a:rPr lang="en-US" sz="1000" b="1" dirty="0" err="1"/>
              <a:t>статистическите</a:t>
            </a:r>
            <a:r>
              <a:rPr lang="en-US" sz="1000" b="1" dirty="0"/>
              <a:t> </a:t>
            </a:r>
            <a:r>
              <a:rPr lang="en-US" sz="1000" b="1" dirty="0" err="1"/>
              <a:t>изследвания</a:t>
            </a:r>
            <a:r>
              <a:rPr lang="en-US" sz="1000" b="1" dirty="0"/>
              <a:t>, </a:t>
            </a:r>
            <a:r>
              <a:rPr lang="en-US" sz="1000" b="1" dirty="0" err="1"/>
              <a:t>провеждани</a:t>
            </a:r>
            <a:r>
              <a:rPr lang="en-US" sz="1000" b="1" dirty="0"/>
              <a:t> </a:t>
            </a:r>
            <a:r>
              <a:rPr lang="en-US" sz="1000" b="1" dirty="0" err="1"/>
              <a:t>от</a:t>
            </a:r>
            <a:r>
              <a:rPr lang="en-US" sz="1000" b="1" dirty="0"/>
              <a:t> НСИ, </a:t>
            </a:r>
            <a:r>
              <a:rPr lang="en-US" sz="1000" b="1" dirty="0" err="1"/>
              <a:t>за</a:t>
            </a:r>
            <a:r>
              <a:rPr lang="en-US" sz="1000" b="1" dirty="0"/>
              <a:t> </a:t>
            </a:r>
            <a:r>
              <a:rPr lang="en-US" sz="1000" b="1" dirty="0" err="1"/>
              <a:t>дейността</a:t>
            </a:r>
            <a:r>
              <a:rPr lang="en-US" sz="1000" b="1" dirty="0"/>
              <a:t> </a:t>
            </a:r>
            <a:r>
              <a:rPr lang="en-US" sz="1000" b="1" dirty="0" err="1"/>
              <a:t>на</a:t>
            </a:r>
            <a:r>
              <a:rPr lang="en-US" sz="1000" b="1" dirty="0"/>
              <a:t> </a:t>
            </a:r>
            <a:r>
              <a:rPr lang="en-US" sz="1000" b="1" dirty="0" err="1"/>
              <a:t>кандидата</a:t>
            </a:r>
            <a:r>
              <a:rPr lang="en-US" sz="1000" b="1" dirty="0"/>
              <a:t> </a:t>
            </a:r>
            <a:r>
              <a:rPr lang="en-US" sz="1000" b="1" dirty="0" err="1"/>
              <a:t>във</a:t>
            </a:r>
            <a:r>
              <a:rPr lang="en-US" sz="1000" b="1" dirty="0"/>
              <a:t> </a:t>
            </a:r>
            <a:r>
              <a:rPr lang="en-US" sz="1000" b="1" dirty="0" err="1"/>
              <a:t>връзка</a:t>
            </a:r>
            <a:r>
              <a:rPr lang="en-US" sz="1000" b="1" dirty="0"/>
              <a:t> с </a:t>
            </a:r>
            <a:r>
              <a:rPr lang="en-US" sz="1000" b="1" dirty="0" err="1"/>
              <a:t>кандидатстване</a:t>
            </a:r>
            <a:r>
              <a:rPr lang="en-US" sz="1000" b="1" dirty="0"/>
              <a:t>, </a:t>
            </a:r>
            <a:r>
              <a:rPr lang="en-US" sz="1000" b="1" dirty="0" err="1"/>
              <a:t>оценка</a:t>
            </a:r>
            <a:r>
              <a:rPr lang="en-US" sz="1000" b="1" dirty="0"/>
              <a:t> </a:t>
            </a:r>
            <a:r>
              <a:rPr lang="en-US" sz="1000" b="1" dirty="0" err="1"/>
              <a:t>на</a:t>
            </a:r>
            <a:r>
              <a:rPr lang="en-US" sz="1000" b="1" dirty="0"/>
              <a:t> </a:t>
            </a:r>
            <a:r>
              <a:rPr lang="en-US" sz="1000" b="1" dirty="0" err="1"/>
              <a:t>проектните</a:t>
            </a:r>
            <a:r>
              <a:rPr lang="en-US" sz="1000" b="1" dirty="0"/>
              <a:t> </a:t>
            </a:r>
            <a:r>
              <a:rPr lang="en-US" sz="1000" b="1" dirty="0" err="1"/>
              <a:t>предложения</a:t>
            </a:r>
            <a:r>
              <a:rPr lang="en-US" sz="1000" b="1" dirty="0"/>
              <a:t>, </a:t>
            </a:r>
            <a:r>
              <a:rPr lang="en-US" sz="1000" b="1" dirty="0" err="1"/>
              <a:t>мониторинг</a:t>
            </a:r>
            <a:r>
              <a:rPr lang="en-US" sz="1000" b="1" dirty="0"/>
              <a:t>, </a:t>
            </a:r>
            <a:r>
              <a:rPr lang="en-US" sz="1000" b="1" dirty="0" err="1"/>
              <a:t>измерване</a:t>
            </a:r>
            <a:r>
              <a:rPr lang="en-US" sz="1000" b="1" dirty="0"/>
              <a:t> и </a:t>
            </a:r>
            <a:r>
              <a:rPr lang="en-US" sz="1000" b="1" dirty="0" err="1"/>
              <a:t>отчитане</a:t>
            </a:r>
            <a:r>
              <a:rPr lang="en-US" sz="1000" b="1" dirty="0"/>
              <a:t> </a:t>
            </a:r>
            <a:r>
              <a:rPr lang="en-US" sz="1000" b="1" dirty="0" err="1"/>
              <a:t>на</a:t>
            </a:r>
            <a:r>
              <a:rPr lang="en-US" sz="1000" b="1" dirty="0"/>
              <a:t> </a:t>
            </a:r>
            <a:r>
              <a:rPr lang="en-US" sz="1000" b="1" dirty="0" err="1"/>
              <a:t>резултатите</a:t>
            </a:r>
            <a:r>
              <a:rPr lang="en-US" sz="1000" b="1" dirty="0"/>
              <a:t> </a:t>
            </a:r>
            <a:r>
              <a:rPr lang="en-US" sz="1000" b="1" dirty="0" err="1"/>
              <a:t>от</a:t>
            </a:r>
            <a:r>
              <a:rPr lang="en-US" sz="1000" b="1" dirty="0"/>
              <a:t> </a:t>
            </a:r>
            <a:r>
              <a:rPr lang="en-US" sz="1000" b="1" dirty="0" err="1"/>
              <a:t>изпълнението</a:t>
            </a:r>
            <a:r>
              <a:rPr lang="en-US" sz="1000" b="1" dirty="0"/>
              <a:t> и </a:t>
            </a:r>
            <a:r>
              <a:rPr lang="en-US" sz="1000" b="1" dirty="0" err="1"/>
              <a:t>контрола</a:t>
            </a:r>
            <a:r>
              <a:rPr lang="en-US" sz="1000" b="1" dirty="0"/>
              <a:t> </a:t>
            </a:r>
            <a:r>
              <a:rPr lang="en-US" sz="1000" b="1" dirty="0" err="1"/>
              <a:t>по</a:t>
            </a:r>
            <a:r>
              <a:rPr lang="en-US" sz="1000" b="1" dirty="0"/>
              <a:t> </a:t>
            </a:r>
            <a:r>
              <a:rPr lang="en-US" sz="1000" b="1" dirty="0" err="1"/>
              <a:t>изпълнението</a:t>
            </a:r>
            <a:r>
              <a:rPr lang="en-US" sz="1000" b="1" dirty="0"/>
              <a:t> </a:t>
            </a:r>
            <a:r>
              <a:rPr lang="en-US" sz="1000" b="1" dirty="0" err="1"/>
              <a:t>на</a:t>
            </a:r>
            <a:r>
              <a:rPr lang="en-US" sz="1000" b="1" dirty="0"/>
              <a:t> ПРСР 2014 – 2020 г.</a:t>
            </a:r>
            <a:r>
              <a:rPr lang="en-US" sz="1000" dirty="0"/>
              <a:t> (</a:t>
            </a:r>
            <a:r>
              <a:rPr lang="en-US" sz="1000" dirty="0" err="1"/>
              <a:t>Приложение</a:t>
            </a:r>
            <a:r>
              <a:rPr lang="en-US" sz="1000" dirty="0"/>
              <a:t> № 2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r>
              <a:rPr lang="en-US" sz="1000" dirty="0" err="1"/>
              <a:t>подписана</a:t>
            </a:r>
            <a:r>
              <a:rPr lang="en-US" sz="1000" dirty="0"/>
              <a:t>, </a:t>
            </a:r>
            <a:r>
              <a:rPr lang="en-US" sz="1000" dirty="0" err="1"/>
              <a:t>подпечатана</a:t>
            </a:r>
            <a:r>
              <a:rPr lang="en-US" sz="1000" dirty="0"/>
              <a:t> и </a:t>
            </a:r>
            <a:r>
              <a:rPr lang="en-US" sz="1000" dirty="0" err="1"/>
              <a:t>сканирана</a:t>
            </a:r>
            <a:r>
              <a:rPr lang="en-US" sz="1000" dirty="0"/>
              <a:t> </a:t>
            </a:r>
            <a:r>
              <a:rPr lang="en-US" sz="1000" dirty="0" err="1"/>
              <a:t>от</a:t>
            </a:r>
            <a:r>
              <a:rPr lang="en-US" sz="1000" dirty="0"/>
              <a:t> </a:t>
            </a:r>
            <a:r>
              <a:rPr lang="en-US" sz="1000" dirty="0" err="1"/>
              <a:t>кандидата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14.</a:t>
            </a:r>
            <a:r>
              <a:rPr lang="en-US" sz="1000" dirty="0"/>
              <a:t> </a:t>
            </a:r>
            <a:r>
              <a:rPr lang="en-US" sz="1000" b="1" dirty="0" err="1"/>
              <a:t>Решение</a:t>
            </a:r>
            <a:r>
              <a:rPr lang="en-US" sz="1000" b="1" dirty="0"/>
              <a:t> </a:t>
            </a:r>
            <a:r>
              <a:rPr lang="en-US" sz="1000" b="1" dirty="0" err="1"/>
              <a:t>за</a:t>
            </a:r>
            <a:r>
              <a:rPr lang="en-US" sz="1000" b="1" dirty="0"/>
              <a:t> </a:t>
            </a:r>
            <a:r>
              <a:rPr lang="en-US" sz="1000" b="1" dirty="0" err="1"/>
              <a:t>преценяване</a:t>
            </a:r>
            <a:r>
              <a:rPr lang="en-US" sz="1000" b="1" dirty="0"/>
              <a:t> </a:t>
            </a:r>
            <a:r>
              <a:rPr lang="en-US" sz="1000" b="1" dirty="0" err="1"/>
              <a:t>на</a:t>
            </a:r>
            <a:r>
              <a:rPr lang="en-US" sz="1000" b="1" dirty="0"/>
              <a:t> </a:t>
            </a:r>
            <a:r>
              <a:rPr lang="en-US" sz="1000" b="1" dirty="0" err="1"/>
              <a:t>необходимостта</a:t>
            </a:r>
            <a:r>
              <a:rPr lang="en-US" sz="1000" b="1" dirty="0"/>
              <a:t> </a:t>
            </a:r>
            <a:r>
              <a:rPr lang="en-US" sz="1000" b="1" dirty="0" err="1"/>
              <a:t>от</a:t>
            </a:r>
            <a:r>
              <a:rPr lang="en-US" sz="1000" b="1" dirty="0"/>
              <a:t> </a:t>
            </a:r>
            <a:r>
              <a:rPr lang="en-US" sz="1000" b="1" dirty="0" err="1"/>
              <a:t>извършване</a:t>
            </a:r>
            <a:r>
              <a:rPr lang="en-US" sz="1000" b="1" dirty="0"/>
              <a:t> </a:t>
            </a:r>
            <a:r>
              <a:rPr lang="en-US" sz="1000" b="1" dirty="0" err="1"/>
              <a:t>на</a:t>
            </a:r>
            <a:r>
              <a:rPr lang="en-US" sz="1000" b="1" dirty="0"/>
              <a:t> </a:t>
            </a:r>
            <a:r>
              <a:rPr lang="en-US" sz="1000" b="1" dirty="0" err="1"/>
              <a:t>оценка</a:t>
            </a:r>
            <a:r>
              <a:rPr lang="en-US" sz="1000" b="1" dirty="0"/>
              <a:t> </a:t>
            </a:r>
            <a:r>
              <a:rPr lang="en-US" sz="1000" b="1" dirty="0" err="1"/>
              <a:t>на</a:t>
            </a:r>
            <a:r>
              <a:rPr lang="en-US" sz="1000" b="1" dirty="0"/>
              <a:t> </a:t>
            </a:r>
            <a:r>
              <a:rPr lang="en-US" sz="1000" b="1" dirty="0" err="1"/>
              <a:t>въздействието</a:t>
            </a:r>
            <a:r>
              <a:rPr lang="en-US" sz="1000" b="1" dirty="0"/>
              <a:t> </a:t>
            </a:r>
            <a:r>
              <a:rPr lang="en-US" sz="1000" b="1" dirty="0" err="1"/>
              <a:t>върху</a:t>
            </a:r>
            <a:r>
              <a:rPr lang="en-US" sz="1000" b="1" dirty="0"/>
              <a:t> </a:t>
            </a:r>
            <a:r>
              <a:rPr lang="en-US" sz="1000" b="1" dirty="0" err="1"/>
              <a:t>околната</a:t>
            </a:r>
            <a:r>
              <a:rPr lang="en-US" sz="1000" b="1" dirty="0"/>
              <a:t> </a:t>
            </a:r>
            <a:r>
              <a:rPr lang="en-US" sz="1000" b="1" dirty="0" err="1"/>
              <a:t>среда</a:t>
            </a:r>
            <a:r>
              <a:rPr lang="en-US" sz="1000" b="1" dirty="0"/>
              <a:t>/</a:t>
            </a:r>
            <a:r>
              <a:rPr lang="en-US" sz="1000" b="1" dirty="0" err="1"/>
              <a:t>решение</a:t>
            </a:r>
            <a:r>
              <a:rPr lang="en-US" sz="1000" b="1" dirty="0"/>
              <a:t> </a:t>
            </a:r>
            <a:r>
              <a:rPr lang="en-US" sz="1000" b="1" dirty="0" err="1"/>
              <a:t>по</a:t>
            </a:r>
            <a:r>
              <a:rPr lang="en-US" sz="1000" b="1" dirty="0"/>
              <a:t> </a:t>
            </a:r>
            <a:r>
              <a:rPr lang="en-US" sz="1000" b="1" dirty="0" err="1"/>
              <a:t>оценка</a:t>
            </a:r>
            <a:r>
              <a:rPr lang="en-US" sz="1000" b="1" dirty="0"/>
              <a:t> </a:t>
            </a:r>
            <a:r>
              <a:rPr lang="en-US" sz="1000" b="1" dirty="0" err="1"/>
              <a:t>на</a:t>
            </a:r>
            <a:r>
              <a:rPr lang="en-US" sz="1000" b="1" dirty="0"/>
              <a:t> </a:t>
            </a:r>
            <a:r>
              <a:rPr lang="en-US" sz="1000" b="1" dirty="0" err="1"/>
              <a:t>въздействие</a:t>
            </a:r>
            <a:r>
              <a:rPr lang="en-US" sz="1000" b="1" dirty="0"/>
              <a:t> </a:t>
            </a:r>
            <a:r>
              <a:rPr lang="en-US" sz="1000" b="1" dirty="0" err="1"/>
              <a:t>върху</a:t>
            </a:r>
            <a:r>
              <a:rPr lang="en-US" sz="1000" b="1" dirty="0"/>
              <a:t> </a:t>
            </a:r>
            <a:r>
              <a:rPr lang="en-US" sz="1000" b="1" dirty="0" err="1"/>
              <a:t>околната</a:t>
            </a:r>
            <a:r>
              <a:rPr lang="en-US" sz="1000" b="1" dirty="0"/>
              <a:t> </a:t>
            </a:r>
            <a:r>
              <a:rPr lang="en-US" sz="1000" b="1" dirty="0" err="1"/>
              <a:t>среда</a:t>
            </a:r>
            <a:r>
              <a:rPr lang="en-US" sz="1000" b="1" dirty="0"/>
              <a:t>/</a:t>
            </a:r>
            <a:r>
              <a:rPr lang="en-US" sz="1000" b="1" dirty="0" err="1"/>
              <a:t>решение</a:t>
            </a:r>
            <a:r>
              <a:rPr lang="en-US" sz="1000" b="1" dirty="0"/>
              <a:t> </a:t>
            </a:r>
            <a:r>
              <a:rPr lang="en-US" sz="1000" b="1" dirty="0" err="1"/>
              <a:t>за</a:t>
            </a:r>
            <a:r>
              <a:rPr lang="en-US" sz="1000" b="1" dirty="0"/>
              <a:t> </a:t>
            </a:r>
            <a:r>
              <a:rPr lang="en-US" sz="1000" b="1" dirty="0" err="1"/>
              <a:t>преценяване</a:t>
            </a:r>
            <a:r>
              <a:rPr lang="en-US" sz="1000" b="1" dirty="0"/>
              <a:t> </a:t>
            </a:r>
            <a:r>
              <a:rPr lang="en-US" sz="1000" b="1" dirty="0" err="1"/>
              <a:t>на</a:t>
            </a:r>
            <a:r>
              <a:rPr lang="en-US" sz="1000" b="1" dirty="0"/>
              <a:t> </a:t>
            </a:r>
            <a:r>
              <a:rPr lang="en-US" sz="1000" b="1" dirty="0" err="1"/>
              <a:t>необходимостта</a:t>
            </a:r>
            <a:r>
              <a:rPr lang="en-US" sz="1000" b="1" dirty="0"/>
              <a:t> </a:t>
            </a:r>
            <a:r>
              <a:rPr lang="en-US" sz="1000" b="1" dirty="0" err="1"/>
              <a:t>от</a:t>
            </a:r>
            <a:r>
              <a:rPr lang="en-US" sz="1000" b="1" dirty="0"/>
              <a:t> </a:t>
            </a:r>
            <a:r>
              <a:rPr lang="en-US" sz="1000" b="1" dirty="0" err="1"/>
              <a:t>извършване</a:t>
            </a:r>
            <a:r>
              <a:rPr lang="en-US" sz="1000" b="1" dirty="0"/>
              <a:t> </a:t>
            </a:r>
            <a:r>
              <a:rPr lang="en-US" sz="1000" b="1" dirty="0" err="1"/>
              <a:t>на</a:t>
            </a:r>
            <a:r>
              <a:rPr lang="en-US" sz="1000" b="1" dirty="0"/>
              <a:t> </a:t>
            </a:r>
            <a:r>
              <a:rPr lang="en-US" sz="1000" b="1" dirty="0" err="1"/>
              <a:t>екологична</a:t>
            </a:r>
            <a:r>
              <a:rPr lang="en-US" sz="1000" b="1" dirty="0"/>
              <a:t> </a:t>
            </a:r>
            <a:r>
              <a:rPr lang="en-US" sz="1000" b="1" dirty="0" err="1"/>
              <a:t>оценка</a:t>
            </a:r>
            <a:r>
              <a:rPr lang="en-US" sz="1000" b="1" dirty="0"/>
              <a:t>/</a:t>
            </a:r>
            <a:r>
              <a:rPr lang="en-US" sz="1000" b="1" dirty="0" err="1"/>
              <a:t>становище</a:t>
            </a:r>
            <a:r>
              <a:rPr lang="en-US" sz="1000" b="1" dirty="0"/>
              <a:t> </a:t>
            </a:r>
            <a:r>
              <a:rPr lang="en-US" sz="1000" b="1" dirty="0" err="1"/>
              <a:t>по</a:t>
            </a:r>
            <a:r>
              <a:rPr lang="en-US" sz="1000" b="1" dirty="0"/>
              <a:t> </a:t>
            </a:r>
            <a:r>
              <a:rPr lang="en-US" sz="1000" b="1" dirty="0" err="1"/>
              <a:t>екологична</a:t>
            </a:r>
            <a:r>
              <a:rPr lang="en-US" sz="1000" b="1" dirty="0"/>
              <a:t> </a:t>
            </a:r>
            <a:r>
              <a:rPr lang="en-US" sz="1000" b="1" dirty="0" err="1"/>
              <a:t>оценка</a:t>
            </a:r>
            <a:r>
              <a:rPr lang="en-US" sz="1000" b="1" dirty="0"/>
              <a:t>/</a:t>
            </a:r>
            <a:r>
              <a:rPr lang="en-US" sz="1000" b="1" dirty="0" err="1"/>
              <a:t>решение</a:t>
            </a:r>
            <a:r>
              <a:rPr lang="en-US" sz="1000" b="1" dirty="0"/>
              <a:t> </a:t>
            </a:r>
            <a:r>
              <a:rPr lang="en-US" sz="1000" b="1" dirty="0" err="1"/>
              <a:t>за</a:t>
            </a:r>
            <a:r>
              <a:rPr lang="en-US" sz="1000" b="1" dirty="0"/>
              <a:t> </a:t>
            </a:r>
            <a:r>
              <a:rPr lang="en-US" sz="1000" b="1" dirty="0" err="1"/>
              <a:t>преценка</a:t>
            </a:r>
            <a:r>
              <a:rPr lang="en-US" sz="1000" b="1" dirty="0"/>
              <a:t> </a:t>
            </a:r>
            <a:r>
              <a:rPr lang="en-US" sz="1000" b="1" dirty="0" err="1"/>
              <a:t>на</a:t>
            </a:r>
            <a:r>
              <a:rPr lang="en-US" sz="1000" b="1" dirty="0"/>
              <a:t> </a:t>
            </a:r>
            <a:r>
              <a:rPr lang="en-US" sz="1000" b="1" dirty="0" err="1"/>
              <a:t>вероятната</a:t>
            </a:r>
            <a:r>
              <a:rPr lang="en-US" sz="1000" b="1" dirty="0"/>
              <a:t> </a:t>
            </a:r>
            <a:r>
              <a:rPr lang="en-US" sz="1000" b="1" dirty="0" err="1"/>
              <a:t>степен</a:t>
            </a:r>
            <a:r>
              <a:rPr lang="en-US" sz="1000" b="1" dirty="0"/>
              <a:t> </a:t>
            </a:r>
            <a:r>
              <a:rPr lang="en-US" sz="1000" b="1" dirty="0" err="1"/>
              <a:t>на</a:t>
            </a:r>
            <a:r>
              <a:rPr lang="en-US" sz="1000" b="1" dirty="0"/>
              <a:t> </a:t>
            </a:r>
            <a:r>
              <a:rPr lang="en-US" sz="1000" b="1" dirty="0" err="1"/>
              <a:t>значително</a:t>
            </a:r>
            <a:r>
              <a:rPr lang="en-US" sz="1000" b="1" dirty="0"/>
              <a:t> </a:t>
            </a:r>
            <a:r>
              <a:rPr lang="en-US" sz="1000" b="1" dirty="0" err="1"/>
              <a:t>отрицателно</a:t>
            </a:r>
            <a:r>
              <a:rPr lang="en-US" sz="1000" b="1" dirty="0"/>
              <a:t> </a:t>
            </a:r>
            <a:r>
              <a:rPr lang="en-US" sz="1000" b="1" dirty="0" err="1"/>
              <a:t>въздействие</a:t>
            </a:r>
            <a:r>
              <a:rPr lang="en-US" sz="1000" b="1" dirty="0"/>
              <a:t>/</a:t>
            </a:r>
            <a:r>
              <a:rPr lang="en-US" sz="1000" b="1" dirty="0" err="1"/>
              <a:t>решение</a:t>
            </a:r>
            <a:r>
              <a:rPr lang="en-US" sz="1000" b="1" dirty="0"/>
              <a:t> </a:t>
            </a:r>
            <a:r>
              <a:rPr lang="en-US" sz="1000" b="1" dirty="0" err="1"/>
              <a:t>по</a:t>
            </a:r>
            <a:r>
              <a:rPr lang="en-US" sz="1000" b="1" dirty="0"/>
              <a:t> </a:t>
            </a:r>
            <a:r>
              <a:rPr lang="en-US" sz="1000" b="1" dirty="0" err="1"/>
              <a:t>оценка</a:t>
            </a:r>
            <a:r>
              <a:rPr lang="en-US" sz="1000" b="1" dirty="0"/>
              <a:t> </a:t>
            </a:r>
            <a:r>
              <a:rPr lang="en-US" sz="1000" b="1" dirty="0" err="1"/>
              <a:t>за</a:t>
            </a:r>
            <a:r>
              <a:rPr lang="en-US" sz="1000" b="1" dirty="0"/>
              <a:t> </a:t>
            </a:r>
            <a:r>
              <a:rPr lang="en-US" sz="1000" b="1" dirty="0" err="1"/>
              <a:t>съвместимостта</a:t>
            </a:r>
            <a:r>
              <a:rPr lang="en-US" sz="1000" b="1" dirty="0"/>
              <a:t>/</a:t>
            </a:r>
            <a:r>
              <a:rPr lang="en-US" sz="1000" b="1" dirty="0" err="1"/>
              <a:t>писмо</a:t>
            </a:r>
            <a:r>
              <a:rPr lang="en-US" sz="1000" b="1" dirty="0"/>
              <a:t>/</a:t>
            </a:r>
            <a:r>
              <a:rPr lang="en-US" sz="1000" b="1" dirty="0" err="1"/>
              <a:t>разрешително</a:t>
            </a:r>
            <a:r>
              <a:rPr lang="en-US" sz="1000" b="1" dirty="0"/>
              <a:t> </a:t>
            </a:r>
            <a:r>
              <a:rPr lang="en-US" sz="1000" b="1" dirty="0" err="1"/>
              <a:t>от</a:t>
            </a:r>
            <a:r>
              <a:rPr lang="en-US" sz="1000" b="1" dirty="0"/>
              <a:t> </a:t>
            </a:r>
            <a:r>
              <a:rPr lang="en-US" sz="1000" b="1" dirty="0" err="1"/>
              <a:t>компетентния</a:t>
            </a:r>
            <a:r>
              <a:rPr lang="en-US" sz="1000" b="1" dirty="0"/>
              <a:t> </a:t>
            </a:r>
            <a:r>
              <a:rPr lang="en-US" sz="1000" b="1" dirty="0" err="1"/>
              <a:t>орган</a:t>
            </a:r>
            <a:r>
              <a:rPr lang="en-US" sz="1000" b="1" dirty="0"/>
              <a:t> </a:t>
            </a:r>
            <a:r>
              <a:rPr lang="en-US" sz="1000" b="1" dirty="0" err="1"/>
              <a:t>по</a:t>
            </a:r>
            <a:r>
              <a:rPr lang="en-US" sz="1000" b="1" dirty="0"/>
              <a:t> </a:t>
            </a:r>
            <a:r>
              <a:rPr lang="en-US" sz="1000" b="1" dirty="0" err="1"/>
              <a:t>околна</a:t>
            </a:r>
            <a:r>
              <a:rPr lang="en-US" sz="1000" b="1" dirty="0"/>
              <a:t> </a:t>
            </a:r>
            <a:r>
              <a:rPr lang="en-US" sz="1000" b="1" dirty="0" err="1"/>
              <a:t>среда</a:t>
            </a:r>
            <a:r>
              <a:rPr lang="en-US" sz="1000" dirty="0"/>
              <a:t> (РИОСВ/МОСВ/БД), </a:t>
            </a:r>
            <a:r>
              <a:rPr lang="en-US" sz="1000" dirty="0" err="1"/>
              <a:t>издадени</a:t>
            </a:r>
            <a:r>
              <a:rPr lang="en-US" sz="1000" dirty="0"/>
              <a:t> </a:t>
            </a:r>
            <a:r>
              <a:rPr lang="en-US" sz="1000" dirty="0" err="1"/>
              <a:t>по</a:t>
            </a:r>
            <a:r>
              <a:rPr lang="en-US" sz="1000" dirty="0"/>
              <a:t> </a:t>
            </a:r>
            <a:r>
              <a:rPr lang="en-US" sz="1000" dirty="0" err="1"/>
              <a:t>реда</a:t>
            </a:r>
            <a:r>
              <a:rPr lang="en-US" sz="1000" dirty="0"/>
              <a:t> </a:t>
            </a:r>
            <a:r>
              <a:rPr lang="en-US" sz="1000" dirty="0" err="1"/>
              <a:t>на</a:t>
            </a:r>
            <a:r>
              <a:rPr lang="en-US" sz="1000" dirty="0"/>
              <a:t> </a:t>
            </a:r>
            <a:r>
              <a:rPr lang="en-US" sz="1000" dirty="0" err="1"/>
              <a:t>Закона</a:t>
            </a:r>
            <a:r>
              <a:rPr lang="en-US" sz="1000" dirty="0"/>
              <a:t> </a:t>
            </a:r>
            <a:r>
              <a:rPr lang="en-US" sz="1000" dirty="0" err="1"/>
              <a:t>за</a:t>
            </a:r>
            <a:r>
              <a:rPr lang="en-US" sz="1000" dirty="0"/>
              <a:t> </a:t>
            </a:r>
            <a:r>
              <a:rPr lang="en-US" sz="1000" dirty="0" err="1"/>
              <a:t>опазване</a:t>
            </a:r>
            <a:r>
              <a:rPr lang="en-US" sz="1000" dirty="0"/>
              <a:t> </a:t>
            </a:r>
            <a:r>
              <a:rPr lang="en-US" sz="1000" dirty="0" err="1"/>
              <a:t>на</a:t>
            </a:r>
            <a:r>
              <a:rPr lang="en-US" sz="1000" dirty="0"/>
              <a:t> </a:t>
            </a:r>
            <a:r>
              <a:rPr lang="en-US" sz="1000" dirty="0" err="1"/>
              <a:t>околната</a:t>
            </a:r>
            <a:r>
              <a:rPr lang="en-US" sz="1000" dirty="0"/>
              <a:t> </a:t>
            </a:r>
            <a:r>
              <a:rPr lang="en-US" sz="1000" dirty="0" err="1"/>
              <a:t>среда</a:t>
            </a:r>
            <a:r>
              <a:rPr lang="en-US" sz="1000" dirty="0"/>
              <a:t> (ЗООС) и/</a:t>
            </a:r>
            <a:r>
              <a:rPr lang="en-US" sz="1000" dirty="0" err="1"/>
              <a:t>или</a:t>
            </a:r>
            <a:r>
              <a:rPr lang="en-US" sz="1000" dirty="0"/>
              <a:t> </a:t>
            </a:r>
            <a:r>
              <a:rPr lang="en-US" sz="1000" dirty="0" err="1"/>
              <a:t>Закона</a:t>
            </a:r>
            <a:r>
              <a:rPr lang="en-US" sz="1000" dirty="0"/>
              <a:t> </a:t>
            </a:r>
            <a:r>
              <a:rPr lang="en-US" sz="1000" dirty="0" err="1"/>
              <a:t>за</a:t>
            </a:r>
            <a:r>
              <a:rPr lang="en-US" sz="1000" dirty="0"/>
              <a:t> </a:t>
            </a:r>
            <a:r>
              <a:rPr lang="en-US" sz="1000" dirty="0" err="1"/>
              <a:t>водите</a:t>
            </a:r>
            <a:r>
              <a:rPr lang="en-US" sz="1000" dirty="0"/>
              <a:t> (</a:t>
            </a:r>
            <a:r>
              <a:rPr lang="en-US" sz="1000" i="1" dirty="0" err="1"/>
              <a:t>представя</a:t>
            </a:r>
            <a:r>
              <a:rPr lang="en-US" sz="1000" i="1" dirty="0"/>
              <a:t> в </a:t>
            </a:r>
            <a:r>
              <a:rPr lang="en-US" sz="1000" i="1" dirty="0" err="1"/>
              <a:t>случаите</a:t>
            </a:r>
            <a:r>
              <a:rPr lang="en-US" sz="1000" i="1" dirty="0"/>
              <a:t>, </a:t>
            </a:r>
            <a:r>
              <a:rPr lang="en-US" sz="1000" i="1" dirty="0" err="1"/>
              <a:t>когато</a:t>
            </a:r>
            <a:r>
              <a:rPr lang="en-US" sz="1000" i="1" dirty="0"/>
              <a:t> </a:t>
            </a:r>
            <a:r>
              <a:rPr lang="en-US" sz="1000" i="1" dirty="0" err="1"/>
              <a:t>издаването</a:t>
            </a:r>
            <a:r>
              <a:rPr lang="en-US" sz="1000" i="1" dirty="0"/>
              <a:t> </a:t>
            </a:r>
            <a:r>
              <a:rPr lang="en-US" sz="1000" i="1" dirty="0" err="1"/>
              <a:t>на</a:t>
            </a:r>
            <a:r>
              <a:rPr lang="en-US" sz="1000" i="1" dirty="0"/>
              <a:t> </a:t>
            </a:r>
            <a:r>
              <a:rPr lang="en-US" sz="1000" i="1" dirty="0" err="1"/>
              <a:t>документа</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по</a:t>
            </a:r>
            <a:r>
              <a:rPr lang="en-US" sz="1000" i="1" dirty="0"/>
              <a:t> ЗООС и/</a:t>
            </a:r>
            <a:r>
              <a:rPr lang="en-US" sz="1000" i="1" dirty="0" err="1"/>
              <a:t>или</a:t>
            </a:r>
            <a:r>
              <a:rPr lang="en-US" sz="1000" i="1" dirty="0"/>
              <a:t> </a:t>
            </a:r>
            <a:r>
              <a:rPr lang="en-US" sz="1000" i="1" dirty="0" err="1"/>
              <a:t>по</a:t>
            </a:r>
            <a:r>
              <a:rPr lang="en-US" sz="1000" i="1" dirty="0"/>
              <a:t> </a:t>
            </a:r>
            <a:r>
              <a:rPr lang="en-US" sz="1000" i="1" dirty="0" err="1"/>
              <a:t>Закона</a:t>
            </a:r>
            <a:r>
              <a:rPr lang="en-US" sz="1000" i="1" dirty="0"/>
              <a:t> </a:t>
            </a:r>
            <a:r>
              <a:rPr lang="en-US" sz="1000" i="1" dirty="0" err="1"/>
              <a:t>за</a:t>
            </a:r>
            <a:r>
              <a:rPr lang="en-US" sz="1000" i="1" dirty="0"/>
              <a:t> </a:t>
            </a:r>
            <a:r>
              <a:rPr lang="en-US" sz="1000" i="1" dirty="0" err="1"/>
              <a:t>водите</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 (</a:t>
            </a:r>
            <a:r>
              <a:rPr lang="en-US" sz="1000" i="1" dirty="0" err="1"/>
              <a:t>Към</a:t>
            </a:r>
            <a:r>
              <a:rPr lang="en-US" sz="1000" i="1" dirty="0"/>
              <a:t> </a:t>
            </a:r>
            <a:r>
              <a:rPr lang="en-US" sz="1000" i="1" dirty="0" err="1"/>
              <a:t>датата</a:t>
            </a:r>
            <a:r>
              <a:rPr lang="en-US" sz="1000" i="1" dirty="0"/>
              <a:t> </a:t>
            </a:r>
            <a:r>
              <a:rPr lang="en-US" sz="1000" i="1" dirty="0" err="1"/>
              <a:t>на</a:t>
            </a:r>
            <a:r>
              <a:rPr lang="en-US" sz="1000" i="1" dirty="0"/>
              <a:t> </a:t>
            </a:r>
            <a:r>
              <a:rPr lang="en-US" sz="1000" i="1" dirty="0" err="1"/>
              <a:t>кандидатстване</a:t>
            </a:r>
            <a:r>
              <a:rPr lang="en-US" sz="1000" i="1" dirty="0"/>
              <a:t> </a:t>
            </a:r>
            <a:r>
              <a:rPr lang="en-US" sz="1000" i="1" dirty="0" err="1"/>
              <a:t>може</a:t>
            </a:r>
            <a:r>
              <a:rPr lang="en-US" sz="1000" i="1" dirty="0"/>
              <a:t> </a:t>
            </a:r>
            <a:r>
              <a:rPr lang="en-US" sz="1000" i="1" dirty="0" err="1"/>
              <a:t>да</a:t>
            </a:r>
            <a:r>
              <a:rPr lang="en-US" sz="1000" i="1" dirty="0"/>
              <a:t> </a:t>
            </a:r>
            <a:r>
              <a:rPr lang="en-US" sz="1000" i="1" dirty="0" err="1"/>
              <a:t>се</a:t>
            </a:r>
            <a:r>
              <a:rPr lang="en-US" sz="1000" i="1" dirty="0"/>
              <a:t> </a:t>
            </a:r>
            <a:r>
              <a:rPr lang="en-US" sz="1000" i="1" dirty="0" err="1"/>
              <a:t>представи</a:t>
            </a:r>
            <a:r>
              <a:rPr lang="en-US" sz="1000" i="1" dirty="0"/>
              <a:t> </a:t>
            </a:r>
            <a:r>
              <a:rPr lang="en-US" sz="1000" i="1" dirty="0" err="1"/>
              <a:t>входящ</a:t>
            </a:r>
            <a:r>
              <a:rPr lang="en-US" sz="1000" i="1" dirty="0"/>
              <a:t> </a:t>
            </a:r>
            <a:r>
              <a:rPr lang="en-US" sz="1000" i="1" dirty="0" err="1"/>
              <a:t>номер</a:t>
            </a:r>
            <a:r>
              <a:rPr lang="en-US" sz="1000" i="1" dirty="0"/>
              <a:t> </a:t>
            </a:r>
            <a:r>
              <a:rPr lang="en-US" sz="1000" i="1" dirty="0" err="1"/>
              <a:t>на</a:t>
            </a:r>
            <a:r>
              <a:rPr lang="en-US" sz="1000" i="1" dirty="0"/>
              <a:t> </a:t>
            </a:r>
            <a:r>
              <a:rPr lang="en-US" sz="1000" i="1" dirty="0" err="1"/>
              <a:t>искане</a:t>
            </a:r>
            <a:r>
              <a:rPr lang="en-US" sz="1000" i="1" dirty="0"/>
              <a:t> </a:t>
            </a:r>
            <a:r>
              <a:rPr lang="en-US" sz="1000" i="1" dirty="0" err="1"/>
              <a:t>за</a:t>
            </a:r>
            <a:r>
              <a:rPr lang="en-US" sz="1000" i="1" dirty="0"/>
              <a:t> </a:t>
            </a:r>
            <a:r>
              <a:rPr lang="en-US" sz="1000" i="1" dirty="0" err="1"/>
              <a:t>издаване</a:t>
            </a:r>
            <a:r>
              <a:rPr lang="en-US" sz="1000" i="1" dirty="0"/>
              <a:t> </a:t>
            </a:r>
            <a:r>
              <a:rPr lang="en-US" sz="1000" i="1" dirty="0" err="1"/>
              <a:t>от</a:t>
            </a:r>
            <a:r>
              <a:rPr lang="en-US" sz="1000" i="1" dirty="0"/>
              <a:t> </a:t>
            </a:r>
            <a:r>
              <a:rPr lang="en-US" sz="1000" i="1" dirty="0" err="1"/>
              <a:t>съответния</a:t>
            </a:r>
            <a:r>
              <a:rPr lang="en-US" sz="1000" i="1" dirty="0"/>
              <a:t> </a:t>
            </a:r>
            <a:r>
              <a:rPr lang="en-US" sz="1000" i="1" dirty="0" err="1"/>
              <a:t>орган</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не</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СМР</a:t>
            </a:r>
            <a:r>
              <a:rPr lang="en-US" sz="1000" dirty="0"/>
              <a:t>). </a:t>
            </a:r>
          </a:p>
          <a:p>
            <a:pPr marL="0" indent="0">
              <a:buNone/>
            </a:pPr>
            <a:endParaRPr lang="en-US" sz="1000" dirty="0"/>
          </a:p>
        </p:txBody>
      </p:sp>
    </p:spTree>
    <p:extLst>
      <p:ext uri="{BB962C8B-B14F-4D97-AF65-F5344CB8AC3E}">
        <p14:creationId xmlns:p14="http://schemas.microsoft.com/office/powerpoint/2010/main" val="40062267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5370" y="1127405"/>
            <a:ext cx="9036496" cy="3359508"/>
          </a:xfrm>
        </p:spPr>
        <p:txBody>
          <a:bodyPr/>
          <a:lstStyle/>
          <a:p>
            <a:pPr marL="0" indent="0">
              <a:buNone/>
            </a:pPr>
            <a:r>
              <a:rPr lang="en-US" sz="1000" b="1" dirty="0"/>
              <a:t>15.</a:t>
            </a:r>
            <a:r>
              <a:rPr lang="en-US" sz="1000" dirty="0"/>
              <a:t> </a:t>
            </a:r>
            <a:r>
              <a:rPr lang="en-US" sz="1000" b="1" dirty="0" err="1"/>
              <a:t>Лицензи</a:t>
            </a:r>
            <a:r>
              <a:rPr lang="en-US" sz="1000" b="1" dirty="0"/>
              <a:t>, </a:t>
            </a:r>
            <a:r>
              <a:rPr lang="en-US" sz="1000" b="1" dirty="0" err="1"/>
              <a:t>разрешения</a:t>
            </a:r>
            <a:r>
              <a:rPr lang="en-US" sz="1000" b="1" dirty="0"/>
              <a:t> и/</a:t>
            </a:r>
            <a:r>
              <a:rPr lang="en-US" sz="1000" b="1" dirty="0" err="1"/>
              <a:t>или</a:t>
            </a:r>
            <a:r>
              <a:rPr lang="en-US" sz="1000" b="1" dirty="0"/>
              <a:t> </a:t>
            </a:r>
            <a:r>
              <a:rPr lang="en-US" sz="1000" b="1" dirty="0" err="1"/>
              <a:t>документ</a:t>
            </a:r>
            <a:r>
              <a:rPr lang="en-US" sz="1000" b="1" dirty="0"/>
              <a:t>, </a:t>
            </a:r>
            <a:r>
              <a:rPr lang="en-US" sz="1000" b="1" dirty="0" err="1"/>
              <a:t>удостоверяващ</a:t>
            </a:r>
            <a:r>
              <a:rPr lang="en-US" sz="1000" b="1" dirty="0"/>
              <a:t> </a:t>
            </a:r>
            <a:r>
              <a:rPr lang="en-US" sz="1000" b="1" dirty="0" err="1"/>
              <a:t>регистрацията</a:t>
            </a:r>
            <a:r>
              <a:rPr lang="en-US" sz="1000" b="1" dirty="0"/>
              <a:t> </a:t>
            </a:r>
            <a:r>
              <a:rPr lang="en-US" sz="1000" b="1" dirty="0" err="1"/>
              <a:t>за</a:t>
            </a:r>
            <a:r>
              <a:rPr lang="en-US" sz="1000" b="1" dirty="0"/>
              <a:t> </a:t>
            </a:r>
            <a:r>
              <a:rPr lang="en-US" sz="1000" b="1" dirty="0" err="1"/>
              <a:t>дейностите</a:t>
            </a:r>
            <a:r>
              <a:rPr lang="en-US" sz="1000" b="1" dirty="0"/>
              <a:t> и </a:t>
            </a:r>
            <a:r>
              <a:rPr lang="en-US" sz="1000" b="1" dirty="0" err="1"/>
              <a:t>инвестициите</a:t>
            </a:r>
            <a:r>
              <a:rPr lang="en-US" sz="1000" b="1" dirty="0"/>
              <a:t> </a:t>
            </a:r>
            <a:r>
              <a:rPr lang="en-US" sz="1000" b="1" dirty="0" err="1"/>
              <a:t>по</a:t>
            </a:r>
            <a:r>
              <a:rPr lang="en-US" sz="1000" b="1" dirty="0"/>
              <a:t> </a:t>
            </a:r>
            <a:r>
              <a:rPr lang="en-US" sz="1000" b="1" dirty="0" err="1"/>
              <a:t>проекта</a:t>
            </a:r>
            <a:r>
              <a:rPr lang="en-US" sz="1000" b="1" dirty="0"/>
              <a:t>, </a:t>
            </a:r>
            <a:r>
              <a:rPr lang="en-US" sz="1000" b="1" dirty="0" err="1"/>
              <a:t>за</a:t>
            </a:r>
            <a:r>
              <a:rPr lang="en-US" sz="1000" b="1" dirty="0"/>
              <a:t> </a:t>
            </a:r>
            <a:r>
              <a:rPr lang="en-US" sz="1000" b="1" dirty="0" err="1"/>
              <a:t>които</a:t>
            </a:r>
            <a:r>
              <a:rPr lang="en-US" sz="1000" b="1" dirty="0"/>
              <a:t> </a:t>
            </a:r>
            <a:r>
              <a:rPr lang="en-US" sz="1000" b="1" dirty="0" err="1"/>
              <a:t>се</a:t>
            </a:r>
            <a:r>
              <a:rPr lang="en-US" sz="1000" b="1" dirty="0"/>
              <a:t> </a:t>
            </a:r>
            <a:r>
              <a:rPr lang="en-US" sz="1000" b="1" dirty="0" err="1"/>
              <a:t>изисква</a:t>
            </a:r>
            <a:r>
              <a:rPr lang="en-US" sz="1000" b="1" dirty="0"/>
              <a:t> </a:t>
            </a:r>
            <a:r>
              <a:rPr lang="en-US" sz="1000" b="1" dirty="0" err="1"/>
              <a:t>лицензиране</a:t>
            </a:r>
            <a:r>
              <a:rPr lang="en-US" sz="1000" b="1" dirty="0"/>
              <a:t>, </a:t>
            </a:r>
            <a:r>
              <a:rPr lang="en-US" sz="1000" b="1" dirty="0" err="1"/>
              <a:t>разрешение</a:t>
            </a:r>
            <a:r>
              <a:rPr lang="en-US" sz="1000" b="1" dirty="0"/>
              <a:t> и/</a:t>
            </a:r>
            <a:r>
              <a:rPr lang="en-US" sz="1000" b="1" dirty="0" err="1"/>
              <a:t>или</a:t>
            </a:r>
            <a:r>
              <a:rPr lang="en-US" sz="1000" b="1" dirty="0"/>
              <a:t> </a:t>
            </a:r>
            <a:r>
              <a:rPr lang="en-US" sz="1000" b="1" dirty="0" err="1"/>
              <a:t>регистрация</a:t>
            </a:r>
            <a:r>
              <a:rPr lang="en-US" sz="1000" b="1" dirty="0"/>
              <a:t> </a:t>
            </a:r>
            <a:r>
              <a:rPr lang="en-US" sz="1000" b="1" dirty="0" err="1"/>
              <a:t>за</a:t>
            </a:r>
            <a:r>
              <a:rPr lang="en-US" sz="1000" b="1" dirty="0"/>
              <a:t> </a:t>
            </a:r>
            <a:r>
              <a:rPr lang="en-US" sz="1000" b="1" dirty="0" err="1"/>
              <a:t>извършване</a:t>
            </a:r>
            <a:r>
              <a:rPr lang="en-US" sz="1000" b="1" dirty="0"/>
              <a:t> </a:t>
            </a:r>
            <a:r>
              <a:rPr lang="en-US" sz="1000" b="1" dirty="0" err="1"/>
              <a:t>на</a:t>
            </a:r>
            <a:r>
              <a:rPr lang="en-US" sz="1000" b="1" dirty="0"/>
              <a:t> </a:t>
            </a:r>
            <a:r>
              <a:rPr lang="en-US" sz="1000" b="1" dirty="0" err="1"/>
              <a:t>дейността</a:t>
            </a:r>
            <a:r>
              <a:rPr lang="en-US" sz="1000" b="1" dirty="0"/>
              <a:t>/</a:t>
            </a:r>
            <a:r>
              <a:rPr lang="en-US" sz="1000" b="1" dirty="0" err="1"/>
              <a:t>инвестицията</a:t>
            </a:r>
            <a:r>
              <a:rPr lang="en-US" sz="1000" b="1" dirty="0"/>
              <a:t> </a:t>
            </a:r>
            <a:r>
              <a:rPr lang="en-US" sz="1000" b="1" dirty="0" err="1"/>
              <a:t>съгласно</a:t>
            </a:r>
            <a:r>
              <a:rPr lang="en-US" sz="1000" b="1" dirty="0"/>
              <a:t> </a:t>
            </a:r>
            <a:r>
              <a:rPr lang="en-US" sz="1000" b="1" dirty="0" err="1"/>
              <a:t>българското</a:t>
            </a:r>
            <a:r>
              <a:rPr lang="en-US" sz="1000" b="1" dirty="0"/>
              <a:t> </a:t>
            </a:r>
            <a:r>
              <a:rPr lang="en-US" sz="1000" b="1" dirty="0" err="1"/>
              <a:t>законодателство</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16.</a:t>
            </a:r>
            <a:r>
              <a:rPr lang="en-US" sz="1000" dirty="0"/>
              <a:t> </a:t>
            </a:r>
            <a:r>
              <a:rPr lang="en-US" sz="1000" b="1" dirty="0" err="1"/>
              <a:t>Бизнес</a:t>
            </a:r>
            <a:r>
              <a:rPr lang="en-US" sz="1000" b="1" dirty="0"/>
              <a:t> </a:t>
            </a:r>
            <a:r>
              <a:rPr lang="en-US" sz="1000" b="1" dirty="0" err="1"/>
              <a:t>план</a:t>
            </a:r>
            <a:r>
              <a:rPr lang="en-US" sz="1000" b="1" dirty="0"/>
              <a:t> (</a:t>
            </a:r>
            <a:r>
              <a:rPr lang="en-US" sz="1000" dirty="0" err="1"/>
              <a:t>по</a:t>
            </a:r>
            <a:r>
              <a:rPr lang="en-US" sz="1000" dirty="0"/>
              <a:t> </a:t>
            </a:r>
            <a:r>
              <a:rPr lang="en-US" sz="1000" dirty="0" err="1"/>
              <a:t>образец</a:t>
            </a:r>
            <a:r>
              <a:rPr lang="en-US" sz="1000" b="1" dirty="0"/>
              <a:t> </a:t>
            </a:r>
            <a:r>
              <a:rPr lang="en-US" sz="1000" dirty="0" err="1"/>
              <a:t>Приложение</a:t>
            </a:r>
            <a:r>
              <a:rPr lang="en-US" sz="1000" dirty="0"/>
              <a:t> № 7 и 7а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b="1" dirty="0"/>
              <a:t>)</a:t>
            </a:r>
            <a:r>
              <a:rPr lang="en-US" sz="1000" dirty="0"/>
              <a:t> </a:t>
            </a:r>
            <a:r>
              <a:rPr lang="en-US" sz="1000" dirty="0" err="1"/>
              <a:t>във</a:t>
            </a:r>
            <a:r>
              <a:rPr lang="en-US" sz="1000" dirty="0"/>
              <a:t> </a:t>
            </a:r>
            <a:r>
              <a:rPr lang="en-US" sz="1000" dirty="0" err="1"/>
              <a:t>формат</a:t>
            </a:r>
            <a:r>
              <a:rPr lang="en-US" sz="1000" dirty="0"/>
              <a:t> </a:t>
            </a:r>
            <a:r>
              <a:rPr lang="en-US" sz="1000" dirty="0" err="1"/>
              <a:t>във</a:t>
            </a:r>
            <a:r>
              <a:rPr lang="en-US" sz="1000" dirty="0"/>
              <a:t> </a:t>
            </a:r>
            <a:r>
              <a:rPr lang="en-US" sz="1000" dirty="0" err="1"/>
              <a:t>формат</a:t>
            </a:r>
            <a:r>
              <a:rPr lang="en-US" sz="1000" dirty="0"/>
              <a:t> „pdf” с </a:t>
            </a:r>
            <a:r>
              <a:rPr lang="en-US" sz="1000" dirty="0" err="1"/>
              <a:t>подпис</a:t>
            </a:r>
            <a:r>
              <a:rPr lang="en-US" sz="1000" dirty="0"/>
              <a:t>/и </a:t>
            </a:r>
            <a:r>
              <a:rPr lang="en-US" sz="1000" dirty="0" err="1"/>
              <a:t>от</a:t>
            </a:r>
            <a:r>
              <a:rPr lang="en-US" sz="1000" dirty="0"/>
              <a:t> </a:t>
            </a:r>
            <a:r>
              <a:rPr lang="en-US" sz="1000" dirty="0" err="1"/>
              <a:t>кандидата</a:t>
            </a:r>
            <a:r>
              <a:rPr lang="en-US" sz="1000" dirty="0"/>
              <a:t> </a:t>
            </a:r>
            <a:r>
              <a:rPr lang="en-US" sz="1000" dirty="0" err="1"/>
              <a:t>на</a:t>
            </a:r>
            <a:r>
              <a:rPr lang="en-US" sz="1000" dirty="0"/>
              <a:t> </a:t>
            </a:r>
            <a:r>
              <a:rPr lang="en-US" sz="1000" dirty="0" err="1"/>
              <a:t>всяка</a:t>
            </a:r>
            <a:r>
              <a:rPr lang="en-US" sz="1000" dirty="0"/>
              <a:t> </a:t>
            </a:r>
            <a:r>
              <a:rPr lang="en-US" sz="1000" dirty="0" err="1"/>
              <a:t>страница</a:t>
            </a:r>
            <a:r>
              <a:rPr lang="en-US" sz="1000" dirty="0"/>
              <a:t>, </a:t>
            </a:r>
            <a:r>
              <a:rPr lang="en-US" sz="1000" dirty="0" err="1"/>
              <a:t>както</a:t>
            </a:r>
            <a:r>
              <a:rPr lang="en-US" sz="1000" dirty="0"/>
              <a:t> и </a:t>
            </a:r>
            <a:r>
              <a:rPr lang="en-US" sz="1000" dirty="0" err="1"/>
              <a:t>във</a:t>
            </a:r>
            <a:r>
              <a:rPr lang="en-US" sz="1000" dirty="0"/>
              <a:t> </a:t>
            </a:r>
            <a:r>
              <a:rPr lang="en-US" sz="1000" dirty="0" err="1"/>
              <a:t>формат</a:t>
            </a:r>
            <a:r>
              <a:rPr lang="en-US" sz="1000" dirty="0"/>
              <a:t> „</a:t>
            </a:r>
            <a:r>
              <a:rPr lang="en-US" sz="1000" dirty="0" err="1"/>
              <a:t>xls</a:t>
            </a:r>
            <a:r>
              <a:rPr lang="en-US" sz="1000" dirty="0"/>
              <a:t>“ </a:t>
            </a:r>
            <a:r>
              <a:rPr lang="en-US" sz="1000" dirty="0" err="1"/>
              <a:t>или</a:t>
            </a:r>
            <a:r>
              <a:rPr lang="en-US" sz="1000" dirty="0"/>
              <a:t> „</a:t>
            </a:r>
            <a:r>
              <a:rPr lang="en-US" sz="1000" dirty="0" err="1"/>
              <a:t>xlsx</a:t>
            </a:r>
            <a:r>
              <a:rPr lang="en-US" sz="1000" dirty="0"/>
              <a:t>“;</a:t>
            </a:r>
          </a:p>
          <a:p>
            <a:pPr marL="0" indent="0">
              <a:buNone/>
            </a:pPr>
            <a:r>
              <a:rPr lang="en-US" sz="1000" b="1" dirty="0"/>
              <a:t>17. </a:t>
            </a:r>
            <a:r>
              <a:rPr lang="en-US" sz="1000" b="1" dirty="0" err="1"/>
              <a:t>Решение</a:t>
            </a:r>
            <a:r>
              <a:rPr lang="en-US" sz="1000" b="1" dirty="0"/>
              <a:t> </a:t>
            </a:r>
            <a:r>
              <a:rPr lang="en-US" sz="1000" b="1" dirty="0" err="1"/>
              <a:t>на</a:t>
            </a:r>
            <a:r>
              <a:rPr lang="en-US" sz="1000" b="1" dirty="0"/>
              <a:t> </a:t>
            </a:r>
            <a:r>
              <a:rPr lang="en-US" sz="1000" b="1" dirty="0" err="1"/>
              <a:t>компетентния</a:t>
            </a:r>
            <a:r>
              <a:rPr lang="en-US" sz="1000" b="1" dirty="0"/>
              <a:t> </a:t>
            </a:r>
            <a:r>
              <a:rPr lang="en-US" sz="1000" b="1" dirty="0" err="1"/>
              <a:t>орган</a:t>
            </a:r>
            <a:r>
              <a:rPr lang="en-US" sz="1000" b="1" dirty="0"/>
              <a:t> </a:t>
            </a:r>
            <a:r>
              <a:rPr lang="en-US" sz="1000" b="1" dirty="0" err="1"/>
              <a:t>на</a:t>
            </a:r>
            <a:r>
              <a:rPr lang="en-US" sz="1000" b="1" dirty="0"/>
              <a:t> </a:t>
            </a:r>
            <a:r>
              <a:rPr lang="en-US" sz="1000" b="1" dirty="0" err="1"/>
              <a:t>юридическото</a:t>
            </a:r>
            <a:r>
              <a:rPr lang="en-US" sz="1000" b="1" dirty="0"/>
              <a:t> </a:t>
            </a:r>
            <a:r>
              <a:rPr lang="en-US" sz="1000" b="1" dirty="0" err="1"/>
              <a:t>лице</a:t>
            </a:r>
            <a:r>
              <a:rPr lang="en-US" sz="1000" b="1" dirty="0"/>
              <a:t> </a:t>
            </a:r>
            <a:r>
              <a:rPr lang="en-US" sz="1000" b="1" dirty="0" err="1"/>
              <a:t>за</a:t>
            </a:r>
            <a:r>
              <a:rPr lang="en-US" sz="1000" b="1" dirty="0"/>
              <a:t> </a:t>
            </a:r>
            <a:r>
              <a:rPr lang="en-US" sz="1000" b="1" dirty="0" err="1"/>
              <a:t>кандидатстване</a:t>
            </a:r>
            <a:r>
              <a:rPr lang="en-US" sz="1000" b="1" dirty="0"/>
              <a:t> </a:t>
            </a:r>
            <a:r>
              <a:rPr lang="en-US" sz="1000" b="1" dirty="0" err="1"/>
              <a:t>по</a:t>
            </a:r>
            <a:r>
              <a:rPr lang="en-US" sz="1000" b="1" dirty="0"/>
              <a:t> </a:t>
            </a:r>
            <a:r>
              <a:rPr lang="en-US" sz="1000" b="1" dirty="0" err="1"/>
              <a:t>реда</a:t>
            </a:r>
            <a:r>
              <a:rPr lang="en-US" sz="1000" b="1" dirty="0"/>
              <a:t> </a:t>
            </a:r>
            <a:r>
              <a:rPr lang="en-US" sz="1000" b="1" dirty="0" err="1"/>
              <a:t>на</a:t>
            </a:r>
            <a:r>
              <a:rPr lang="en-US" sz="1000" b="1" dirty="0"/>
              <a:t> </a:t>
            </a:r>
            <a:r>
              <a:rPr lang="en-US" sz="1000" b="1" dirty="0" err="1"/>
              <a:t>настоящите</a:t>
            </a:r>
            <a:r>
              <a:rPr lang="en-US" sz="1000" b="1" dirty="0"/>
              <a:t> </a:t>
            </a:r>
            <a:r>
              <a:rPr lang="en-US" sz="1000" b="1" dirty="0" err="1"/>
              <a:t>условия</a:t>
            </a:r>
            <a:r>
              <a:rPr lang="en-US" sz="1000" b="1" dirty="0"/>
              <a:t> - </a:t>
            </a:r>
            <a:r>
              <a:rPr lang="en-US" sz="1000" dirty="0" err="1"/>
              <a:t>представя</a:t>
            </a:r>
            <a:r>
              <a:rPr lang="en-US" sz="1000" dirty="0"/>
              <a:t> </a:t>
            </a:r>
            <a:r>
              <a:rPr lang="en-US" sz="1000" dirty="0" err="1"/>
              <a:t>се</a:t>
            </a:r>
            <a:r>
              <a:rPr lang="en-US" sz="1000" dirty="0"/>
              <a:t> </a:t>
            </a:r>
            <a:r>
              <a:rPr lang="en-US" sz="1000" dirty="0" err="1"/>
              <a:t>само</a:t>
            </a:r>
            <a:r>
              <a:rPr lang="en-US" sz="1000" dirty="0"/>
              <a:t> </a:t>
            </a:r>
            <a:r>
              <a:rPr lang="en-US" sz="1000" dirty="0" err="1"/>
              <a:t>от</a:t>
            </a:r>
            <a:r>
              <a:rPr lang="en-US" sz="1000" dirty="0"/>
              <a:t> </a:t>
            </a:r>
            <a:r>
              <a:rPr lang="en-US" sz="1000" dirty="0" err="1"/>
              <a:t>кандидати</a:t>
            </a:r>
            <a:r>
              <a:rPr lang="en-US" sz="1000" dirty="0"/>
              <a:t> - </a:t>
            </a:r>
            <a:r>
              <a:rPr lang="en-US" sz="1000" dirty="0" err="1"/>
              <a:t>юридически</a:t>
            </a:r>
            <a:r>
              <a:rPr lang="en-US" sz="1000" dirty="0"/>
              <a:t> </a:t>
            </a:r>
            <a:r>
              <a:rPr lang="en-US" sz="1000" dirty="0" err="1"/>
              <a:t>лица</a:t>
            </a:r>
            <a:r>
              <a:rPr lang="en-US" sz="1000" dirty="0"/>
              <a:t> и </a:t>
            </a:r>
            <a:r>
              <a:rPr lang="en-US" sz="1000" dirty="0" err="1"/>
              <a:t>еднолични</a:t>
            </a:r>
            <a:r>
              <a:rPr lang="en-US" sz="1000" dirty="0"/>
              <a:t> </a:t>
            </a:r>
            <a:r>
              <a:rPr lang="en-US" sz="1000" dirty="0" err="1"/>
              <a:t>търговци</a:t>
            </a:r>
            <a:r>
              <a:rPr lang="en-US" sz="1000" dirty="0"/>
              <a:t>,</a:t>
            </a:r>
            <a:r>
              <a:rPr lang="en-US" sz="1000" dirty="0"/>
              <a:t> </a:t>
            </a:r>
            <a:r>
              <a:rPr lang="en-US" sz="1000" dirty="0" err="1"/>
              <a:t>подписано</a:t>
            </a:r>
            <a:r>
              <a:rPr lang="en-US" sz="1000" dirty="0"/>
              <a:t>, </a:t>
            </a:r>
            <a:r>
              <a:rPr lang="en-US" sz="1000" dirty="0" err="1"/>
              <a:t>подпечатано</a:t>
            </a:r>
            <a:r>
              <a:rPr lang="en-US" sz="1000" dirty="0"/>
              <a:t> и </a:t>
            </a:r>
            <a:r>
              <a:rPr lang="en-US" sz="1000" dirty="0" err="1"/>
              <a:t>сканирано</a:t>
            </a:r>
            <a:r>
              <a:rPr lang="en-US" sz="1000" dirty="0"/>
              <a:t> </a:t>
            </a:r>
            <a:r>
              <a:rPr lang="en-US" sz="1000" dirty="0" err="1"/>
              <a:t>от</a:t>
            </a:r>
            <a:r>
              <a:rPr lang="en-US" sz="1000" dirty="0"/>
              <a:t> </a:t>
            </a:r>
            <a:r>
              <a:rPr lang="en-US" sz="1000" dirty="0" err="1"/>
              <a:t>кандидата</a:t>
            </a:r>
            <a:r>
              <a:rPr lang="en-US" sz="1000" b="1"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18. </a:t>
            </a:r>
            <a:r>
              <a:rPr lang="en-US" sz="1000" b="1" dirty="0" err="1"/>
              <a:t>Отчет</a:t>
            </a:r>
            <a:r>
              <a:rPr lang="en-US" sz="1000" b="1" dirty="0"/>
              <a:t> </a:t>
            </a:r>
            <a:r>
              <a:rPr lang="en-US" sz="1000" b="1" dirty="0" err="1"/>
              <a:t>за</a:t>
            </a:r>
            <a:r>
              <a:rPr lang="en-US" sz="1000" b="1" dirty="0"/>
              <a:t> </a:t>
            </a:r>
            <a:r>
              <a:rPr lang="en-US" sz="1000" b="1" dirty="0" err="1"/>
              <a:t>приходи</a:t>
            </a:r>
            <a:r>
              <a:rPr lang="en-US" sz="1000" b="1" dirty="0"/>
              <a:t> и </a:t>
            </a:r>
            <a:r>
              <a:rPr lang="en-US" sz="1000" b="1" dirty="0" err="1"/>
              <a:t>разходи</a:t>
            </a:r>
            <a:r>
              <a:rPr lang="en-US" sz="1000" b="1" dirty="0"/>
              <a:t> </a:t>
            </a:r>
            <a:r>
              <a:rPr lang="en-US" sz="1000" b="1" dirty="0" err="1"/>
              <a:t>за</a:t>
            </a:r>
            <a:r>
              <a:rPr lang="en-US" sz="1000" b="1" dirty="0"/>
              <a:t> </a:t>
            </a:r>
            <a:r>
              <a:rPr lang="en-US" sz="1000" b="1" dirty="0" err="1"/>
              <a:t>предходна</a:t>
            </a:r>
            <a:r>
              <a:rPr lang="en-US" sz="1000" b="1" dirty="0"/>
              <a:t> </a:t>
            </a:r>
            <a:r>
              <a:rPr lang="en-US" sz="1000" b="1" dirty="0" err="1"/>
              <a:t>финансова</a:t>
            </a:r>
            <a:r>
              <a:rPr lang="en-US" sz="1000" b="1" dirty="0"/>
              <a:t> </a:t>
            </a:r>
            <a:r>
              <a:rPr lang="en-US" sz="1000" b="1" dirty="0" err="1"/>
              <a:t>година</a:t>
            </a:r>
            <a:r>
              <a:rPr lang="en-US" sz="1000" b="1" dirty="0"/>
              <a:t> </a:t>
            </a:r>
            <a:r>
              <a:rPr lang="en-US" sz="1000" b="1" dirty="0" err="1"/>
              <a:t>или</a:t>
            </a:r>
            <a:r>
              <a:rPr lang="en-US" sz="1000" b="1" dirty="0"/>
              <a:t> </a:t>
            </a:r>
            <a:r>
              <a:rPr lang="en-US" sz="1000" b="1" dirty="0" err="1"/>
              <a:t>за</a:t>
            </a:r>
            <a:r>
              <a:rPr lang="en-US" sz="1000" b="1" dirty="0"/>
              <a:t> </a:t>
            </a:r>
            <a:r>
              <a:rPr lang="en-US" sz="1000" b="1" dirty="0" err="1"/>
              <a:t>последния</a:t>
            </a:r>
            <a:r>
              <a:rPr lang="en-US" sz="1000" b="1" dirty="0"/>
              <a:t> </a:t>
            </a:r>
            <a:r>
              <a:rPr lang="en-US" sz="1000" b="1" dirty="0" err="1"/>
              <a:t>приключен</a:t>
            </a:r>
            <a:r>
              <a:rPr lang="en-US" sz="1000" b="1" dirty="0"/>
              <a:t> </a:t>
            </a:r>
            <a:r>
              <a:rPr lang="en-US" sz="1000" b="1" dirty="0" err="1"/>
              <a:t>междинен</a:t>
            </a:r>
            <a:r>
              <a:rPr lang="en-US" sz="1000" b="1" dirty="0"/>
              <a:t> </a:t>
            </a:r>
            <a:r>
              <a:rPr lang="en-US" sz="1000" b="1" dirty="0" err="1"/>
              <a:t>период</a:t>
            </a:r>
            <a:r>
              <a:rPr lang="en-US" sz="1000" b="1" dirty="0"/>
              <a:t> - </a:t>
            </a:r>
            <a:r>
              <a:rPr lang="en-US" sz="1000" i="1" dirty="0" err="1"/>
              <a:t>важи</a:t>
            </a:r>
            <a:r>
              <a:rPr lang="en-US" sz="1000" i="1" dirty="0"/>
              <a:t> </a:t>
            </a:r>
            <a:r>
              <a:rPr lang="en-US" sz="1000" i="1" dirty="0" err="1"/>
              <a:t>за</a:t>
            </a:r>
            <a:r>
              <a:rPr lang="en-US" sz="1000" i="1" dirty="0"/>
              <a:t> </a:t>
            </a:r>
            <a:r>
              <a:rPr lang="en-US" sz="1000" i="1" dirty="0" err="1"/>
              <a:t>кандидати</a:t>
            </a:r>
            <a:r>
              <a:rPr lang="en-US" sz="1000" i="1" dirty="0"/>
              <a:t> </a:t>
            </a:r>
            <a:r>
              <a:rPr lang="en-US" sz="1000" i="1" dirty="0" err="1"/>
              <a:t>юридически</a:t>
            </a:r>
            <a:r>
              <a:rPr lang="en-US" sz="1000" i="1" dirty="0"/>
              <a:t> </a:t>
            </a:r>
            <a:r>
              <a:rPr lang="en-US" sz="1000" i="1" dirty="0" err="1"/>
              <a:t>лица</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не</a:t>
            </a:r>
            <a:r>
              <a:rPr lang="en-US" sz="1000" i="1" dirty="0"/>
              <a:t> </a:t>
            </a:r>
            <a:r>
              <a:rPr lang="en-US" sz="1000" i="1" dirty="0" err="1"/>
              <a:t>са</a:t>
            </a:r>
            <a:r>
              <a:rPr lang="en-US" sz="1000" i="1" dirty="0"/>
              <a:t> </a:t>
            </a:r>
            <a:r>
              <a:rPr lang="en-US" sz="1000" i="1" dirty="0" err="1"/>
              <a:t>публикувани</a:t>
            </a:r>
            <a:r>
              <a:rPr lang="en-US" sz="1000" i="1" dirty="0"/>
              <a:t> в </a:t>
            </a:r>
            <a:r>
              <a:rPr lang="en-US" sz="1000" i="1" dirty="0" err="1"/>
              <a:t>търговски</a:t>
            </a:r>
            <a:r>
              <a:rPr lang="en-US" sz="1000" i="1" dirty="0"/>
              <a:t> </a:t>
            </a:r>
            <a:r>
              <a:rPr lang="en-US" sz="1000" i="1" dirty="0" err="1"/>
              <a:t>регистър</a:t>
            </a:r>
            <a:r>
              <a:rPr lang="en-US" sz="1000" i="1" dirty="0"/>
              <a:t> и </a:t>
            </a:r>
            <a:r>
              <a:rPr lang="en-US" sz="1000" i="1" dirty="0" err="1"/>
              <a:t>регистър</a:t>
            </a:r>
            <a:r>
              <a:rPr lang="en-US" sz="1000" i="1" dirty="0"/>
              <a:t> </a:t>
            </a:r>
            <a:r>
              <a:rPr lang="en-US" sz="1000" i="1" dirty="0" err="1"/>
              <a:t>на</a:t>
            </a:r>
            <a:r>
              <a:rPr lang="en-US" sz="1000" i="1" dirty="0"/>
              <a:t> ЮЛНЦ </a:t>
            </a:r>
            <a:r>
              <a:rPr lang="en-US" sz="1000" i="1" dirty="0" err="1"/>
              <a:t>към</a:t>
            </a:r>
            <a:r>
              <a:rPr lang="en-US" sz="1000" i="1" dirty="0"/>
              <a:t> </a:t>
            </a:r>
            <a:r>
              <a:rPr lang="en-US" sz="1000" i="1" dirty="0" err="1"/>
              <a:t>Агенцията</a:t>
            </a:r>
            <a:r>
              <a:rPr lang="en-US" sz="1000" i="1" dirty="0"/>
              <a:t> </a:t>
            </a:r>
            <a:r>
              <a:rPr lang="en-US" sz="1000" i="1" dirty="0" err="1"/>
              <a:t>по</a:t>
            </a:r>
            <a:r>
              <a:rPr lang="en-US" sz="1000" i="1" dirty="0"/>
              <a:t> </a:t>
            </a:r>
            <a:r>
              <a:rPr lang="en-US" sz="1000" i="1" dirty="0" err="1"/>
              <a:t>вписванията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19. </a:t>
            </a:r>
            <a:r>
              <a:rPr lang="en-US" sz="1000" b="1" dirty="0" err="1"/>
              <a:t>Инвентарна</a:t>
            </a:r>
            <a:r>
              <a:rPr lang="en-US" sz="1000" b="1" dirty="0"/>
              <a:t> </a:t>
            </a:r>
            <a:r>
              <a:rPr lang="en-US" sz="1000" b="1" dirty="0" err="1"/>
              <a:t>книга</a:t>
            </a:r>
            <a:r>
              <a:rPr lang="en-US" sz="1000" b="1" dirty="0"/>
              <a:t> </a:t>
            </a:r>
            <a:r>
              <a:rPr lang="en-US" sz="1000" b="1" dirty="0" err="1"/>
              <a:t>към</a:t>
            </a:r>
            <a:r>
              <a:rPr lang="en-US" sz="1000" b="1" dirty="0"/>
              <a:t> </a:t>
            </a:r>
            <a:r>
              <a:rPr lang="en-US" sz="1000" b="1" dirty="0" err="1"/>
              <a:t>датата</a:t>
            </a:r>
            <a:r>
              <a:rPr lang="en-US" sz="1000" b="1" dirty="0"/>
              <a:t> </a:t>
            </a:r>
            <a:r>
              <a:rPr lang="en-US" sz="1000" b="1" dirty="0" err="1"/>
              <a:t>на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b="1" dirty="0"/>
              <a:t> с </a:t>
            </a:r>
            <a:r>
              <a:rPr lang="en-US" sz="1000" b="1" dirty="0" err="1"/>
              <a:t>разбивка</a:t>
            </a:r>
            <a:r>
              <a:rPr lang="en-US" sz="1000" b="1" dirty="0"/>
              <a:t> </a:t>
            </a:r>
            <a:r>
              <a:rPr lang="en-US" sz="1000" b="1" dirty="0" err="1"/>
              <a:t>по</a:t>
            </a:r>
            <a:r>
              <a:rPr lang="en-US" sz="1000" b="1" dirty="0"/>
              <a:t> </a:t>
            </a:r>
            <a:r>
              <a:rPr lang="en-US" sz="1000" b="1" dirty="0" err="1"/>
              <a:t>вид</a:t>
            </a:r>
            <a:r>
              <a:rPr lang="en-US" sz="1000" b="1" dirty="0"/>
              <a:t> </a:t>
            </a:r>
            <a:r>
              <a:rPr lang="en-US" sz="1000" b="1" dirty="0" err="1"/>
              <a:t>на</a:t>
            </a:r>
            <a:r>
              <a:rPr lang="en-US" sz="1000" b="1" dirty="0"/>
              <a:t> </a:t>
            </a:r>
            <a:r>
              <a:rPr lang="en-US" sz="1000" b="1" dirty="0" err="1"/>
              <a:t>актив</a:t>
            </a:r>
            <a:r>
              <a:rPr lang="en-US" sz="1000" b="1" dirty="0"/>
              <a:t>, </a:t>
            </a:r>
            <a:r>
              <a:rPr lang="en-US" sz="1000" b="1" dirty="0" err="1"/>
              <a:t>дата</a:t>
            </a:r>
            <a:r>
              <a:rPr lang="en-US" sz="1000" b="1" dirty="0"/>
              <a:t> и </a:t>
            </a:r>
            <a:r>
              <a:rPr lang="en-US" sz="1000" b="1" dirty="0" err="1"/>
              <a:t>цена</a:t>
            </a:r>
            <a:r>
              <a:rPr lang="en-US" sz="1000" b="1" dirty="0"/>
              <a:t> </a:t>
            </a:r>
            <a:r>
              <a:rPr lang="en-US" sz="1000" b="1" dirty="0" err="1"/>
              <a:t>на</a:t>
            </a:r>
            <a:r>
              <a:rPr lang="en-US" sz="1000" b="1" dirty="0"/>
              <a:t> </a:t>
            </a:r>
            <a:r>
              <a:rPr lang="en-US" sz="1000" b="1" dirty="0" err="1"/>
              <a:t>придобиване</a:t>
            </a:r>
            <a:r>
              <a:rPr lang="en-US" sz="1000" b="1" dirty="0"/>
              <a:t>,  </a:t>
            </a:r>
            <a:r>
              <a:rPr lang="en-US" sz="1000" dirty="0" err="1"/>
              <a:t>подписана</a:t>
            </a:r>
            <a:r>
              <a:rPr lang="en-US" sz="1000" dirty="0"/>
              <a:t>, </a:t>
            </a:r>
            <a:r>
              <a:rPr lang="en-US" sz="1000" dirty="0" err="1"/>
              <a:t>подпечатана</a:t>
            </a:r>
            <a:r>
              <a:rPr lang="en-US" sz="1000" dirty="0"/>
              <a:t>  и </a:t>
            </a:r>
            <a:r>
              <a:rPr lang="en-US" sz="1000" dirty="0" err="1"/>
              <a:t>сканирана</a:t>
            </a:r>
            <a:r>
              <a:rPr lang="en-US" sz="1000" dirty="0"/>
              <a:t> </a:t>
            </a:r>
            <a:r>
              <a:rPr lang="en-US" sz="1000" dirty="0" err="1"/>
              <a:t>от</a:t>
            </a:r>
            <a:r>
              <a:rPr lang="en-US" sz="1000" dirty="0"/>
              <a:t> </a:t>
            </a:r>
            <a:r>
              <a:rPr lang="en-US" sz="1000" dirty="0" err="1"/>
              <a:t>кандидата</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20. </a:t>
            </a:r>
            <a:r>
              <a:rPr lang="en-US" sz="1000" b="1" dirty="0" err="1"/>
              <a:t>Справка</a:t>
            </a:r>
            <a:r>
              <a:rPr lang="en-US" sz="1000" b="1" dirty="0"/>
              <a:t> </a:t>
            </a:r>
            <a:r>
              <a:rPr lang="en-US" sz="1000" b="1" dirty="0" err="1"/>
              <a:t>за</a:t>
            </a:r>
            <a:r>
              <a:rPr lang="en-US" sz="1000" b="1" dirty="0"/>
              <a:t> </a:t>
            </a:r>
            <a:r>
              <a:rPr lang="en-US" sz="1000" b="1" dirty="0" err="1"/>
              <a:t>дълготрайни</a:t>
            </a:r>
            <a:r>
              <a:rPr lang="en-US" sz="1000" b="1" dirty="0"/>
              <a:t> </a:t>
            </a:r>
            <a:r>
              <a:rPr lang="en-US" sz="1000" b="1" dirty="0" err="1"/>
              <a:t>материални</a:t>
            </a:r>
            <a:r>
              <a:rPr lang="en-US" sz="1000" b="1" dirty="0"/>
              <a:t> </a:t>
            </a:r>
            <a:r>
              <a:rPr lang="en-US" sz="1000" b="1" dirty="0" err="1"/>
              <a:t>активи</a:t>
            </a:r>
            <a:r>
              <a:rPr lang="en-US" sz="1000" b="1" dirty="0"/>
              <a:t> – </a:t>
            </a:r>
            <a:r>
              <a:rPr lang="en-US" sz="1000" b="1" dirty="0" err="1"/>
              <a:t>приложение</a:t>
            </a:r>
            <a:r>
              <a:rPr lang="en-US" sz="1000" b="1" dirty="0"/>
              <a:t> </a:t>
            </a:r>
            <a:r>
              <a:rPr lang="en-US" sz="1000" b="1" dirty="0" err="1"/>
              <a:t>към</a:t>
            </a:r>
            <a:r>
              <a:rPr lang="en-US" sz="1000" b="1" dirty="0"/>
              <a:t> </a:t>
            </a:r>
            <a:r>
              <a:rPr lang="en-US" sz="1000" b="1" dirty="0" err="1"/>
              <a:t>счетоводния</a:t>
            </a:r>
            <a:r>
              <a:rPr lang="en-US" sz="1000" b="1" dirty="0"/>
              <a:t> </a:t>
            </a:r>
            <a:r>
              <a:rPr lang="en-US" sz="1000" b="1" dirty="0" err="1"/>
              <a:t>баланс</a:t>
            </a:r>
            <a:r>
              <a:rPr lang="en-US" sz="1000" dirty="0"/>
              <a:t> </a:t>
            </a:r>
            <a:r>
              <a:rPr lang="en-US" sz="1000" b="1" dirty="0" err="1"/>
              <a:t>за</a:t>
            </a:r>
            <a:r>
              <a:rPr lang="en-US" sz="1000" b="1" dirty="0"/>
              <a:t> </a:t>
            </a:r>
            <a:r>
              <a:rPr lang="en-US" sz="1000" b="1" dirty="0" err="1"/>
              <a:t>предходната</a:t>
            </a:r>
            <a:r>
              <a:rPr lang="en-US" sz="1000" b="1" dirty="0"/>
              <a:t> </a:t>
            </a:r>
            <a:r>
              <a:rPr lang="en-US" sz="1000" b="1" dirty="0" err="1"/>
              <a:t>финансова</a:t>
            </a:r>
            <a:r>
              <a:rPr lang="en-US" sz="1000" b="1" dirty="0"/>
              <a:t> </a:t>
            </a:r>
            <a:r>
              <a:rPr lang="en-US" sz="1000" b="1" dirty="0" err="1"/>
              <a:t>година</a:t>
            </a:r>
            <a:r>
              <a:rPr lang="en-US" sz="1000" b="1" dirty="0"/>
              <a:t> и/</a:t>
            </a:r>
            <a:r>
              <a:rPr lang="en-US" sz="1000" b="1" dirty="0" err="1"/>
              <a:t>или</a:t>
            </a:r>
            <a:r>
              <a:rPr lang="en-US" sz="1000" b="1" dirty="0"/>
              <a:t> </a:t>
            </a:r>
            <a:r>
              <a:rPr lang="en-US" sz="1000" b="1" dirty="0" err="1"/>
              <a:t>за</a:t>
            </a:r>
            <a:r>
              <a:rPr lang="en-US" sz="1000" b="1" dirty="0"/>
              <a:t> </a:t>
            </a:r>
            <a:r>
              <a:rPr lang="en-US" sz="1000" b="1" dirty="0" err="1"/>
              <a:t>последния</a:t>
            </a:r>
            <a:r>
              <a:rPr lang="en-US" sz="1000" b="1" dirty="0"/>
              <a:t> </a:t>
            </a:r>
            <a:r>
              <a:rPr lang="en-US" sz="1000" b="1" dirty="0" err="1"/>
              <a:t>отчетен</a:t>
            </a:r>
            <a:r>
              <a:rPr lang="en-US" sz="1000" b="1" dirty="0"/>
              <a:t> </a:t>
            </a:r>
            <a:r>
              <a:rPr lang="en-US" sz="1000" b="1" dirty="0" err="1"/>
              <a:t>период</a:t>
            </a:r>
            <a:r>
              <a:rPr lang="en-US" sz="1000" b="1" dirty="0"/>
              <a:t> - </a:t>
            </a:r>
            <a:r>
              <a:rPr lang="en-US" sz="1000" i="1" dirty="0" err="1"/>
              <a:t>важи</a:t>
            </a:r>
            <a:r>
              <a:rPr lang="en-US" sz="1000" i="1" dirty="0"/>
              <a:t> </a:t>
            </a:r>
            <a:r>
              <a:rPr lang="en-US" sz="1000" i="1" dirty="0" err="1"/>
              <a:t>за</a:t>
            </a:r>
            <a:r>
              <a:rPr lang="en-US" sz="1000" i="1" dirty="0"/>
              <a:t> </a:t>
            </a:r>
            <a:r>
              <a:rPr lang="en-US" sz="1000" i="1" dirty="0" err="1"/>
              <a:t>кандидати</a:t>
            </a:r>
            <a:r>
              <a:rPr lang="en-US" sz="1000" i="1" dirty="0"/>
              <a:t> </a:t>
            </a:r>
            <a:r>
              <a:rPr lang="en-US" sz="1000" i="1" dirty="0" err="1"/>
              <a:t>юридически</a:t>
            </a:r>
            <a:r>
              <a:rPr lang="en-US" sz="1000" i="1" dirty="0"/>
              <a:t> </a:t>
            </a:r>
            <a:r>
              <a:rPr lang="en-US" sz="1000" i="1" dirty="0" err="1"/>
              <a:t>лица</a:t>
            </a:r>
            <a:r>
              <a:rPr lang="en-US" sz="1000" b="1"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r>
              <a:rPr lang="en-US" sz="1000" dirty="0" smtClean="0"/>
              <a:t>“.</a:t>
            </a:r>
          </a:p>
          <a:p>
            <a:pPr marL="0" indent="0">
              <a:buNone/>
            </a:pPr>
            <a:r>
              <a:rPr lang="en-US" sz="1000" b="1" dirty="0"/>
              <a:t>21.</a:t>
            </a:r>
            <a:r>
              <a:rPr lang="en-US" sz="1000" dirty="0"/>
              <a:t> </a:t>
            </a:r>
            <a:r>
              <a:rPr lang="en-US" sz="1000" b="1" dirty="0" err="1"/>
              <a:t>Декларация</a:t>
            </a:r>
            <a:r>
              <a:rPr lang="en-US" sz="1000" b="1" dirty="0"/>
              <a:t> </a:t>
            </a:r>
            <a:r>
              <a:rPr lang="en-US" sz="1000" b="1" dirty="0" err="1"/>
              <a:t>за</a:t>
            </a:r>
            <a:r>
              <a:rPr lang="en-US" sz="1000" b="1" dirty="0"/>
              <a:t> </a:t>
            </a:r>
            <a:r>
              <a:rPr lang="en-US" sz="1000" b="1" dirty="0" err="1"/>
              <a:t>наличната</a:t>
            </a:r>
            <a:r>
              <a:rPr lang="en-US" sz="1000" b="1" dirty="0"/>
              <a:t> </a:t>
            </a:r>
            <a:r>
              <a:rPr lang="en-US" sz="1000" b="1" dirty="0" err="1"/>
              <a:t>самоходна</a:t>
            </a:r>
            <a:r>
              <a:rPr lang="en-US" sz="1000" b="1" dirty="0"/>
              <a:t> </a:t>
            </a:r>
            <a:r>
              <a:rPr lang="en-US" sz="1000" b="1" dirty="0" err="1"/>
              <a:t>земеделска</a:t>
            </a:r>
            <a:r>
              <a:rPr lang="en-US" sz="1000" b="1" dirty="0"/>
              <a:t> </a:t>
            </a:r>
            <a:r>
              <a:rPr lang="en-US" sz="1000" b="1" dirty="0" err="1"/>
              <a:t>техника</a:t>
            </a:r>
            <a:r>
              <a:rPr lang="en-US" sz="1000" b="1" dirty="0"/>
              <a:t> в </a:t>
            </a:r>
            <a:r>
              <a:rPr lang="en-US" sz="1000" b="1" dirty="0" err="1"/>
              <a:t>стопанството</a:t>
            </a:r>
            <a:r>
              <a:rPr lang="en-US" sz="1000" dirty="0"/>
              <a:t> (</a:t>
            </a:r>
            <a:r>
              <a:rPr lang="en-US" sz="1000" dirty="0" err="1"/>
              <a:t>Приложение</a:t>
            </a:r>
            <a:r>
              <a:rPr lang="en-US" sz="1000" dirty="0"/>
              <a:t> № 17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r>
              <a:rPr lang="en-US" sz="1000" dirty="0" err="1"/>
              <a:t>подписана</a:t>
            </a:r>
            <a:r>
              <a:rPr lang="en-US" sz="1000" dirty="0"/>
              <a:t>, </a:t>
            </a:r>
            <a:r>
              <a:rPr lang="en-US" sz="1000" dirty="0" err="1"/>
              <a:t>подпечатана</a:t>
            </a:r>
            <a:r>
              <a:rPr lang="en-US" sz="1000" dirty="0"/>
              <a:t> и </a:t>
            </a:r>
            <a:r>
              <a:rPr lang="en-US" sz="1000" dirty="0" err="1"/>
              <a:t>сканирана</a:t>
            </a:r>
            <a:r>
              <a:rPr lang="en-US" sz="1000" dirty="0"/>
              <a:t> </a:t>
            </a:r>
            <a:r>
              <a:rPr lang="en-US" sz="1000" dirty="0" err="1"/>
              <a:t>от</a:t>
            </a:r>
            <a:r>
              <a:rPr lang="en-US" sz="1000" dirty="0"/>
              <a:t> </a:t>
            </a:r>
            <a:r>
              <a:rPr lang="en-US" sz="1000" dirty="0" err="1"/>
              <a:t>кандидата</a:t>
            </a:r>
            <a:r>
              <a:rPr lang="en-US" sz="1000" dirty="0"/>
              <a:t>, </a:t>
            </a:r>
            <a:r>
              <a:rPr lang="en-US" sz="1000" dirty="0" err="1"/>
              <a:t>придружена</a:t>
            </a:r>
            <a:r>
              <a:rPr lang="en-US" sz="1000" dirty="0"/>
              <a:t> </a:t>
            </a:r>
            <a:r>
              <a:rPr lang="en-US" sz="1000" dirty="0" err="1"/>
              <a:t>от</a:t>
            </a:r>
            <a:r>
              <a:rPr lang="en-US" sz="1000" dirty="0"/>
              <a:t> </a:t>
            </a:r>
            <a:r>
              <a:rPr lang="en-US" sz="1000" dirty="0" err="1"/>
              <a:t>копия</a:t>
            </a:r>
            <a:r>
              <a:rPr lang="en-US" sz="1000" dirty="0"/>
              <a:t> </a:t>
            </a:r>
            <a:r>
              <a:rPr lang="en-US" sz="1000" dirty="0" err="1"/>
              <a:t>на</a:t>
            </a:r>
            <a:r>
              <a:rPr lang="en-US" sz="1000" dirty="0"/>
              <a:t> </a:t>
            </a:r>
            <a:r>
              <a:rPr lang="en-US" sz="1000" dirty="0" err="1"/>
              <a:t>свидетелство</a:t>
            </a:r>
            <a:r>
              <a:rPr lang="en-US" sz="1000" dirty="0"/>
              <a:t> </a:t>
            </a:r>
            <a:r>
              <a:rPr lang="en-US" sz="1000" dirty="0" err="1"/>
              <a:t>за</a:t>
            </a:r>
            <a:r>
              <a:rPr lang="en-US" sz="1000" dirty="0"/>
              <a:t> </a:t>
            </a:r>
            <a:r>
              <a:rPr lang="en-US" sz="1000" dirty="0" err="1"/>
              <a:t>регистрация</a:t>
            </a:r>
            <a:r>
              <a:rPr lang="en-US" sz="1000" dirty="0"/>
              <a:t> </a:t>
            </a:r>
            <a:r>
              <a:rPr lang="en-US" sz="1000" dirty="0" err="1"/>
              <a:t>на</a:t>
            </a:r>
            <a:r>
              <a:rPr lang="en-US" sz="1000" dirty="0"/>
              <a:t> </a:t>
            </a:r>
            <a:r>
              <a:rPr lang="en-US" sz="1000" dirty="0" err="1"/>
              <a:t>земеделска</a:t>
            </a:r>
            <a:r>
              <a:rPr lang="en-US" sz="1000" dirty="0"/>
              <a:t> и </a:t>
            </a:r>
            <a:r>
              <a:rPr lang="en-US" sz="1000" dirty="0" err="1"/>
              <a:t>горска</a:t>
            </a:r>
            <a:r>
              <a:rPr lang="en-US" sz="1000" dirty="0"/>
              <a:t> </a:t>
            </a:r>
            <a:r>
              <a:rPr lang="en-US" sz="1000" dirty="0" err="1"/>
              <a:t>техника</a:t>
            </a:r>
            <a:r>
              <a:rPr lang="en-US" sz="1000" dirty="0"/>
              <a:t> </a:t>
            </a:r>
            <a:r>
              <a:rPr lang="en-US" sz="1000" dirty="0" err="1"/>
              <a:t>за</a:t>
            </a:r>
            <a:r>
              <a:rPr lang="en-US" sz="1000" dirty="0"/>
              <a:t> </a:t>
            </a:r>
            <a:r>
              <a:rPr lang="en-US" sz="1000" dirty="0" err="1"/>
              <a:t>наличната</a:t>
            </a:r>
            <a:r>
              <a:rPr lang="en-US" sz="1000" dirty="0"/>
              <a:t> в </a:t>
            </a:r>
            <a:r>
              <a:rPr lang="en-US" sz="1000" dirty="0" err="1"/>
              <a:t>стопанството</a:t>
            </a:r>
            <a:r>
              <a:rPr lang="en-US" sz="1000" dirty="0"/>
              <a:t> </a:t>
            </a:r>
            <a:r>
              <a:rPr lang="en-US" sz="1000" dirty="0" err="1"/>
              <a:t>самоходна</a:t>
            </a:r>
            <a:r>
              <a:rPr lang="en-US" sz="1000" dirty="0"/>
              <a:t> </a:t>
            </a:r>
            <a:r>
              <a:rPr lang="en-US" sz="1000" dirty="0" err="1"/>
              <a:t>техника</a:t>
            </a:r>
            <a:r>
              <a:rPr lang="en-US" sz="1000" dirty="0"/>
              <a:t>, </a:t>
            </a:r>
            <a:r>
              <a:rPr lang="en-US" sz="1000" dirty="0" err="1"/>
              <a:t>на</a:t>
            </a:r>
            <a:r>
              <a:rPr lang="en-US" sz="1000" dirty="0"/>
              <a:t> </a:t>
            </a:r>
            <a:r>
              <a:rPr lang="en-US" sz="1000" dirty="0" err="1"/>
              <a:t>възраст</a:t>
            </a:r>
            <a:r>
              <a:rPr lang="en-US" sz="1000" dirty="0"/>
              <a:t> </a:t>
            </a:r>
            <a:r>
              <a:rPr lang="en-US" sz="1000" dirty="0" err="1"/>
              <a:t>до</a:t>
            </a:r>
            <a:r>
              <a:rPr lang="en-US" sz="1000" dirty="0"/>
              <a:t> 7 </a:t>
            </a:r>
            <a:r>
              <a:rPr lang="en-US" sz="1000" dirty="0" err="1"/>
              <a:t>години</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 </a:t>
            </a:r>
          </a:p>
          <a:p>
            <a:pPr marL="0" indent="0">
              <a:buNone/>
            </a:pPr>
            <a:r>
              <a:rPr lang="en-US" sz="1000" b="1" dirty="0"/>
              <a:t>22</a:t>
            </a:r>
            <a:r>
              <a:rPr lang="en-US" sz="1000" dirty="0"/>
              <a:t>. </a:t>
            </a:r>
            <a:r>
              <a:rPr lang="en-US" sz="1000" b="1" dirty="0" err="1"/>
              <a:t>Удостоверение</a:t>
            </a:r>
            <a:r>
              <a:rPr lang="en-US" sz="1000" b="1" dirty="0"/>
              <a:t> </a:t>
            </a:r>
            <a:r>
              <a:rPr lang="en-US" sz="1000" b="1" dirty="0" err="1"/>
              <a:t>за</a:t>
            </a:r>
            <a:r>
              <a:rPr lang="en-US" sz="1000" b="1" dirty="0"/>
              <a:t> </a:t>
            </a:r>
            <a:r>
              <a:rPr lang="en-US" sz="1000" b="1" dirty="0" err="1"/>
              <a:t>регистрация</a:t>
            </a:r>
            <a:r>
              <a:rPr lang="en-US" sz="1000" b="1" dirty="0"/>
              <a:t> </a:t>
            </a:r>
            <a:r>
              <a:rPr lang="en-US" sz="1000" b="1" dirty="0" err="1"/>
              <a:t>на</a:t>
            </a:r>
            <a:r>
              <a:rPr lang="en-US" sz="1000" b="1" dirty="0"/>
              <a:t> </a:t>
            </a:r>
            <a:r>
              <a:rPr lang="en-US" sz="1000" b="1" dirty="0" err="1"/>
              <a:t>животновъден</a:t>
            </a:r>
            <a:r>
              <a:rPr lang="en-US" sz="1000" b="1" dirty="0"/>
              <a:t> </a:t>
            </a:r>
            <a:r>
              <a:rPr lang="en-US" sz="1000" b="1" dirty="0" err="1"/>
              <a:t>обект</a:t>
            </a:r>
            <a:r>
              <a:rPr lang="en-US" sz="1000" b="1" dirty="0"/>
              <a:t> </a:t>
            </a:r>
            <a:r>
              <a:rPr lang="en-US" sz="1000" b="1" dirty="0" err="1"/>
              <a:t>по</a:t>
            </a:r>
            <a:r>
              <a:rPr lang="en-US" sz="1000" b="1" dirty="0"/>
              <a:t> </a:t>
            </a:r>
            <a:r>
              <a:rPr lang="en-US" sz="1000" b="1" dirty="0" err="1"/>
              <a:t>смисъла</a:t>
            </a:r>
            <a:r>
              <a:rPr lang="en-US" sz="1000" b="1" dirty="0"/>
              <a:t> </a:t>
            </a:r>
            <a:r>
              <a:rPr lang="en-US" sz="1000" b="1" dirty="0" err="1"/>
              <a:t>на</a:t>
            </a:r>
            <a:r>
              <a:rPr lang="en-US" sz="1000" b="1" dirty="0"/>
              <a:t> </a:t>
            </a:r>
            <a:r>
              <a:rPr lang="en-US" sz="1000" b="1" dirty="0" err="1"/>
              <a:t>чл</a:t>
            </a:r>
            <a:r>
              <a:rPr lang="en-US" sz="1000" b="1" dirty="0"/>
              <a:t>. 137 </a:t>
            </a:r>
            <a:r>
              <a:rPr lang="en-US" sz="1000" b="1" dirty="0" err="1"/>
              <a:t>от</a:t>
            </a:r>
            <a:r>
              <a:rPr lang="en-US" sz="1000" b="1" dirty="0"/>
              <a:t> </a:t>
            </a:r>
            <a:r>
              <a:rPr lang="en-US" sz="1000" b="1" dirty="0" err="1"/>
              <a:t>Закона</a:t>
            </a:r>
            <a:r>
              <a:rPr lang="en-US" sz="1000" b="1" dirty="0"/>
              <a:t> </a:t>
            </a:r>
            <a:r>
              <a:rPr lang="en-US" sz="1000" b="1" dirty="0" err="1"/>
              <a:t>за</a:t>
            </a:r>
            <a:r>
              <a:rPr lang="en-US" sz="1000" b="1" dirty="0"/>
              <a:t> </a:t>
            </a:r>
            <a:r>
              <a:rPr lang="en-US" sz="1000" b="1" dirty="0" err="1"/>
              <a:t>ветеринарномедицинската</a:t>
            </a:r>
            <a:r>
              <a:rPr lang="en-US" sz="1000" b="1" dirty="0"/>
              <a:t> </a:t>
            </a:r>
            <a:r>
              <a:rPr lang="en-US" sz="1000" b="1" dirty="0" err="1"/>
              <a:t>дейност</a:t>
            </a:r>
            <a:r>
              <a:rPr lang="en-US" sz="1000" b="1" dirty="0"/>
              <a:t> . </a:t>
            </a:r>
            <a:r>
              <a:rPr lang="en-US" sz="1000" i="1" dirty="0" err="1"/>
              <a:t>Представя</a:t>
            </a:r>
            <a:r>
              <a:rPr lang="en-US" sz="1000" i="1" dirty="0"/>
              <a:t> </a:t>
            </a:r>
            <a:r>
              <a:rPr lang="en-US" sz="1000" i="1" dirty="0" err="1"/>
              <a:t>се</a:t>
            </a:r>
            <a:r>
              <a:rPr lang="en-US" sz="1000" i="1" dirty="0"/>
              <a:t> </a:t>
            </a:r>
            <a:r>
              <a:rPr lang="en-US" sz="1000" i="1" dirty="0" err="1"/>
              <a:t>във</a:t>
            </a:r>
            <a:r>
              <a:rPr lang="en-US" sz="1000" i="1" dirty="0"/>
              <a:t> </a:t>
            </a:r>
            <a:r>
              <a:rPr lang="en-US" sz="1000" i="1" dirty="0" err="1"/>
              <a:t>формат</a:t>
            </a:r>
            <a:r>
              <a:rPr lang="en-US" sz="1000" i="1" dirty="0"/>
              <a:t> "pdf“. </a:t>
            </a:r>
            <a:endParaRPr lang="en-US" sz="1000" dirty="0"/>
          </a:p>
          <a:p>
            <a:pPr marL="0" indent="0">
              <a:buNone/>
            </a:pPr>
            <a:r>
              <a:rPr lang="en-US" sz="1000" b="1" dirty="0"/>
              <a:t>23</a:t>
            </a:r>
            <a:r>
              <a:rPr lang="en-US" sz="1000" i="1" dirty="0"/>
              <a:t> </a:t>
            </a:r>
            <a:r>
              <a:rPr lang="en-US" sz="1000" b="1" dirty="0" err="1"/>
              <a:t>Декларация</a:t>
            </a:r>
            <a:r>
              <a:rPr lang="en-US" sz="1000" b="1" dirty="0"/>
              <a:t> </a:t>
            </a:r>
            <a:r>
              <a:rPr lang="en-US" sz="1000" b="1" dirty="0" err="1"/>
              <a:t>по</a:t>
            </a:r>
            <a:r>
              <a:rPr lang="en-US" sz="1000" b="1" dirty="0"/>
              <a:t> </a:t>
            </a:r>
            <a:r>
              <a:rPr lang="en-US" sz="1000" b="1" dirty="0" err="1">
                <a:hlinkClick r:id="rId2"/>
              </a:rPr>
              <a:t>чл</a:t>
            </a:r>
            <a:r>
              <a:rPr lang="en-US" sz="1000" b="1" dirty="0">
                <a:hlinkClick r:id="rId2"/>
              </a:rPr>
              <a:t>. 4а, </a:t>
            </a:r>
            <a:r>
              <a:rPr lang="en-US" sz="1000" b="1" dirty="0" err="1">
                <a:hlinkClick r:id="rId2"/>
              </a:rPr>
              <a:t>ал</a:t>
            </a:r>
            <a:r>
              <a:rPr lang="en-US" sz="1000" b="1" dirty="0">
                <a:hlinkClick r:id="rId2"/>
              </a:rPr>
              <a:t>. 1 </a:t>
            </a:r>
            <a:r>
              <a:rPr lang="en-US" sz="1000" b="1" dirty="0" err="1">
                <a:hlinkClick r:id="rId2"/>
              </a:rPr>
              <a:t>от</a:t>
            </a:r>
            <a:r>
              <a:rPr lang="en-US" sz="1000" b="1" dirty="0">
                <a:hlinkClick r:id="rId2"/>
              </a:rPr>
              <a:t> ЗМСП</a:t>
            </a:r>
            <a:r>
              <a:rPr lang="en-US" sz="1000" dirty="0"/>
              <a:t> и </a:t>
            </a:r>
            <a:r>
              <a:rPr lang="en-US" sz="1000" dirty="0" err="1"/>
              <a:t>справка</a:t>
            </a:r>
            <a:r>
              <a:rPr lang="en-US" sz="1000" dirty="0"/>
              <a:t> </a:t>
            </a:r>
            <a:r>
              <a:rPr lang="en-US" sz="1000" dirty="0" err="1"/>
              <a:t>за</a:t>
            </a:r>
            <a:r>
              <a:rPr lang="en-US" sz="1000" dirty="0"/>
              <a:t> </a:t>
            </a:r>
            <a:r>
              <a:rPr lang="en-US" sz="1000" dirty="0" err="1"/>
              <a:t>обобщените</a:t>
            </a:r>
            <a:r>
              <a:rPr lang="en-US" sz="1000" dirty="0"/>
              <a:t> </a:t>
            </a:r>
            <a:r>
              <a:rPr lang="en-US" sz="1000" dirty="0" err="1"/>
              <a:t>параметри</a:t>
            </a:r>
            <a:r>
              <a:rPr lang="en-US" sz="1000" dirty="0"/>
              <a:t> </a:t>
            </a:r>
            <a:r>
              <a:rPr lang="en-US" sz="1000" dirty="0" err="1"/>
              <a:t>на</a:t>
            </a:r>
            <a:r>
              <a:rPr lang="en-US" sz="1000" dirty="0"/>
              <a:t> </a:t>
            </a:r>
            <a:r>
              <a:rPr lang="en-US" sz="1000" dirty="0" err="1"/>
              <a:t>предприятието</a:t>
            </a:r>
            <a:r>
              <a:rPr lang="en-US" sz="1000" dirty="0"/>
              <a:t>, </a:t>
            </a:r>
            <a:r>
              <a:rPr lang="en-US" sz="1000" dirty="0" err="1"/>
              <a:t>което</a:t>
            </a:r>
            <a:r>
              <a:rPr lang="en-US" sz="1000" dirty="0"/>
              <a:t> </a:t>
            </a:r>
            <a:r>
              <a:rPr lang="en-US" sz="1000" dirty="0" err="1"/>
              <a:t>подава</a:t>
            </a:r>
            <a:r>
              <a:rPr lang="en-US" sz="1000" dirty="0"/>
              <a:t> </a:t>
            </a:r>
            <a:r>
              <a:rPr lang="en-US" sz="1000" dirty="0" err="1"/>
              <a:t>декларацията</a:t>
            </a:r>
            <a:r>
              <a:rPr lang="en-US" sz="1000" dirty="0"/>
              <a:t> (</a:t>
            </a:r>
            <a:r>
              <a:rPr lang="en-US" sz="1000" dirty="0" err="1"/>
              <a:t>по</a:t>
            </a:r>
            <a:r>
              <a:rPr lang="en-US" sz="1000" dirty="0"/>
              <a:t> </a:t>
            </a:r>
            <a:r>
              <a:rPr lang="en-US" sz="1000" dirty="0" err="1"/>
              <a:t>образец</a:t>
            </a:r>
            <a:r>
              <a:rPr lang="en-US" sz="1000" dirty="0"/>
              <a:t>, </a:t>
            </a:r>
            <a:r>
              <a:rPr lang="en-US" sz="1000" dirty="0" err="1"/>
              <a:t>утвърден</a:t>
            </a:r>
            <a:r>
              <a:rPr lang="en-US" sz="1000" dirty="0"/>
              <a:t> </a:t>
            </a:r>
            <a:r>
              <a:rPr lang="en-US" sz="1000" dirty="0" err="1"/>
              <a:t>от</a:t>
            </a:r>
            <a:r>
              <a:rPr lang="en-US" sz="1000" dirty="0"/>
              <a:t> </a:t>
            </a:r>
            <a:r>
              <a:rPr lang="en-US" sz="1000" dirty="0" err="1"/>
              <a:t>министъра</a:t>
            </a:r>
            <a:r>
              <a:rPr lang="en-US" sz="1000" dirty="0"/>
              <a:t> </a:t>
            </a:r>
            <a:r>
              <a:rPr lang="en-US" sz="1000" dirty="0" err="1"/>
              <a:t>на</a:t>
            </a:r>
            <a:r>
              <a:rPr lang="en-US" sz="1000" dirty="0"/>
              <a:t> </a:t>
            </a:r>
            <a:r>
              <a:rPr lang="en-US" sz="1000" dirty="0" err="1"/>
              <a:t>икономиката</a:t>
            </a:r>
            <a:r>
              <a:rPr lang="en-US" sz="1000" dirty="0"/>
              <a:t>) с </a:t>
            </a:r>
            <a:r>
              <a:rPr lang="en-US" sz="1000" dirty="0" err="1"/>
              <a:t>подпис</a:t>
            </a:r>
            <a:r>
              <a:rPr lang="en-US" sz="1000" dirty="0"/>
              <a:t>/и, </a:t>
            </a:r>
            <a:r>
              <a:rPr lang="en-US" sz="1000" dirty="0" err="1"/>
              <a:t>печат</a:t>
            </a:r>
            <a:r>
              <a:rPr lang="en-US" sz="1000" dirty="0"/>
              <a:t> </a:t>
            </a:r>
            <a:r>
              <a:rPr lang="en-US" sz="1000" dirty="0" err="1"/>
              <a:t>на</a:t>
            </a:r>
            <a:r>
              <a:rPr lang="en-US" sz="1000" dirty="0"/>
              <a:t> </a:t>
            </a:r>
            <a:r>
              <a:rPr lang="en-US" sz="1000" dirty="0" err="1"/>
              <a:t>кандидата</a:t>
            </a:r>
            <a:r>
              <a:rPr lang="en-US" sz="1000" dirty="0"/>
              <a:t>,  </a:t>
            </a:r>
            <a:r>
              <a:rPr lang="en-US" sz="1000" dirty="0" err="1"/>
              <a:t>сканирани</a:t>
            </a:r>
            <a:r>
              <a:rPr lang="en-US" sz="1000" dirty="0"/>
              <a:t> </a:t>
            </a:r>
            <a:r>
              <a:rPr lang="en-US" sz="1000" dirty="0" err="1"/>
              <a:t>във</a:t>
            </a:r>
            <a:r>
              <a:rPr lang="en-US" sz="1000" dirty="0"/>
              <a:t> </a:t>
            </a:r>
            <a:r>
              <a:rPr lang="en-US" sz="1000" dirty="0" err="1"/>
              <a:t>формат</a:t>
            </a:r>
            <a:r>
              <a:rPr lang="en-US" sz="1000" dirty="0"/>
              <a:t> „pdf“. (</a:t>
            </a:r>
            <a:r>
              <a:rPr lang="en-US" sz="1000" dirty="0" err="1"/>
              <a:t>Приложение</a:t>
            </a:r>
            <a:r>
              <a:rPr lang="en-US" sz="1000" dirty="0"/>
              <a:t> № 8 и № 8а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b="1" dirty="0"/>
              <a:t>)</a:t>
            </a:r>
            <a:r>
              <a:rPr lang="en-US" sz="1000" dirty="0"/>
              <a:t>.</a:t>
            </a:r>
          </a:p>
          <a:p>
            <a:pPr marL="0" indent="0">
              <a:buNone/>
            </a:pPr>
            <a:r>
              <a:rPr lang="en-US" sz="1000" b="1" dirty="0"/>
              <a:t>24. </a:t>
            </a:r>
            <a:r>
              <a:rPr lang="en-US" sz="1000" b="1" dirty="0" err="1"/>
              <a:t>Удостоверение</a:t>
            </a:r>
            <a:r>
              <a:rPr lang="en-US" sz="1000" b="1" dirty="0"/>
              <a:t> </a:t>
            </a:r>
            <a:r>
              <a:rPr lang="en-US" sz="1000" b="1" dirty="0" err="1"/>
              <a:t>за</a:t>
            </a:r>
            <a:r>
              <a:rPr lang="en-US" sz="1000" b="1" dirty="0"/>
              <a:t> </a:t>
            </a:r>
            <a:r>
              <a:rPr lang="en-US" sz="1000" b="1" dirty="0" err="1"/>
              <a:t>вписване</a:t>
            </a:r>
            <a:r>
              <a:rPr lang="en-US" sz="1000" b="1" dirty="0"/>
              <a:t> в </a:t>
            </a:r>
            <a:r>
              <a:rPr lang="en-US" sz="1000" b="1" dirty="0" err="1"/>
              <a:t>Регистъра</a:t>
            </a:r>
            <a:r>
              <a:rPr lang="en-US" sz="1000" b="1" dirty="0"/>
              <a:t> </a:t>
            </a:r>
            <a:r>
              <a:rPr lang="en-US" sz="1000" b="1" dirty="0" err="1"/>
              <a:t>на</a:t>
            </a:r>
            <a:r>
              <a:rPr lang="en-US" sz="1000" b="1" dirty="0"/>
              <a:t> </a:t>
            </a:r>
            <a:r>
              <a:rPr lang="en-US" sz="1000" b="1" dirty="0" err="1"/>
              <a:t>вероизповеданията</a:t>
            </a:r>
            <a:r>
              <a:rPr lang="en-US" sz="1000" b="1" dirty="0"/>
              <a:t> - </a:t>
            </a:r>
            <a:r>
              <a:rPr lang="en-US" sz="1000" i="1" dirty="0" err="1"/>
              <a:t>изисква</a:t>
            </a:r>
            <a:r>
              <a:rPr lang="en-US" sz="1000" i="1" dirty="0"/>
              <a:t> </a:t>
            </a:r>
            <a:r>
              <a:rPr lang="en-US" sz="1000" i="1" dirty="0" err="1"/>
              <a:t>се</a:t>
            </a:r>
            <a:r>
              <a:rPr lang="en-US" sz="1000" i="1" dirty="0"/>
              <a:t> </a:t>
            </a:r>
            <a:r>
              <a:rPr lang="en-US" sz="1000" i="1" dirty="0" err="1"/>
              <a:t>само</a:t>
            </a:r>
            <a:r>
              <a:rPr lang="en-US" sz="1000" i="1" dirty="0"/>
              <a:t> </a:t>
            </a:r>
            <a:r>
              <a:rPr lang="en-US" sz="1000" i="1" dirty="0" err="1"/>
              <a:t>за</a:t>
            </a:r>
            <a:r>
              <a:rPr lang="en-US" sz="1000" i="1" dirty="0"/>
              <a:t> </a:t>
            </a:r>
            <a:r>
              <a:rPr lang="en-US" sz="1000" i="1" dirty="0" err="1"/>
              <a:t>юридическите</a:t>
            </a:r>
            <a:r>
              <a:rPr lang="en-US" sz="1000" i="1" dirty="0"/>
              <a:t> </a:t>
            </a:r>
            <a:r>
              <a:rPr lang="en-US" sz="1000" i="1" dirty="0" err="1"/>
              <a:t>лица</a:t>
            </a:r>
            <a:r>
              <a:rPr lang="en-US" sz="1000" i="1" dirty="0"/>
              <a:t>, </a:t>
            </a:r>
            <a:r>
              <a:rPr lang="en-US" sz="1000" i="1" dirty="0" err="1"/>
              <a:t>регистрирани</a:t>
            </a:r>
            <a:r>
              <a:rPr lang="en-US" sz="1000" i="1" dirty="0"/>
              <a:t> </a:t>
            </a:r>
            <a:r>
              <a:rPr lang="en-US" sz="1000" i="1" dirty="0" err="1"/>
              <a:t>по</a:t>
            </a:r>
            <a:r>
              <a:rPr lang="en-US" sz="1000" i="1" dirty="0"/>
              <a:t> </a:t>
            </a:r>
            <a:r>
              <a:rPr lang="en-US" sz="1000" i="1" dirty="0" err="1"/>
              <a:t>Закона</a:t>
            </a:r>
            <a:r>
              <a:rPr lang="en-US" sz="1000" i="1" dirty="0"/>
              <a:t> </a:t>
            </a:r>
            <a:r>
              <a:rPr lang="en-US" sz="1000" i="1" dirty="0" err="1"/>
              <a:t>за</a:t>
            </a:r>
            <a:r>
              <a:rPr lang="en-US" sz="1000" i="1" dirty="0"/>
              <a:t> </a:t>
            </a:r>
            <a:r>
              <a:rPr lang="en-US" sz="1000" i="1" dirty="0" err="1"/>
              <a:t>вероизповеданията</a:t>
            </a:r>
            <a:r>
              <a:rPr lang="en-US" sz="1000" b="1" dirty="0"/>
              <a:t>.</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25. </a:t>
            </a:r>
            <a:r>
              <a:rPr lang="en-US" sz="1000" b="1" dirty="0" err="1"/>
              <a:t>Документ</a:t>
            </a:r>
            <a:r>
              <a:rPr lang="en-US" sz="1000" b="1" dirty="0"/>
              <a:t>, </a:t>
            </a:r>
            <a:r>
              <a:rPr lang="en-US" sz="1000" b="1" dirty="0" err="1"/>
              <a:t>удостоверяващ</a:t>
            </a:r>
            <a:r>
              <a:rPr lang="en-US" sz="1000" b="1" dirty="0"/>
              <a:t>, </a:t>
            </a:r>
            <a:r>
              <a:rPr lang="en-US" sz="1000" b="1" dirty="0" err="1"/>
              <a:t>че</a:t>
            </a:r>
            <a:r>
              <a:rPr lang="en-US" sz="1000" b="1" dirty="0"/>
              <a:t> </a:t>
            </a:r>
            <a:r>
              <a:rPr lang="en-US" sz="1000" b="1" dirty="0" err="1"/>
              <a:t>предприятието</a:t>
            </a:r>
            <a:r>
              <a:rPr lang="en-US" sz="1000" b="1" dirty="0"/>
              <a:t> </a:t>
            </a:r>
            <a:r>
              <a:rPr lang="en-US" sz="1000" b="1" dirty="0" err="1"/>
              <a:t>отговаря</a:t>
            </a:r>
            <a:r>
              <a:rPr lang="en-US" sz="1000" b="1" dirty="0"/>
              <a:t> </a:t>
            </a:r>
            <a:r>
              <a:rPr lang="en-US" sz="1000" b="1" dirty="0" err="1"/>
              <a:t>на</a:t>
            </a:r>
            <a:r>
              <a:rPr lang="en-US" sz="1000" b="1" dirty="0"/>
              <a:t> </a:t>
            </a:r>
            <a:r>
              <a:rPr lang="en-US" sz="1000" b="1" dirty="0" err="1"/>
              <a:t>изискванията</a:t>
            </a:r>
            <a:r>
              <a:rPr lang="en-US" sz="1000" b="1" dirty="0"/>
              <a:t> </a:t>
            </a:r>
            <a:r>
              <a:rPr lang="en-US" sz="1000" b="1" dirty="0" err="1"/>
              <a:t>за</a:t>
            </a:r>
            <a:r>
              <a:rPr lang="en-US" sz="1000" b="1" dirty="0"/>
              <a:t> </a:t>
            </a:r>
            <a:r>
              <a:rPr lang="en-US" sz="1000" b="1" dirty="0" err="1"/>
              <a:t>хигиена</a:t>
            </a:r>
            <a:r>
              <a:rPr lang="en-US" sz="1000" b="1" dirty="0"/>
              <a:t> </a:t>
            </a:r>
            <a:r>
              <a:rPr lang="en-US" sz="1000" b="1" dirty="0" err="1"/>
              <a:t>на</a:t>
            </a:r>
            <a:r>
              <a:rPr lang="en-US" sz="1000" b="1" dirty="0"/>
              <a:t> </a:t>
            </a:r>
            <a:r>
              <a:rPr lang="en-US" sz="1000" b="1" dirty="0" err="1"/>
              <a:t>храните</a:t>
            </a:r>
            <a:r>
              <a:rPr lang="en-US" sz="1000" b="1" dirty="0"/>
              <a:t>/</a:t>
            </a:r>
            <a:r>
              <a:rPr lang="en-US" sz="1000" b="1" dirty="0" err="1"/>
              <a:t>фуражите</a:t>
            </a:r>
            <a:r>
              <a:rPr lang="en-US" sz="1000" b="1" dirty="0"/>
              <a:t> </a:t>
            </a:r>
            <a:r>
              <a:rPr lang="en-US" sz="1000" dirty="0"/>
              <a:t>и </a:t>
            </a:r>
            <a:r>
              <a:rPr lang="en-US" sz="1000" dirty="0" err="1"/>
              <a:t>тяхната</a:t>
            </a:r>
            <a:r>
              <a:rPr lang="en-US" sz="1000" dirty="0"/>
              <a:t> </a:t>
            </a:r>
            <a:r>
              <a:rPr lang="en-US" sz="1000" dirty="0" err="1"/>
              <a:t>безопасност</a:t>
            </a:r>
            <a:r>
              <a:rPr lang="en-US" sz="1000" dirty="0"/>
              <a:t>, </a:t>
            </a:r>
            <a:r>
              <a:rPr lang="en-US" sz="1000" dirty="0" err="1"/>
              <a:t>издаден</a:t>
            </a:r>
            <a:r>
              <a:rPr lang="en-US" sz="1000" dirty="0"/>
              <a:t> </a:t>
            </a:r>
            <a:r>
              <a:rPr lang="en-US" sz="1000" dirty="0" err="1"/>
              <a:t>от</a:t>
            </a:r>
            <a:r>
              <a:rPr lang="en-US" sz="1000" dirty="0"/>
              <a:t> </a:t>
            </a:r>
            <a:r>
              <a:rPr lang="en-US" sz="1000" dirty="0" err="1"/>
              <a:t>Българската</a:t>
            </a:r>
            <a:r>
              <a:rPr lang="en-US" sz="1000" dirty="0"/>
              <a:t> </a:t>
            </a:r>
            <a:r>
              <a:rPr lang="en-US" sz="1000" dirty="0" err="1"/>
              <a:t>агенция</a:t>
            </a:r>
            <a:r>
              <a:rPr lang="en-US" sz="1000" dirty="0"/>
              <a:t> </a:t>
            </a:r>
            <a:r>
              <a:rPr lang="en-US" sz="1000" dirty="0" err="1"/>
              <a:t>по</a:t>
            </a:r>
            <a:r>
              <a:rPr lang="en-US" sz="1000" dirty="0"/>
              <a:t> </a:t>
            </a:r>
            <a:r>
              <a:rPr lang="en-US" sz="1000" dirty="0" err="1"/>
              <a:t>безопасност</a:t>
            </a:r>
            <a:r>
              <a:rPr lang="en-US" sz="1000" dirty="0"/>
              <a:t> </a:t>
            </a:r>
            <a:r>
              <a:rPr lang="en-US" sz="1000" dirty="0" err="1"/>
              <a:t>на</a:t>
            </a:r>
            <a:r>
              <a:rPr lang="en-US" sz="1000" dirty="0"/>
              <a:t> </a:t>
            </a:r>
            <a:r>
              <a:rPr lang="en-US" sz="1000" dirty="0" err="1"/>
              <a:t>храните</a:t>
            </a:r>
            <a:r>
              <a:rPr lang="en-US" sz="1000" dirty="0"/>
              <a:t>, в </a:t>
            </a:r>
            <a:r>
              <a:rPr lang="en-US" sz="1000" dirty="0" err="1"/>
              <a:t>случай</a:t>
            </a:r>
            <a:r>
              <a:rPr lang="en-US" sz="1000" dirty="0"/>
              <a:t> </a:t>
            </a:r>
            <a:r>
              <a:rPr lang="en-US" sz="1000" dirty="0" err="1"/>
              <a:t>на</a:t>
            </a:r>
            <a:r>
              <a:rPr lang="en-US" sz="1000" dirty="0"/>
              <a:t> </a:t>
            </a:r>
            <a:r>
              <a:rPr lang="en-US" sz="1000" dirty="0" err="1"/>
              <a:t>производство</a:t>
            </a:r>
            <a:r>
              <a:rPr lang="en-US" sz="1000" dirty="0"/>
              <a:t> и/</a:t>
            </a:r>
            <a:r>
              <a:rPr lang="en-US" sz="1000" dirty="0" err="1"/>
              <a:t>или</a:t>
            </a:r>
            <a:r>
              <a:rPr lang="en-US" sz="1000" dirty="0"/>
              <a:t> </a:t>
            </a:r>
            <a:r>
              <a:rPr lang="en-US" sz="1000" dirty="0" err="1"/>
              <a:t>маркетинг</a:t>
            </a:r>
            <a:r>
              <a:rPr lang="en-US" sz="1000" dirty="0"/>
              <a:t> </a:t>
            </a:r>
            <a:r>
              <a:rPr lang="en-US" sz="1000" dirty="0" err="1"/>
              <a:t>на</a:t>
            </a:r>
            <a:r>
              <a:rPr lang="en-US" sz="1000" dirty="0"/>
              <a:t> </a:t>
            </a:r>
            <a:r>
              <a:rPr lang="en-US" sz="1000" dirty="0" err="1"/>
              <a:t>хранителни</a:t>
            </a:r>
            <a:r>
              <a:rPr lang="en-US" sz="1000" dirty="0"/>
              <a:t> </a:t>
            </a:r>
            <a:r>
              <a:rPr lang="en-US" sz="1000" dirty="0" err="1"/>
              <a:t>стоки</a:t>
            </a:r>
            <a:r>
              <a:rPr lang="en-US" sz="1000" dirty="0"/>
              <a:t>/</a:t>
            </a:r>
            <a:r>
              <a:rPr lang="en-US" sz="1000" dirty="0" err="1"/>
              <a:t>фуражи</a:t>
            </a:r>
            <a:r>
              <a:rPr lang="en-US" sz="1000" dirty="0"/>
              <a:t> ( </a:t>
            </a:r>
            <a:r>
              <a:rPr lang="en-US" sz="1000" dirty="0" err="1"/>
              <a:t>когато</a:t>
            </a:r>
            <a:r>
              <a:rPr lang="en-US" sz="1000" dirty="0"/>
              <a:t> е </a:t>
            </a:r>
            <a:r>
              <a:rPr lang="en-US" sz="1000" dirty="0" err="1"/>
              <a:t>приложимо</a:t>
            </a:r>
            <a:r>
              <a:rPr lang="en-US" sz="1000" dirty="0"/>
              <a:t>).</a:t>
            </a:r>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10474673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b="1" dirty="0"/>
              <a:t>29.</a:t>
            </a:r>
            <a:r>
              <a:rPr lang="en-US" sz="1000" dirty="0"/>
              <a:t> </a:t>
            </a:r>
            <a:r>
              <a:rPr lang="en-US" sz="1000" b="1" dirty="0" err="1"/>
              <a:t>Предварителни</a:t>
            </a:r>
            <a:r>
              <a:rPr lang="en-US" sz="1000" b="1" dirty="0"/>
              <a:t> </a:t>
            </a:r>
            <a:r>
              <a:rPr lang="en-US" sz="1000" b="1" dirty="0" err="1"/>
              <a:t>или</a:t>
            </a:r>
            <a:r>
              <a:rPr lang="en-US" sz="1000" b="1" dirty="0"/>
              <a:t> </a:t>
            </a:r>
            <a:r>
              <a:rPr lang="en-US" sz="1000" b="1" dirty="0" err="1"/>
              <a:t>окончателни</a:t>
            </a:r>
            <a:r>
              <a:rPr lang="en-US" sz="1000" b="1" dirty="0"/>
              <a:t> </a:t>
            </a:r>
            <a:r>
              <a:rPr lang="en-US" sz="1000" b="1" dirty="0" err="1"/>
              <a:t>договори</a:t>
            </a:r>
            <a:r>
              <a:rPr lang="en-US" sz="1000" b="1" dirty="0"/>
              <a:t> </a:t>
            </a:r>
            <a:r>
              <a:rPr lang="en-US" sz="1000" b="1" dirty="0" err="1"/>
              <a:t>за</a:t>
            </a:r>
            <a:r>
              <a:rPr lang="en-US" sz="1000" b="1" dirty="0"/>
              <a:t> </a:t>
            </a:r>
            <a:r>
              <a:rPr lang="en-US" sz="1000" b="1" dirty="0" err="1"/>
              <a:t>строителство</a:t>
            </a:r>
            <a:r>
              <a:rPr lang="en-US" sz="1000" b="1" dirty="0"/>
              <a:t>/</a:t>
            </a:r>
            <a:r>
              <a:rPr lang="en-US" sz="1000" b="1" dirty="0" err="1"/>
              <a:t>услуги</a:t>
            </a:r>
            <a:r>
              <a:rPr lang="en-US" sz="1000" b="1" dirty="0"/>
              <a:t>/</a:t>
            </a:r>
            <a:r>
              <a:rPr lang="en-US" sz="1000" b="1" dirty="0" err="1"/>
              <a:t>доставки</a:t>
            </a:r>
            <a:r>
              <a:rPr lang="en-US" sz="1000" b="1" dirty="0"/>
              <a:t> </a:t>
            </a:r>
            <a:r>
              <a:rPr lang="en-US" sz="1000" dirty="0"/>
              <a:t>– </a:t>
            </a:r>
            <a:r>
              <a:rPr lang="en-US" sz="1000" dirty="0" err="1"/>
              <a:t>за</a:t>
            </a:r>
            <a:r>
              <a:rPr lang="en-US" sz="1000" dirty="0"/>
              <a:t> </a:t>
            </a:r>
            <a:r>
              <a:rPr lang="en-US" sz="1000" dirty="0" err="1"/>
              <a:t>всеки</a:t>
            </a:r>
            <a:r>
              <a:rPr lang="en-US" sz="1000" dirty="0"/>
              <a:t> </a:t>
            </a:r>
            <a:r>
              <a:rPr lang="en-US" sz="1000" dirty="0" err="1"/>
              <a:t>обект</a:t>
            </a:r>
            <a:r>
              <a:rPr lang="en-US" sz="1000" dirty="0"/>
              <a:t> </a:t>
            </a:r>
            <a:r>
              <a:rPr lang="en-US" sz="1000" dirty="0" err="1"/>
              <a:t>на</a:t>
            </a:r>
            <a:r>
              <a:rPr lang="en-US" sz="1000" dirty="0"/>
              <a:t> </a:t>
            </a:r>
            <a:r>
              <a:rPr lang="en-US" sz="1000" dirty="0" err="1"/>
              <a:t>инвестицията</a:t>
            </a:r>
            <a:r>
              <a:rPr lang="en-US" sz="1000" dirty="0"/>
              <a:t>/</a:t>
            </a:r>
            <a:r>
              <a:rPr lang="en-US" sz="1000" dirty="0" err="1"/>
              <a:t>предмет</a:t>
            </a:r>
            <a:r>
              <a:rPr lang="en-US" sz="1000" dirty="0"/>
              <a:t> </a:t>
            </a:r>
            <a:r>
              <a:rPr lang="en-US" sz="1000" dirty="0" err="1"/>
              <a:t>на</a:t>
            </a:r>
            <a:r>
              <a:rPr lang="en-US" sz="1000" dirty="0"/>
              <a:t> </a:t>
            </a:r>
            <a:r>
              <a:rPr lang="en-US" sz="1000" dirty="0" err="1"/>
              <a:t>дейността</a:t>
            </a:r>
            <a:r>
              <a:rPr lang="en-US" sz="1000" dirty="0"/>
              <a:t> с </a:t>
            </a:r>
            <a:r>
              <a:rPr lang="en-US" sz="1000" dirty="0" err="1"/>
              <a:t>детайлно</a:t>
            </a:r>
            <a:r>
              <a:rPr lang="en-US" sz="1000" dirty="0"/>
              <a:t> </a:t>
            </a:r>
            <a:r>
              <a:rPr lang="en-US" sz="1000" dirty="0" err="1"/>
              <a:t>описание</a:t>
            </a:r>
            <a:r>
              <a:rPr lang="en-US" sz="1000" dirty="0"/>
              <a:t> </a:t>
            </a:r>
            <a:r>
              <a:rPr lang="en-US" sz="1000" dirty="0" err="1"/>
              <a:t>на</a:t>
            </a:r>
            <a:r>
              <a:rPr lang="en-US" sz="1000" dirty="0"/>
              <a:t> </a:t>
            </a:r>
            <a:r>
              <a:rPr lang="en-US" sz="1000" dirty="0" err="1"/>
              <a:t>техническите</a:t>
            </a:r>
            <a:r>
              <a:rPr lang="en-US" sz="1000" dirty="0"/>
              <a:t> </a:t>
            </a:r>
            <a:r>
              <a:rPr lang="en-US" sz="1000" dirty="0" err="1"/>
              <a:t>характеристики</a:t>
            </a:r>
            <a:r>
              <a:rPr lang="en-US" sz="1000" dirty="0"/>
              <a:t>, </a:t>
            </a:r>
            <a:r>
              <a:rPr lang="en-US" sz="1000" dirty="0" err="1"/>
              <a:t>вкл</a:t>
            </a:r>
            <a:r>
              <a:rPr lang="en-US" sz="1000" dirty="0"/>
              <a:t>. с </a:t>
            </a:r>
            <a:r>
              <a:rPr lang="en-US" sz="1000" dirty="0" err="1"/>
              <a:t>посочени</a:t>
            </a:r>
            <a:r>
              <a:rPr lang="en-US" sz="1000" dirty="0"/>
              <a:t> </a:t>
            </a:r>
            <a:r>
              <a:rPr lang="en-US" sz="1000" dirty="0" err="1"/>
              <a:t>марка</a:t>
            </a:r>
            <a:r>
              <a:rPr lang="en-US" sz="1000" dirty="0"/>
              <a:t> и </a:t>
            </a:r>
            <a:r>
              <a:rPr lang="en-US" sz="1000" dirty="0" err="1"/>
              <a:t>модел</a:t>
            </a:r>
            <a:r>
              <a:rPr lang="en-US" sz="1000" dirty="0"/>
              <a:t>,  </a:t>
            </a:r>
            <a:r>
              <a:rPr lang="en-US" sz="1000" dirty="0" err="1"/>
              <a:t>цена</a:t>
            </a:r>
            <a:r>
              <a:rPr lang="en-US" sz="1000" dirty="0"/>
              <a:t> в </a:t>
            </a:r>
            <a:r>
              <a:rPr lang="en-US" sz="1000" dirty="0" err="1"/>
              <a:t>левове</a:t>
            </a:r>
            <a:r>
              <a:rPr lang="en-US" sz="1000" dirty="0"/>
              <a:t> </a:t>
            </a:r>
            <a:r>
              <a:rPr lang="en-US" sz="1000" dirty="0" err="1"/>
              <a:t>или</a:t>
            </a:r>
            <a:r>
              <a:rPr lang="en-US" sz="1000" dirty="0"/>
              <a:t> </a:t>
            </a:r>
            <a:r>
              <a:rPr lang="en-US" sz="1000" dirty="0" err="1"/>
              <a:t>евро</a:t>
            </a:r>
            <a:r>
              <a:rPr lang="en-US" sz="1000" dirty="0"/>
              <a:t>, </a:t>
            </a:r>
            <a:r>
              <a:rPr lang="en-US" sz="1000" dirty="0" err="1"/>
              <a:t>срок</a:t>
            </a:r>
            <a:r>
              <a:rPr lang="en-US" sz="1000" dirty="0"/>
              <a:t> </a:t>
            </a:r>
            <a:r>
              <a:rPr lang="en-US" sz="1000" dirty="0" err="1"/>
              <a:t>за</a:t>
            </a:r>
            <a:r>
              <a:rPr lang="en-US" sz="1000" dirty="0"/>
              <a:t> </a:t>
            </a:r>
            <a:r>
              <a:rPr lang="en-US" sz="1000" dirty="0" err="1"/>
              <a:t>изпълнение</a:t>
            </a:r>
            <a:r>
              <a:rPr lang="en-US" sz="1000" dirty="0"/>
              <a:t>, </a:t>
            </a:r>
            <a:r>
              <a:rPr lang="en-US" sz="1000" dirty="0" err="1"/>
              <a:t>количество</a:t>
            </a:r>
            <a:r>
              <a:rPr lang="en-US" sz="1000" dirty="0"/>
              <a:t> и </a:t>
            </a:r>
            <a:r>
              <a:rPr lang="en-US" sz="1000" dirty="0" err="1"/>
              <a:t>начин</a:t>
            </a:r>
            <a:r>
              <a:rPr lang="en-US" sz="1000" dirty="0"/>
              <a:t> </a:t>
            </a:r>
            <a:r>
              <a:rPr lang="en-US" sz="1000" dirty="0" err="1"/>
              <a:t>на</a:t>
            </a:r>
            <a:r>
              <a:rPr lang="en-US" sz="1000" dirty="0"/>
              <a:t> </a:t>
            </a:r>
            <a:r>
              <a:rPr lang="en-US" sz="1000" dirty="0" err="1"/>
              <a:t>доставка</a:t>
            </a:r>
            <a:r>
              <a:rPr lang="en-US" sz="1000" dirty="0"/>
              <a:t> и </a:t>
            </a:r>
            <a:r>
              <a:rPr lang="en-US" sz="1000" dirty="0" err="1"/>
              <a:t>срок</a:t>
            </a:r>
            <a:r>
              <a:rPr lang="en-US" sz="1000" dirty="0"/>
              <a:t> </a:t>
            </a:r>
            <a:r>
              <a:rPr lang="en-US" sz="1000" dirty="0" err="1"/>
              <a:t>за</a:t>
            </a:r>
            <a:r>
              <a:rPr lang="en-US" sz="1000" dirty="0"/>
              <a:t> </a:t>
            </a:r>
            <a:r>
              <a:rPr lang="en-US" sz="1000" dirty="0" err="1"/>
              <a:t>изпълнение</a:t>
            </a:r>
            <a:r>
              <a:rPr lang="en-US" sz="1000" dirty="0"/>
              <a:t>, </a:t>
            </a:r>
            <a:r>
              <a:rPr lang="en-US" sz="1000" dirty="0" err="1"/>
              <a:t>ведно</a:t>
            </a:r>
            <a:r>
              <a:rPr lang="en-US" sz="1000" dirty="0"/>
              <a:t> с </a:t>
            </a:r>
            <a:r>
              <a:rPr lang="en-US" sz="1000" dirty="0" err="1"/>
              <a:t>подробна</a:t>
            </a:r>
            <a:r>
              <a:rPr lang="en-US" sz="1000" dirty="0"/>
              <a:t> </a:t>
            </a:r>
            <a:r>
              <a:rPr lang="en-US" sz="1000" dirty="0" err="1"/>
              <a:t>количествено-стойностна</a:t>
            </a:r>
            <a:r>
              <a:rPr lang="en-US" sz="1000" dirty="0"/>
              <a:t> </a:t>
            </a:r>
            <a:r>
              <a:rPr lang="en-US" sz="1000" dirty="0" err="1"/>
              <a:t>сметка</a:t>
            </a:r>
            <a:r>
              <a:rPr lang="en-US" sz="1000" dirty="0"/>
              <a:t>, с </a:t>
            </a:r>
            <a:r>
              <a:rPr lang="en-US" sz="1000" dirty="0" err="1"/>
              <a:t>описан</a:t>
            </a:r>
            <a:r>
              <a:rPr lang="en-US" sz="1000" dirty="0"/>
              <a:t> ДДС. </a:t>
            </a:r>
            <a:r>
              <a:rPr lang="en-US" sz="1000" dirty="0" err="1"/>
              <a:t>Представят</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В </a:t>
            </a:r>
            <a:r>
              <a:rPr lang="en-US" sz="1000" dirty="0" err="1"/>
              <a:t>случаите</a:t>
            </a:r>
            <a:r>
              <a:rPr lang="en-US" sz="1000" dirty="0"/>
              <a:t> </a:t>
            </a:r>
            <a:r>
              <a:rPr lang="en-US" sz="1000" dirty="0" err="1"/>
              <a:t>на</a:t>
            </a:r>
            <a:r>
              <a:rPr lang="en-US" sz="1000" dirty="0"/>
              <a:t> </a:t>
            </a:r>
            <a:r>
              <a:rPr lang="en-US" sz="1000" dirty="0" err="1"/>
              <a:t>инвестиции</a:t>
            </a:r>
            <a:r>
              <a:rPr lang="en-US" sz="1000" dirty="0"/>
              <a:t> </a:t>
            </a:r>
            <a:r>
              <a:rPr lang="en-US" sz="1000" dirty="0" err="1"/>
              <a:t>за</a:t>
            </a:r>
            <a:r>
              <a:rPr lang="en-US" sz="1000" dirty="0"/>
              <a:t> </a:t>
            </a:r>
            <a:r>
              <a:rPr lang="en-US" sz="1000" dirty="0" err="1"/>
              <a:t>строително-монтажни</a:t>
            </a:r>
            <a:r>
              <a:rPr lang="en-US" sz="1000" dirty="0"/>
              <a:t> </a:t>
            </a:r>
            <a:r>
              <a:rPr lang="en-US" sz="1000" dirty="0" err="1"/>
              <a:t>работи</a:t>
            </a:r>
            <a:r>
              <a:rPr lang="en-US" sz="1000" dirty="0"/>
              <a:t> </a:t>
            </a:r>
            <a:r>
              <a:rPr lang="en-US" sz="1000" dirty="0" err="1"/>
              <a:t>към</a:t>
            </a:r>
            <a:r>
              <a:rPr lang="en-US" sz="1000" dirty="0"/>
              <a:t> </a:t>
            </a:r>
            <a:r>
              <a:rPr lang="en-US" sz="1000" dirty="0" err="1"/>
              <a:t>договорите</a:t>
            </a:r>
            <a:r>
              <a:rPr lang="en-US" sz="1000" dirty="0"/>
              <a:t> </a:t>
            </a:r>
            <a:r>
              <a:rPr lang="en-US" sz="1000" dirty="0" err="1"/>
              <a:t>се</a:t>
            </a:r>
            <a:r>
              <a:rPr lang="en-US" sz="1000" dirty="0"/>
              <a:t> </a:t>
            </a:r>
            <a:r>
              <a:rPr lang="en-US" sz="1000" dirty="0" err="1"/>
              <a:t>прилагат</a:t>
            </a:r>
            <a:r>
              <a:rPr lang="en-US" sz="1000" dirty="0"/>
              <a:t> и </a:t>
            </a:r>
            <a:r>
              <a:rPr lang="en-US" sz="1000" dirty="0" err="1"/>
              <a:t>количествено-стойностни</a:t>
            </a:r>
            <a:r>
              <a:rPr lang="en-US" sz="1000" dirty="0"/>
              <a:t> </a:t>
            </a:r>
            <a:r>
              <a:rPr lang="en-US" sz="1000" dirty="0" err="1"/>
              <a:t>сметки</a:t>
            </a:r>
            <a:r>
              <a:rPr lang="en-US" sz="1000" dirty="0"/>
              <a:t>, </a:t>
            </a:r>
            <a:r>
              <a:rPr lang="en-US" sz="1000" dirty="0" err="1"/>
              <a:t>които</a:t>
            </a:r>
            <a:r>
              <a:rPr lang="en-US" sz="1000" dirty="0"/>
              <a:t> </a:t>
            </a:r>
            <a:r>
              <a:rPr lang="en-US" sz="1000" dirty="0" err="1"/>
              <a:t>се</a:t>
            </a:r>
            <a:r>
              <a:rPr lang="en-US" sz="1000" dirty="0"/>
              <a:t> </a:t>
            </a:r>
            <a:r>
              <a:rPr lang="en-US" sz="1000" dirty="0" err="1"/>
              <a:t>представят</a:t>
            </a:r>
            <a:r>
              <a:rPr lang="en-US" sz="1000" dirty="0"/>
              <a:t> </a:t>
            </a:r>
            <a:r>
              <a:rPr lang="en-US" sz="1000" dirty="0" err="1"/>
              <a:t>във</a:t>
            </a:r>
            <a:r>
              <a:rPr lang="en-US" sz="1000" dirty="0"/>
              <a:t> </a:t>
            </a:r>
            <a:r>
              <a:rPr lang="en-US" sz="1000" dirty="0" err="1"/>
              <a:t>формат</a:t>
            </a:r>
            <a:r>
              <a:rPr lang="en-US" sz="1000" dirty="0"/>
              <a:t> „pdf“ и „</a:t>
            </a:r>
            <a:r>
              <a:rPr lang="en-US" sz="1000" dirty="0" err="1"/>
              <a:t>xls</a:t>
            </a:r>
            <a:r>
              <a:rPr lang="en-US" sz="1000" dirty="0"/>
              <a:t>”/“</a:t>
            </a:r>
            <a:r>
              <a:rPr lang="en-US" sz="1000" dirty="0" err="1"/>
              <a:t>xlsх</a:t>
            </a:r>
            <a:r>
              <a:rPr lang="en-US" sz="1000" dirty="0"/>
              <a:t>”. (</a:t>
            </a:r>
            <a:r>
              <a:rPr lang="en-US" sz="1000" i="1" dirty="0" err="1"/>
              <a:t>важи</a:t>
            </a:r>
            <a:r>
              <a:rPr lang="en-US" sz="1000" i="1" dirty="0"/>
              <a:t> в </a:t>
            </a:r>
            <a:r>
              <a:rPr lang="en-US" sz="1000" i="1" dirty="0" err="1"/>
              <a:t>случаите</a:t>
            </a:r>
            <a:r>
              <a:rPr lang="en-US" sz="1000" i="1" dirty="0"/>
              <a:t>, </a:t>
            </a:r>
            <a:r>
              <a:rPr lang="en-US" sz="1000" i="1" dirty="0" err="1"/>
              <a:t>разходите</a:t>
            </a:r>
            <a:r>
              <a:rPr lang="en-US" sz="1000" i="1" dirty="0"/>
              <a:t> </a:t>
            </a:r>
            <a:r>
              <a:rPr lang="en-US" sz="1000" i="1" dirty="0" err="1"/>
              <a:t>не</a:t>
            </a:r>
            <a:r>
              <a:rPr lang="en-US" sz="1000" i="1" dirty="0"/>
              <a:t> </a:t>
            </a:r>
            <a:r>
              <a:rPr lang="en-US" sz="1000" i="1" dirty="0" err="1"/>
              <a:t>попадат</a:t>
            </a:r>
            <a:r>
              <a:rPr lang="en-US" sz="1000" i="1" dirty="0"/>
              <a:t> в </a:t>
            </a:r>
            <a:r>
              <a:rPr lang="en-US" sz="1000" i="1" dirty="0" err="1"/>
              <a:t>обхвата</a:t>
            </a:r>
            <a:r>
              <a:rPr lang="en-US" sz="1000" i="1" dirty="0"/>
              <a:t> </a:t>
            </a:r>
            <a:r>
              <a:rPr lang="en-US" sz="1000" i="1" dirty="0" err="1"/>
              <a:t>на</a:t>
            </a:r>
            <a:r>
              <a:rPr lang="en-US" sz="1000" i="1" dirty="0"/>
              <a:t> </a:t>
            </a:r>
            <a:r>
              <a:rPr lang="en-US" sz="1000" i="1" dirty="0" err="1"/>
              <a:t>Постановление</a:t>
            </a:r>
            <a:r>
              <a:rPr lang="en-US" sz="1000" i="1" dirty="0"/>
              <a:t> № 160 </a:t>
            </a:r>
            <a:r>
              <a:rPr lang="en-US" sz="1000" i="1" dirty="0" err="1"/>
              <a:t>на</a:t>
            </a:r>
            <a:r>
              <a:rPr lang="en-US" sz="1000" i="1" dirty="0"/>
              <a:t> МС </a:t>
            </a:r>
            <a:r>
              <a:rPr lang="en-US" sz="1000" i="1" dirty="0" err="1"/>
              <a:t>от</a:t>
            </a:r>
            <a:r>
              <a:rPr lang="en-US" sz="1000" i="1" dirty="0"/>
              <a:t> 1.07.2016 г. </a:t>
            </a:r>
            <a:r>
              <a:rPr lang="en-US" sz="1000" i="1" dirty="0" err="1"/>
              <a:t>за</a:t>
            </a:r>
            <a:r>
              <a:rPr lang="en-US" sz="1000" i="1" dirty="0"/>
              <a:t> </a:t>
            </a:r>
            <a:r>
              <a:rPr lang="en-US" sz="1000" i="1" dirty="0" err="1"/>
              <a:t>определяне</a:t>
            </a:r>
            <a:r>
              <a:rPr lang="en-US" sz="1000" i="1" dirty="0"/>
              <a:t> </a:t>
            </a:r>
            <a:r>
              <a:rPr lang="en-US" sz="1000" i="1" dirty="0" err="1"/>
              <a:t>правилата</a:t>
            </a:r>
            <a:r>
              <a:rPr lang="en-US" sz="1000" i="1" dirty="0"/>
              <a:t> </a:t>
            </a:r>
            <a:r>
              <a:rPr lang="en-US" sz="1000" i="1" dirty="0" err="1"/>
              <a:t>за</a:t>
            </a:r>
            <a:r>
              <a:rPr lang="en-US" sz="1000" i="1" dirty="0"/>
              <a:t> </a:t>
            </a:r>
            <a:r>
              <a:rPr lang="en-US" sz="1000" i="1" dirty="0" err="1"/>
              <a:t>разглеждане</a:t>
            </a:r>
            <a:r>
              <a:rPr lang="en-US" sz="1000" i="1" dirty="0"/>
              <a:t> и </a:t>
            </a:r>
            <a:r>
              <a:rPr lang="en-US" sz="1000" i="1" dirty="0" err="1"/>
              <a:t>оценяване</a:t>
            </a:r>
            <a:r>
              <a:rPr lang="en-US" sz="1000" i="1" dirty="0"/>
              <a:t> </a:t>
            </a:r>
            <a:r>
              <a:rPr lang="en-US" sz="1000" i="1" dirty="0" err="1"/>
              <a:t>на</a:t>
            </a:r>
            <a:r>
              <a:rPr lang="en-US" sz="1000" i="1" dirty="0"/>
              <a:t> </a:t>
            </a:r>
            <a:r>
              <a:rPr lang="en-US" sz="1000" i="1" dirty="0" err="1"/>
              <a:t>оферти</a:t>
            </a:r>
            <a:r>
              <a:rPr lang="en-US" sz="1000" i="1" dirty="0"/>
              <a:t> и </a:t>
            </a:r>
            <a:r>
              <a:rPr lang="en-US" sz="1000" i="1" dirty="0" err="1"/>
              <a:t>сключването</a:t>
            </a:r>
            <a:r>
              <a:rPr lang="en-US" sz="1000" i="1" dirty="0"/>
              <a:t> </a:t>
            </a:r>
            <a:r>
              <a:rPr lang="en-US" sz="1000" i="1" dirty="0" err="1"/>
              <a:t>на</a:t>
            </a:r>
            <a:r>
              <a:rPr lang="en-US" sz="1000" i="1" dirty="0"/>
              <a:t> </a:t>
            </a:r>
            <a:r>
              <a:rPr lang="en-US" sz="1000" i="1" dirty="0" err="1"/>
              <a:t>договорите</a:t>
            </a:r>
            <a:r>
              <a:rPr lang="en-US" sz="1000" i="1" dirty="0"/>
              <a:t> в </a:t>
            </a:r>
            <a:r>
              <a:rPr lang="en-US" sz="1000" i="1" dirty="0" err="1"/>
              <a:t>процедурата</a:t>
            </a:r>
            <a:r>
              <a:rPr lang="en-US" sz="1000" i="1" dirty="0"/>
              <a:t> </a:t>
            </a:r>
            <a:r>
              <a:rPr lang="en-US" sz="1000" i="1" dirty="0" err="1"/>
              <a:t>за</a:t>
            </a:r>
            <a:r>
              <a:rPr lang="en-US" sz="1000" i="1" dirty="0"/>
              <a:t> </a:t>
            </a:r>
            <a:r>
              <a:rPr lang="en-US" sz="1000" i="1" dirty="0" err="1"/>
              <a:t>избор</a:t>
            </a:r>
            <a:r>
              <a:rPr lang="en-US" sz="1000" i="1" dirty="0"/>
              <a:t> с </a:t>
            </a:r>
            <a:r>
              <a:rPr lang="en-US" sz="1000" i="1" dirty="0" err="1"/>
              <a:t>публична</a:t>
            </a:r>
            <a:r>
              <a:rPr lang="en-US" sz="1000" i="1" dirty="0"/>
              <a:t> </a:t>
            </a:r>
            <a:r>
              <a:rPr lang="en-US" sz="1000" i="1" dirty="0" err="1"/>
              <a:t>покана</a:t>
            </a:r>
            <a:r>
              <a:rPr lang="en-US" sz="1000" i="1" dirty="0"/>
              <a:t> </a:t>
            </a:r>
            <a:r>
              <a:rPr lang="en-US" sz="1000" i="1" dirty="0" err="1"/>
              <a:t>от</a:t>
            </a:r>
            <a:r>
              <a:rPr lang="en-US" sz="1000" i="1" dirty="0"/>
              <a:t> </a:t>
            </a:r>
            <a:r>
              <a:rPr lang="en-US" sz="1000" i="1" dirty="0" err="1"/>
              <a:t>бенефициенти</a:t>
            </a:r>
            <a:r>
              <a:rPr lang="en-US" sz="1000" i="1" dirty="0"/>
              <a:t> </a:t>
            </a:r>
            <a:r>
              <a:rPr lang="en-US" sz="1000" i="1" dirty="0" err="1"/>
              <a:t>на</a:t>
            </a:r>
            <a:r>
              <a:rPr lang="en-US" sz="1000" i="1" dirty="0"/>
              <a:t> </a:t>
            </a:r>
            <a:r>
              <a:rPr lang="en-US" sz="1000" i="1" dirty="0" err="1"/>
              <a:t>безвъзмездна</a:t>
            </a:r>
            <a:r>
              <a:rPr lang="en-US" sz="1000" i="1" dirty="0"/>
              <a:t> </a:t>
            </a:r>
            <a:r>
              <a:rPr lang="en-US" sz="1000" i="1" dirty="0" err="1"/>
              <a:t>финансова</a:t>
            </a:r>
            <a:r>
              <a:rPr lang="en-US" sz="1000" i="1" dirty="0"/>
              <a:t> </a:t>
            </a:r>
            <a:r>
              <a:rPr lang="en-US" sz="1000" i="1" dirty="0" err="1"/>
              <a:t>помощ</a:t>
            </a:r>
            <a:r>
              <a:rPr lang="en-US" sz="1000" i="1" dirty="0"/>
              <a:t> </a:t>
            </a:r>
            <a:r>
              <a:rPr lang="en-US" sz="1000" i="1" dirty="0" err="1"/>
              <a:t>от</a:t>
            </a:r>
            <a:r>
              <a:rPr lang="en-US" sz="1000" i="1" dirty="0"/>
              <a:t> </a:t>
            </a:r>
            <a:r>
              <a:rPr lang="en-US" sz="1000" i="1" dirty="0" err="1"/>
              <a:t>Европейските</a:t>
            </a:r>
            <a:r>
              <a:rPr lang="en-US" sz="1000" i="1" dirty="0"/>
              <a:t> </a:t>
            </a:r>
            <a:r>
              <a:rPr lang="en-US" sz="1000" i="1" dirty="0" err="1"/>
              <a:t>структурни</a:t>
            </a:r>
            <a:r>
              <a:rPr lang="en-US" sz="1000" i="1" dirty="0"/>
              <a:t> и </a:t>
            </a:r>
            <a:r>
              <a:rPr lang="en-US" sz="1000" i="1" dirty="0" err="1"/>
              <a:t>инвестиционни</a:t>
            </a:r>
            <a:r>
              <a:rPr lang="en-US" sz="1000" i="1" dirty="0"/>
              <a:t> </a:t>
            </a:r>
            <a:r>
              <a:rPr lang="en-US" sz="1000" i="1" dirty="0" err="1"/>
              <a:t>фондове</a:t>
            </a:r>
            <a:r>
              <a:rPr lang="en-US" sz="1000" i="1" dirty="0"/>
              <a:t>). </a:t>
            </a:r>
            <a:endParaRPr lang="en-US" sz="1000" dirty="0"/>
          </a:p>
          <a:p>
            <a:pPr marL="0" indent="0">
              <a:buNone/>
            </a:pPr>
            <a:r>
              <a:rPr lang="en-US" sz="1000" b="1" dirty="0"/>
              <a:t>30.</a:t>
            </a:r>
            <a:r>
              <a:rPr lang="en-US" sz="1000" dirty="0"/>
              <a:t> </a:t>
            </a:r>
            <a:r>
              <a:rPr lang="en-US" sz="1000" b="1" dirty="0" err="1"/>
              <a:t>Договор</a:t>
            </a:r>
            <a:r>
              <a:rPr lang="en-US" sz="1000" b="1" dirty="0"/>
              <a:t> </a:t>
            </a:r>
            <a:r>
              <a:rPr lang="en-US" sz="1000" b="1" dirty="0" err="1"/>
              <a:t>за</a:t>
            </a:r>
            <a:r>
              <a:rPr lang="en-US" sz="1000" b="1" dirty="0"/>
              <a:t> </a:t>
            </a:r>
            <a:r>
              <a:rPr lang="en-US" sz="1000" b="1" dirty="0" err="1"/>
              <a:t>финансов</a:t>
            </a:r>
            <a:r>
              <a:rPr lang="en-US" sz="1000" b="1" dirty="0"/>
              <a:t> </a:t>
            </a:r>
            <a:r>
              <a:rPr lang="en-US" sz="1000" b="1" dirty="0" err="1"/>
              <a:t>лизинг</a:t>
            </a:r>
            <a:r>
              <a:rPr lang="en-US" sz="1000" b="1" dirty="0"/>
              <a:t> с </a:t>
            </a:r>
            <a:r>
              <a:rPr lang="en-US" sz="1000" b="1" dirty="0" err="1"/>
              <a:t>приложен</a:t>
            </a:r>
            <a:r>
              <a:rPr lang="en-US" sz="1000" b="1" dirty="0"/>
              <a:t> </a:t>
            </a:r>
            <a:r>
              <a:rPr lang="en-US" sz="1000" b="1" dirty="0" err="1"/>
              <a:t>към</a:t>
            </a:r>
            <a:r>
              <a:rPr lang="en-US" sz="1000" b="1" dirty="0"/>
              <a:t> </a:t>
            </a:r>
            <a:r>
              <a:rPr lang="en-US" sz="1000" b="1" dirty="0" err="1"/>
              <a:t>него</a:t>
            </a:r>
            <a:r>
              <a:rPr lang="en-US" sz="1000" b="1" dirty="0"/>
              <a:t> </a:t>
            </a:r>
            <a:r>
              <a:rPr lang="en-US" sz="1000" b="1" dirty="0" err="1"/>
              <a:t>погасителен</a:t>
            </a:r>
            <a:r>
              <a:rPr lang="en-US" sz="1000" b="1" dirty="0"/>
              <a:t> </a:t>
            </a:r>
            <a:r>
              <a:rPr lang="en-US" sz="1000" b="1" dirty="0" err="1"/>
              <a:t>план</a:t>
            </a:r>
            <a:r>
              <a:rPr lang="en-US" sz="1000" b="1" dirty="0"/>
              <a:t> </a:t>
            </a:r>
            <a:r>
              <a:rPr lang="en-US" sz="1000" b="1" dirty="0" err="1"/>
              <a:t>за</a:t>
            </a:r>
            <a:r>
              <a:rPr lang="en-US" sz="1000" b="1" dirty="0"/>
              <a:t> </a:t>
            </a:r>
            <a:r>
              <a:rPr lang="en-US" sz="1000" b="1" dirty="0" err="1"/>
              <a:t>изплащане</a:t>
            </a:r>
            <a:r>
              <a:rPr lang="en-US" sz="1000" b="1" dirty="0"/>
              <a:t> </a:t>
            </a:r>
            <a:r>
              <a:rPr lang="en-US" sz="1000" b="1" dirty="0" err="1"/>
              <a:t>на</a:t>
            </a:r>
            <a:r>
              <a:rPr lang="en-US" sz="1000" b="1" dirty="0"/>
              <a:t> </a:t>
            </a:r>
            <a:r>
              <a:rPr lang="en-US" sz="1000" b="1" dirty="0" err="1"/>
              <a:t>лизинговите</a:t>
            </a:r>
            <a:r>
              <a:rPr lang="en-US" sz="1000" b="1" dirty="0"/>
              <a:t> </a:t>
            </a:r>
            <a:r>
              <a:rPr lang="en-US" sz="1000" b="1" dirty="0" err="1"/>
              <a:t>вноски</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закупуване</a:t>
            </a:r>
            <a:r>
              <a:rPr lang="en-US" sz="1000" i="1" dirty="0"/>
              <a:t> </a:t>
            </a:r>
            <a:r>
              <a:rPr lang="en-US" sz="1000" i="1" dirty="0" err="1"/>
              <a:t>на</a:t>
            </a:r>
            <a:r>
              <a:rPr lang="en-US" sz="1000" i="1" dirty="0"/>
              <a:t> </a:t>
            </a:r>
            <a:r>
              <a:rPr lang="en-US" sz="1000" i="1" dirty="0" err="1"/>
              <a:t>активи</a:t>
            </a:r>
            <a:r>
              <a:rPr lang="en-US" sz="1000" i="1" dirty="0"/>
              <a:t> </a:t>
            </a:r>
            <a:r>
              <a:rPr lang="en-US" sz="1000" i="1" dirty="0" err="1"/>
              <a:t>чрез</a:t>
            </a:r>
            <a:r>
              <a:rPr lang="en-US" sz="1000" i="1" dirty="0"/>
              <a:t> </a:t>
            </a:r>
            <a:r>
              <a:rPr lang="en-US" sz="1000" i="1" dirty="0" err="1"/>
              <a:t>финансов</a:t>
            </a:r>
            <a:r>
              <a:rPr lang="en-US" sz="1000" i="1" dirty="0"/>
              <a:t> </a:t>
            </a:r>
            <a:r>
              <a:rPr lang="en-US" sz="1000" i="1" dirty="0" err="1"/>
              <a:t>лизинг</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31.</a:t>
            </a:r>
            <a:r>
              <a:rPr lang="en-US" sz="1000" dirty="0"/>
              <a:t> </a:t>
            </a:r>
            <a:r>
              <a:rPr lang="en-US" sz="1000" b="1" dirty="0" err="1"/>
              <a:t>Решение</a:t>
            </a:r>
            <a:r>
              <a:rPr lang="en-US" sz="1000" b="1" dirty="0"/>
              <a:t> </a:t>
            </a:r>
            <a:r>
              <a:rPr lang="en-US" sz="1000" b="1" dirty="0" err="1"/>
              <a:t>на</a:t>
            </a:r>
            <a:r>
              <a:rPr lang="en-US" sz="1000" b="1" dirty="0"/>
              <a:t> </a:t>
            </a:r>
            <a:r>
              <a:rPr lang="en-US" sz="1000" b="1" dirty="0" err="1"/>
              <a:t>кандидата</a:t>
            </a:r>
            <a:r>
              <a:rPr lang="en-US" sz="1000" b="1" dirty="0"/>
              <a:t> </a:t>
            </a:r>
            <a:r>
              <a:rPr lang="en-US" sz="1000" b="1" dirty="0" err="1"/>
              <a:t>за</a:t>
            </a:r>
            <a:r>
              <a:rPr lang="en-US" sz="1000" b="1" dirty="0"/>
              <a:t> </a:t>
            </a:r>
            <a:r>
              <a:rPr lang="en-US" sz="1000" b="1" dirty="0" err="1"/>
              <a:t>избор</a:t>
            </a:r>
            <a:r>
              <a:rPr lang="en-US" sz="1000" b="1" dirty="0"/>
              <a:t> </a:t>
            </a:r>
            <a:r>
              <a:rPr lang="en-US" sz="1000" b="1" dirty="0" err="1"/>
              <a:t>на</a:t>
            </a:r>
            <a:r>
              <a:rPr lang="en-US" sz="1000" b="1" dirty="0"/>
              <a:t> </a:t>
            </a:r>
            <a:r>
              <a:rPr lang="en-US" sz="1000" b="1" dirty="0" err="1"/>
              <a:t>доставчик</a:t>
            </a:r>
            <a:r>
              <a:rPr lang="en-US" sz="1000" b="1" dirty="0"/>
              <a:t>/</a:t>
            </a:r>
            <a:r>
              <a:rPr lang="en-US" sz="1000" b="1" dirty="0" err="1"/>
              <a:t>изпълнител</a:t>
            </a:r>
            <a:r>
              <a:rPr lang="en-US" sz="1000" dirty="0"/>
              <a:t> </a:t>
            </a:r>
            <a:r>
              <a:rPr lang="en-US" sz="1000" b="1" dirty="0" err="1"/>
              <a:t>или</a:t>
            </a:r>
            <a:r>
              <a:rPr lang="en-US" sz="1000" b="1" dirty="0"/>
              <a:t> </a:t>
            </a:r>
            <a:r>
              <a:rPr lang="en-US" sz="1000" b="1" dirty="0" err="1"/>
              <a:t>определяне</a:t>
            </a:r>
            <a:r>
              <a:rPr lang="en-US" sz="1000" b="1" dirty="0"/>
              <a:t> </a:t>
            </a:r>
            <a:r>
              <a:rPr lang="en-US" sz="1000" b="1" dirty="0" err="1"/>
              <a:t>стойността</a:t>
            </a:r>
            <a:r>
              <a:rPr lang="en-US" sz="1000" b="1" dirty="0"/>
              <a:t> </a:t>
            </a:r>
            <a:r>
              <a:rPr lang="en-US" sz="1000" b="1" dirty="0" err="1"/>
              <a:t>на</a:t>
            </a:r>
            <a:r>
              <a:rPr lang="en-US" sz="1000" b="1" dirty="0"/>
              <a:t> </a:t>
            </a:r>
            <a:r>
              <a:rPr lang="en-US" sz="1000" b="1" dirty="0" err="1"/>
              <a:t>разхода</a:t>
            </a:r>
            <a:r>
              <a:rPr lang="en-US" sz="1000" b="1" dirty="0"/>
              <a:t>,</a:t>
            </a:r>
            <a:r>
              <a:rPr lang="en-US" sz="1000" dirty="0"/>
              <a:t> а в </a:t>
            </a:r>
            <a:r>
              <a:rPr lang="en-US" sz="1000" dirty="0" err="1"/>
              <a:t>случай</a:t>
            </a:r>
            <a:r>
              <a:rPr lang="en-US" sz="1000" dirty="0"/>
              <a:t>, </a:t>
            </a:r>
            <a:r>
              <a:rPr lang="en-US" sz="1000" dirty="0" err="1"/>
              <a:t>че</a:t>
            </a:r>
            <a:r>
              <a:rPr lang="en-US" sz="1000" dirty="0"/>
              <a:t> </a:t>
            </a:r>
            <a:r>
              <a:rPr lang="en-US" sz="1000" dirty="0" err="1"/>
              <a:t>избраната</a:t>
            </a:r>
            <a:r>
              <a:rPr lang="en-US" sz="1000" dirty="0"/>
              <a:t> </a:t>
            </a:r>
            <a:r>
              <a:rPr lang="en-US" sz="1000" dirty="0" err="1"/>
              <a:t>оферта</a:t>
            </a:r>
            <a:r>
              <a:rPr lang="en-US" sz="1000" dirty="0"/>
              <a:t> </a:t>
            </a:r>
            <a:r>
              <a:rPr lang="en-US" sz="1000" dirty="0" err="1"/>
              <a:t>не</a:t>
            </a:r>
            <a:r>
              <a:rPr lang="en-US" sz="1000" dirty="0"/>
              <a:t> е с </a:t>
            </a:r>
            <a:r>
              <a:rPr lang="en-US" sz="1000" dirty="0" err="1"/>
              <a:t>най</a:t>
            </a:r>
            <a:r>
              <a:rPr lang="en-US" sz="1000" dirty="0"/>
              <a:t> – </a:t>
            </a:r>
            <a:r>
              <a:rPr lang="en-US" sz="1000" dirty="0" err="1"/>
              <a:t>ниска</a:t>
            </a:r>
            <a:r>
              <a:rPr lang="en-US" sz="1000" dirty="0"/>
              <a:t> </a:t>
            </a:r>
            <a:r>
              <a:rPr lang="en-US" sz="1000" dirty="0" err="1"/>
              <a:t>цена</a:t>
            </a:r>
            <a:r>
              <a:rPr lang="en-US" sz="1000" dirty="0"/>
              <a:t> </a:t>
            </a:r>
            <a:r>
              <a:rPr lang="en-US" sz="1000" b="1" dirty="0"/>
              <a:t>с </a:t>
            </a:r>
            <a:r>
              <a:rPr lang="en-US" sz="1000" b="1" dirty="0" err="1"/>
              <a:t>вкл</a:t>
            </a:r>
            <a:r>
              <a:rPr lang="en-US" sz="1000" b="1" dirty="0"/>
              <a:t>. </a:t>
            </a:r>
            <a:r>
              <a:rPr lang="en-US" sz="1000" b="1" dirty="0" err="1"/>
              <a:t>обосновка</a:t>
            </a:r>
            <a:r>
              <a:rPr lang="en-US" sz="1000" b="1" dirty="0"/>
              <a:t> </a:t>
            </a:r>
            <a:r>
              <a:rPr lang="en-US" sz="1000" b="1" dirty="0" err="1"/>
              <a:t>на</a:t>
            </a:r>
            <a:r>
              <a:rPr lang="en-US" sz="1000" b="1" dirty="0"/>
              <a:t> </a:t>
            </a:r>
            <a:r>
              <a:rPr lang="en-US" sz="1000" b="1" dirty="0" err="1"/>
              <a:t>мотивите</a:t>
            </a:r>
            <a:r>
              <a:rPr lang="en-US" sz="1000" dirty="0"/>
              <a:t> </a:t>
            </a:r>
            <a:r>
              <a:rPr lang="en-US" sz="1000" dirty="0" err="1"/>
              <a:t>за</a:t>
            </a:r>
            <a:r>
              <a:rPr lang="en-US" sz="1000" dirty="0"/>
              <a:t> </a:t>
            </a:r>
            <a:r>
              <a:rPr lang="en-US" sz="1000" dirty="0" err="1"/>
              <a:t>избор</a:t>
            </a:r>
            <a:r>
              <a:rPr lang="en-US" sz="1000" dirty="0"/>
              <a:t> </a:t>
            </a:r>
            <a:r>
              <a:rPr lang="en-US" sz="1000" dirty="0" err="1"/>
              <a:t>на</a:t>
            </a:r>
            <a:r>
              <a:rPr lang="en-US" sz="1000" dirty="0"/>
              <a:t> </a:t>
            </a:r>
            <a:r>
              <a:rPr lang="en-US" sz="1000" dirty="0" err="1"/>
              <a:t>оферта</a:t>
            </a:r>
            <a:r>
              <a:rPr lang="en-US" sz="1000" dirty="0"/>
              <a:t>, </a:t>
            </a:r>
            <a:r>
              <a:rPr lang="en-US" sz="1000" dirty="0" err="1"/>
              <a:t>която</a:t>
            </a:r>
            <a:r>
              <a:rPr lang="en-US" sz="1000" dirty="0"/>
              <a:t> </a:t>
            </a:r>
            <a:r>
              <a:rPr lang="en-US" sz="1000" dirty="0" err="1"/>
              <a:t>не</a:t>
            </a:r>
            <a:r>
              <a:rPr lang="en-US" sz="1000" dirty="0"/>
              <a:t> е с </a:t>
            </a:r>
            <a:r>
              <a:rPr lang="en-US" sz="1000" dirty="0" err="1"/>
              <a:t>най</a:t>
            </a:r>
            <a:r>
              <a:rPr lang="en-US" sz="1000" dirty="0"/>
              <a:t> </a:t>
            </a:r>
            <a:r>
              <a:rPr lang="en-US" sz="1000" dirty="0" err="1"/>
              <a:t>ниска</a:t>
            </a:r>
            <a:r>
              <a:rPr lang="en-US" sz="1000" dirty="0"/>
              <a:t> </a:t>
            </a:r>
            <a:r>
              <a:rPr lang="en-US" sz="1000" dirty="0" err="1"/>
              <a:t>цена</a:t>
            </a:r>
            <a:r>
              <a:rPr lang="en-US" sz="1000" dirty="0"/>
              <a:t>, </a:t>
            </a:r>
            <a:r>
              <a:rPr lang="en-US" sz="1000" dirty="0" err="1"/>
              <a:t>след</a:t>
            </a:r>
            <a:r>
              <a:rPr lang="en-US" sz="1000" dirty="0"/>
              <a:t> </a:t>
            </a:r>
            <a:r>
              <a:rPr lang="en-US" sz="1000" dirty="0" err="1"/>
              <a:t>проведено</a:t>
            </a:r>
            <a:r>
              <a:rPr lang="en-US" sz="1000" dirty="0"/>
              <a:t> </a:t>
            </a:r>
            <a:r>
              <a:rPr lang="en-US" sz="1000" dirty="0" err="1"/>
              <a:t>пазарно</a:t>
            </a:r>
            <a:r>
              <a:rPr lang="en-US" sz="1000" dirty="0"/>
              <a:t> </a:t>
            </a:r>
            <a:r>
              <a:rPr lang="en-US" sz="1000" dirty="0" err="1"/>
              <a:t>проучване</a:t>
            </a:r>
            <a:r>
              <a:rPr lang="en-US" sz="1000" dirty="0"/>
              <a:t>, </a:t>
            </a:r>
            <a:r>
              <a:rPr lang="en-US" sz="1000" dirty="0" err="1"/>
              <a:t>преди</a:t>
            </a:r>
            <a:r>
              <a:rPr lang="en-US" sz="1000" dirty="0"/>
              <a:t> </a:t>
            </a:r>
            <a:r>
              <a:rPr lang="en-US" sz="1000" dirty="0" err="1"/>
              <a:t>сключване</a:t>
            </a:r>
            <a:r>
              <a:rPr lang="en-US" sz="1000" dirty="0"/>
              <a:t> </a:t>
            </a:r>
            <a:r>
              <a:rPr lang="en-US" sz="1000" dirty="0" err="1"/>
              <a:t>на</a:t>
            </a:r>
            <a:r>
              <a:rPr lang="en-US" sz="1000" dirty="0"/>
              <a:t> </a:t>
            </a:r>
            <a:r>
              <a:rPr lang="en-US" sz="1000" dirty="0" err="1"/>
              <a:t>предварителни</a:t>
            </a:r>
            <a:r>
              <a:rPr lang="en-US" sz="1000" dirty="0"/>
              <a:t> </a:t>
            </a:r>
            <a:r>
              <a:rPr lang="en-US" sz="1000" dirty="0" err="1"/>
              <a:t>или</a:t>
            </a:r>
            <a:r>
              <a:rPr lang="en-US" sz="1000" dirty="0"/>
              <a:t> </a:t>
            </a:r>
            <a:r>
              <a:rPr lang="en-US" sz="1000" dirty="0" err="1"/>
              <a:t>окончателни</a:t>
            </a:r>
            <a:r>
              <a:rPr lang="en-US" sz="1000" dirty="0"/>
              <a:t> </a:t>
            </a:r>
            <a:r>
              <a:rPr lang="en-US" sz="1000" dirty="0" err="1"/>
              <a:t>договори</a:t>
            </a:r>
            <a:r>
              <a:rPr lang="en-US" sz="1000" dirty="0"/>
              <a:t> </a:t>
            </a:r>
            <a:r>
              <a:rPr lang="en-US" sz="1000" dirty="0" err="1"/>
              <a:t>за</a:t>
            </a:r>
            <a:r>
              <a:rPr lang="en-US" sz="1000" dirty="0"/>
              <a:t> </a:t>
            </a:r>
            <a:r>
              <a:rPr lang="en-US" sz="1000" dirty="0" err="1"/>
              <a:t>строителство</a:t>
            </a:r>
            <a:r>
              <a:rPr lang="en-US" sz="1000" dirty="0"/>
              <a:t>/</a:t>
            </a:r>
            <a:r>
              <a:rPr lang="en-US" sz="1000" dirty="0" err="1"/>
              <a:t>услуги</a:t>
            </a:r>
            <a:r>
              <a:rPr lang="en-US" sz="1000" dirty="0"/>
              <a:t>/</a:t>
            </a:r>
            <a:r>
              <a:rPr lang="en-US" sz="1000" dirty="0" err="1"/>
              <a:t>доставки</a:t>
            </a:r>
            <a:r>
              <a:rPr lang="en-US" sz="1000" dirty="0"/>
              <a:t>.  </a:t>
            </a:r>
            <a:r>
              <a:rPr lang="en-US" sz="1000" dirty="0" err="1"/>
              <a:t>Представя</a:t>
            </a:r>
            <a:r>
              <a:rPr lang="en-US" sz="1000" dirty="0"/>
              <a:t>/т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p>
          <a:p>
            <a:pPr marL="0" indent="0">
              <a:buNone/>
            </a:pPr>
            <a:r>
              <a:rPr lang="en-US" sz="1000" b="1" dirty="0"/>
              <a:t>32</a:t>
            </a:r>
            <a:r>
              <a:rPr lang="en-US" sz="1000" dirty="0"/>
              <a:t>. </a:t>
            </a:r>
            <a:r>
              <a:rPr lang="en-US" sz="1000" b="1" dirty="0" err="1"/>
              <a:t>Удостоверение</a:t>
            </a:r>
            <a:r>
              <a:rPr lang="en-US" sz="1000" b="1" dirty="0"/>
              <a:t> </a:t>
            </a:r>
            <a:r>
              <a:rPr lang="en-US" sz="1000" b="1" dirty="0" err="1"/>
              <a:t>за</a:t>
            </a:r>
            <a:r>
              <a:rPr lang="en-US" sz="1000" b="1" dirty="0"/>
              <a:t> </a:t>
            </a:r>
            <a:r>
              <a:rPr lang="en-US" sz="1000" b="1" dirty="0" err="1"/>
              <a:t>данъчна</a:t>
            </a:r>
            <a:r>
              <a:rPr lang="en-US" sz="1000" b="1" dirty="0"/>
              <a:t> </a:t>
            </a:r>
            <a:r>
              <a:rPr lang="en-US" sz="1000" b="1" dirty="0" err="1"/>
              <a:t>оценка</a:t>
            </a:r>
            <a:r>
              <a:rPr lang="en-US" sz="1000" b="1" dirty="0"/>
              <a:t>, </a:t>
            </a:r>
            <a:r>
              <a:rPr lang="en-US" sz="1000" b="1" dirty="0" err="1"/>
              <a:t>издадено</a:t>
            </a:r>
            <a:r>
              <a:rPr lang="en-US" sz="1000" b="1" dirty="0"/>
              <a:t> в </a:t>
            </a:r>
            <a:r>
              <a:rPr lang="en-US" sz="1000" b="1" dirty="0" err="1"/>
              <a:t>рамките</a:t>
            </a:r>
            <a:r>
              <a:rPr lang="en-US" sz="1000" b="1" dirty="0"/>
              <a:t> </a:t>
            </a:r>
            <a:r>
              <a:rPr lang="en-US" sz="1000" b="1" dirty="0" err="1"/>
              <a:t>на</a:t>
            </a:r>
            <a:r>
              <a:rPr lang="en-US" sz="1000" b="1" dirty="0"/>
              <a:t> </a:t>
            </a:r>
            <a:r>
              <a:rPr lang="en-US" sz="1000" b="1" dirty="0" err="1"/>
              <a:t>месеца</a:t>
            </a:r>
            <a:r>
              <a:rPr lang="en-US" sz="1000" b="1" dirty="0"/>
              <a:t>, </a:t>
            </a:r>
            <a:r>
              <a:rPr lang="en-US" sz="1000" b="1" dirty="0" err="1"/>
              <a:t>предхождащ</a:t>
            </a:r>
            <a:r>
              <a:rPr lang="en-US" sz="1000" b="1" dirty="0"/>
              <a:t> </a:t>
            </a:r>
            <a:r>
              <a:rPr lang="en-US" sz="1000" b="1" dirty="0" err="1"/>
              <a:t>датата</a:t>
            </a:r>
            <a:r>
              <a:rPr lang="en-US" sz="1000" b="1" dirty="0"/>
              <a:t> </a:t>
            </a:r>
            <a:r>
              <a:rPr lang="en-US" sz="1000" b="1" dirty="0" err="1"/>
              <a:t>на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закупуване</a:t>
            </a:r>
            <a:r>
              <a:rPr lang="en-US" sz="1000" i="1" dirty="0"/>
              <a:t> </a:t>
            </a:r>
            <a:r>
              <a:rPr lang="en-US" sz="1000" i="1" dirty="0" err="1"/>
              <a:t>на</a:t>
            </a:r>
            <a:r>
              <a:rPr lang="en-US" sz="1000" i="1" dirty="0"/>
              <a:t> </a:t>
            </a:r>
            <a:r>
              <a:rPr lang="en-US" sz="1000" i="1" dirty="0" err="1"/>
              <a:t>земя</a:t>
            </a:r>
            <a:r>
              <a:rPr lang="en-US" sz="1000" i="1" dirty="0"/>
              <a:t>, </a:t>
            </a:r>
            <a:r>
              <a:rPr lang="en-US" sz="1000" i="1" dirty="0" err="1"/>
              <a:t>сгради</a:t>
            </a:r>
            <a:r>
              <a:rPr lang="en-US" sz="1000" i="1" dirty="0"/>
              <a:t> и/</a:t>
            </a:r>
            <a:r>
              <a:rPr lang="en-US" sz="1000" i="1" dirty="0" err="1"/>
              <a:t>или</a:t>
            </a:r>
            <a:r>
              <a:rPr lang="en-US" sz="1000" i="1" dirty="0"/>
              <a:t> </a:t>
            </a:r>
            <a:r>
              <a:rPr lang="en-US" sz="1000" i="1" dirty="0" err="1"/>
              <a:t>друга</a:t>
            </a:r>
            <a:r>
              <a:rPr lang="en-US" sz="1000" i="1" dirty="0"/>
              <a:t> </a:t>
            </a:r>
            <a:r>
              <a:rPr lang="en-US" sz="1000" i="1" dirty="0" err="1"/>
              <a:t>недвижима</a:t>
            </a:r>
            <a:r>
              <a:rPr lang="en-US" sz="1000" i="1" dirty="0"/>
              <a:t> </a:t>
            </a:r>
            <a:r>
              <a:rPr lang="en-US" sz="1000" i="1" dirty="0" err="1"/>
              <a:t>собственост</a:t>
            </a:r>
            <a:r>
              <a:rPr lang="en-US" sz="1000" dirty="0"/>
              <a:t>). </a:t>
            </a:r>
            <a:r>
              <a:rPr lang="en-US" sz="1000" dirty="0" err="1"/>
              <a:t>Представя</a:t>
            </a:r>
            <a:r>
              <a:rPr lang="en-US" sz="1000" dirty="0"/>
              <a:t>/т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endParaRPr lang="en-US" sz="1000" dirty="0" smtClean="0"/>
          </a:p>
          <a:p>
            <a:pPr marL="0" indent="0">
              <a:buNone/>
            </a:pPr>
            <a:r>
              <a:rPr lang="en-US" sz="1000" b="1" dirty="0"/>
              <a:t>33.</a:t>
            </a:r>
            <a:r>
              <a:rPr lang="en-US" sz="1000" dirty="0"/>
              <a:t> </a:t>
            </a:r>
            <a:r>
              <a:rPr lang="en-US" sz="1000" b="1" dirty="0" err="1"/>
              <a:t>Удостоверение</a:t>
            </a:r>
            <a:r>
              <a:rPr lang="en-US" sz="1000" b="1" dirty="0"/>
              <a:t> </a:t>
            </a:r>
            <a:r>
              <a:rPr lang="en-US" sz="1000" b="1" dirty="0" err="1"/>
              <a:t>съгласно</a:t>
            </a:r>
            <a:r>
              <a:rPr lang="en-US" sz="1000" b="1" dirty="0"/>
              <a:t> </a:t>
            </a:r>
            <a:r>
              <a:rPr lang="en-US" sz="1000" b="1" dirty="0" err="1"/>
              <a:t>чл</a:t>
            </a:r>
            <a:r>
              <a:rPr lang="en-US" sz="1000" b="1" dirty="0"/>
              <a:t>. 25, </a:t>
            </a:r>
            <a:r>
              <a:rPr lang="en-US" sz="1000" b="1" dirty="0" err="1"/>
              <a:t>ал</a:t>
            </a:r>
            <a:r>
              <a:rPr lang="en-US" sz="1000" b="1" dirty="0"/>
              <a:t>. 4 </a:t>
            </a:r>
            <a:r>
              <a:rPr lang="en-US" sz="1000" b="1" dirty="0" err="1"/>
              <a:t>от</a:t>
            </a:r>
            <a:r>
              <a:rPr lang="en-US" sz="1000" b="1" dirty="0"/>
              <a:t> </a:t>
            </a:r>
            <a:r>
              <a:rPr lang="en-US" sz="1000" b="1" dirty="0" err="1"/>
              <a:t>Наредба</a:t>
            </a:r>
            <a:r>
              <a:rPr lang="en-US" sz="1000" b="1" dirty="0"/>
              <a:t> № 47 </a:t>
            </a:r>
            <a:r>
              <a:rPr lang="en-US" sz="1000" b="1" dirty="0" err="1"/>
              <a:t>от</a:t>
            </a:r>
            <a:r>
              <a:rPr lang="en-US" sz="1000" b="1" dirty="0"/>
              <a:t> 2003 г. </a:t>
            </a:r>
            <a:r>
              <a:rPr lang="en-US" sz="1000" b="1" dirty="0" err="1"/>
              <a:t>за</a:t>
            </a:r>
            <a:r>
              <a:rPr lang="en-US" sz="1000" b="1" dirty="0"/>
              <a:t> </a:t>
            </a:r>
            <a:r>
              <a:rPr lang="en-US" sz="1000" b="1" dirty="0" err="1"/>
              <a:t>производство</a:t>
            </a:r>
            <a:r>
              <a:rPr lang="en-US" sz="1000" b="1" dirty="0"/>
              <a:t> и </a:t>
            </a:r>
            <a:r>
              <a:rPr lang="en-US" sz="1000" b="1" dirty="0" err="1"/>
              <a:t>предлагане</a:t>
            </a:r>
            <a:r>
              <a:rPr lang="en-US" sz="1000" b="1" dirty="0"/>
              <a:t> </a:t>
            </a:r>
            <a:r>
              <a:rPr lang="en-US" sz="1000" b="1" dirty="0" err="1"/>
              <a:t>на</a:t>
            </a:r>
            <a:r>
              <a:rPr lang="en-US" sz="1000" b="1" dirty="0"/>
              <a:t> </a:t>
            </a:r>
            <a:r>
              <a:rPr lang="en-US" sz="1000" b="1" dirty="0" err="1"/>
              <a:t>пазара</a:t>
            </a:r>
            <a:r>
              <a:rPr lang="en-US" sz="1000" b="1" dirty="0"/>
              <a:t> </a:t>
            </a:r>
            <a:r>
              <a:rPr lang="en-US" sz="1000" b="1" dirty="0" err="1"/>
              <a:t>на</a:t>
            </a:r>
            <a:r>
              <a:rPr lang="en-US" sz="1000" b="1" dirty="0"/>
              <a:t> </a:t>
            </a:r>
            <a:r>
              <a:rPr lang="en-US" sz="1000" b="1" dirty="0" err="1"/>
              <a:t>елитни</a:t>
            </a:r>
            <a:r>
              <a:rPr lang="en-US" sz="1000" b="1" dirty="0"/>
              <a:t> и </a:t>
            </a:r>
            <a:r>
              <a:rPr lang="en-US" sz="1000" b="1" dirty="0" err="1"/>
              <a:t>племенни</a:t>
            </a:r>
            <a:r>
              <a:rPr lang="en-US" sz="1000" b="1" dirty="0"/>
              <a:t> </a:t>
            </a:r>
            <a:r>
              <a:rPr lang="en-US" sz="1000" b="1" dirty="0" err="1"/>
              <a:t>пчелни</a:t>
            </a:r>
            <a:r>
              <a:rPr lang="en-US" sz="1000" b="1" dirty="0"/>
              <a:t> </a:t>
            </a:r>
            <a:r>
              <a:rPr lang="en-US" sz="1000" b="1" dirty="0" err="1"/>
              <a:t>майки</a:t>
            </a:r>
            <a:r>
              <a:rPr lang="en-US" sz="1000" b="1" dirty="0"/>
              <a:t> и </a:t>
            </a:r>
            <a:r>
              <a:rPr lang="en-US" sz="1000" b="1" dirty="0" err="1"/>
              <a:t>отводки</a:t>
            </a:r>
            <a:r>
              <a:rPr lang="en-US" sz="1000" b="1" dirty="0"/>
              <a:t> (</a:t>
            </a:r>
            <a:r>
              <a:rPr lang="en-US" sz="1000" b="1" dirty="0" err="1"/>
              <a:t>рояци</a:t>
            </a:r>
            <a:r>
              <a:rPr lang="en-US" sz="1000" b="1" dirty="0"/>
              <a:t>) и </a:t>
            </a:r>
            <a:r>
              <a:rPr lang="en-US" sz="1000" b="1" dirty="0" err="1"/>
              <a:t>реда</a:t>
            </a:r>
            <a:r>
              <a:rPr lang="en-US" sz="1000" b="1" dirty="0"/>
              <a:t> </a:t>
            </a:r>
            <a:r>
              <a:rPr lang="en-US" sz="1000" b="1" dirty="0" err="1"/>
              <a:t>за</a:t>
            </a:r>
            <a:r>
              <a:rPr lang="en-US" sz="1000" b="1" dirty="0"/>
              <a:t> </a:t>
            </a:r>
            <a:r>
              <a:rPr lang="en-US" sz="1000" b="1" dirty="0" err="1"/>
              <a:t>водене</a:t>
            </a:r>
            <a:r>
              <a:rPr lang="en-US" sz="1000" b="1" dirty="0"/>
              <a:t> </a:t>
            </a:r>
            <a:r>
              <a:rPr lang="en-US" sz="1000" b="1" dirty="0" err="1"/>
              <a:t>на</a:t>
            </a:r>
            <a:r>
              <a:rPr lang="en-US" sz="1000" b="1" dirty="0"/>
              <a:t> </a:t>
            </a:r>
            <a:r>
              <a:rPr lang="en-US" sz="1000" b="1" dirty="0" err="1"/>
              <a:t>регистър</a:t>
            </a:r>
            <a:r>
              <a:rPr lang="en-US" sz="1000" dirty="0"/>
              <a:t> – </a:t>
            </a:r>
            <a:r>
              <a:rPr lang="en-US" sz="1000" i="1" dirty="0"/>
              <a:t>(</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производство</a:t>
            </a:r>
            <a:r>
              <a:rPr lang="en-US" sz="1000" i="1" dirty="0"/>
              <a:t> </a:t>
            </a:r>
            <a:r>
              <a:rPr lang="en-US" sz="1000" i="1" dirty="0" err="1"/>
              <a:t>на</a:t>
            </a:r>
            <a:r>
              <a:rPr lang="en-US" sz="1000" i="1" dirty="0"/>
              <a:t> </a:t>
            </a:r>
            <a:r>
              <a:rPr lang="en-US" sz="1000" i="1" dirty="0" err="1"/>
              <a:t>пчелни</a:t>
            </a:r>
            <a:r>
              <a:rPr lang="en-US" sz="1000" i="1" dirty="0"/>
              <a:t> </a:t>
            </a:r>
            <a:r>
              <a:rPr lang="en-US" sz="1000" i="1" dirty="0" err="1"/>
              <a:t>майки</a:t>
            </a:r>
            <a:r>
              <a:rPr lang="en-US" sz="1000" i="1" dirty="0"/>
              <a:t> и </a:t>
            </a:r>
            <a:r>
              <a:rPr lang="en-US" sz="1000" i="1" dirty="0" err="1"/>
              <a:t>закупуване</a:t>
            </a:r>
            <a:r>
              <a:rPr lang="en-US" sz="1000" i="1" dirty="0"/>
              <a:t> </a:t>
            </a:r>
            <a:r>
              <a:rPr lang="en-US" sz="1000" i="1" dirty="0" err="1"/>
              <a:t>на</a:t>
            </a:r>
            <a:r>
              <a:rPr lang="en-US" sz="1000" i="1" dirty="0"/>
              <a:t>: </a:t>
            </a:r>
            <a:r>
              <a:rPr lang="en-US" sz="1000" i="1" dirty="0" err="1"/>
              <a:t>съоръжения</a:t>
            </a:r>
            <a:r>
              <a:rPr lang="en-US" sz="1000" i="1" dirty="0"/>
              <a:t>, </a:t>
            </a:r>
            <a:r>
              <a:rPr lang="en-US" sz="1000" i="1" dirty="0" err="1"/>
              <a:t>прикачен</a:t>
            </a:r>
            <a:r>
              <a:rPr lang="en-US" sz="1000" i="1" dirty="0"/>
              <a:t> </a:t>
            </a:r>
            <a:r>
              <a:rPr lang="en-US" sz="1000" i="1" dirty="0" err="1"/>
              <a:t>инвентар</a:t>
            </a:r>
            <a:r>
              <a:rPr lang="en-US" sz="1000" i="1" dirty="0"/>
              <a:t> </a:t>
            </a:r>
            <a:r>
              <a:rPr lang="en-US" sz="1000" i="1" dirty="0" err="1"/>
              <a:t>за</a:t>
            </a:r>
            <a:r>
              <a:rPr lang="en-US" sz="1000" i="1" dirty="0"/>
              <a:t> </a:t>
            </a:r>
            <a:r>
              <a:rPr lang="en-US" sz="1000" i="1" dirty="0" err="1"/>
              <a:t>пчеларство</a:t>
            </a:r>
            <a:r>
              <a:rPr lang="en-US" sz="1000" i="1" dirty="0"/>
              <a:t> и </a:t>
            </a:r>
            <a:r>
              <a:rPr lang="en-US" sz="1000" i="1" dirty="0" err="1"/>
              <a:t>съответно</a:t>
            </a:r>
            <a:r>
              <a:rPr lang="en-US" sz="1000" i="1" dirty="0"/>
              <a:t> </a:t>
            </a:r>
            <a:r>
              <a:rPr lang="en-US" sz="1000" i="1" dirty="0" err="1"/>
              <a:t>оборудване</a:t>
            </a:r>
            <a:r>
              <a:rPr lang="en-US" sz="1000" i="1" dirty="0"/>
              <a:t>, </a:t>
            </a:r>
            <a:r>
              <a:rPr lang="en-US" sz="1000" i="1" dirty="0" err="1"/>
              <a:t>необходимо</a:t>
            </a:r>
            <a:r>
              <a:rPr lang="en-US" sz="1000" i="1" dirty="0"/>
              <a:t> </a:t>
            </a:r>
            <a:r>
              <a:rPr lang="en-US" sz="1000" i="1" dirty="0" err="1"/>
              <a:t>за</a:t>
            </a:r>
            <a:r>
              <a:rPr lang="en-US" sz="1000" i="1" dirty="0"/>
              <a:t> </a:t>
            </a:r>
            <a:r>
              <a:rPr lang="en-US" sz="1000" i="1" dirty="0" err="1"/>
              <a:t>производството</a:t>
            </a:r>
            <a:r>
              <a:rPr lang="en-US" sz="1000" i="1" dirty="0"/>
              <a:t> </a:t>
            </a:r>
            <a:r>
              <a:rPr lang="en-US" sz="1000" i="1" dirty="0" err="1"/>
              <a:t>на</a:t>
            </a:r>
            <a:r>
              <a:rPr lang="en-US" sz="1000" i="1" dirty="0"/>
              <a:t> </a:t>
            </a:r>
            <a:r>
              <a:rPr lang="en-US" sz="1000" i="1" dirty="0" err="1"/>
              <a:t>мед</a:t>
            </a:r>
            <a:r>
              <a:rPr lang="en-US" sz="1000" i="1" dirty="0"/>
              <a:t> и </a:t>
            </a:r>
            <a:r>
              <a:rPr lang="en-US" sz="1000" i="1" dirty="0" err="1"/>
              <a:t>други</a:t>
            </a:r>
            <a:r>
              <a:rPr lang="en-US" sz="1000" i="1" dirty="0"/>
              <a:t> </a:t>
            </a:r>
            <a:r>
              <a:rPr lang="en-US" sz="1000" i="1" dirty="0" err="1"/>
              <a:t>пчелни</a:t>
            </a:r>
            <a:r>
              <a:rPr lang="en-US" sz="1000" i="1" dirty="0"/>
              <a:t> </a:t>
            </a:r>
            <a:r>
              <a:rPr lang="en-US" sz="1000" i="1" dirty="0" err="1"/>
              <a:t>продукти</a:t>
            </a:r>
            <a:r>
              <a:rPr lang="en-US" sz="1000" i="1" dirty="0"/>
              <a:t>, </a:t>
            </a:r>
            <a:r>
              <a:rPr lang="en-US" sz="1000" i="1" dirty="0" err="1"/>
              <a:t>както</a:t>
            </a:r>
            <a:r>
              <a:rPr lang="en-US" sz="1000" i="1" dirty="0"/>
              <a:t> и </a:t>
            </a:r>
            <a:r>
              <a:rPr lang="en-US" sz="1000" i="1" dirty="0" err="1"/>
              <a:t>за</a:t>
            </a:r>
            <a:r>
              <a:rPr lang="en-US" sz="1000" i="1" dirty="0"/>
              <a:t> </a:t>
            </a:r>
            <a:r>
              <a:rPr lang="en-US" sz="1000" i="1" dirty="0" err="1"/>
              <a:t>развъждането</a:t>
            </a:r>
            <a:r>
              <a:rPr lang="en-US" sz="1000" i="1" dirty="0"/>
              <a:t> </a:t>
            </a:r>
            <a:r>
              <a:rPr lang="en-US" sz="1000" i="1" dirty="0" err="1"/>
              <a:t>на</a:t>
            </a:r>
            <a:r>
              <a:rPr lang="en-US" sz="1000" i="1" dirty="0"/>
              <a:t> </a:t>
            </a:r>
            <a:r>
              <a:rPr lang="en-US" sz="1000" i="1" dirty="0" err="1"/>
              <a:t>пчели-майки</a:t>
            </a:r>
            <a:r>
              <a:rPr lang="en-US" sz="1000" i="1" dirty="0"/>
              <a:t>, </a:t>
            </a:r>
            <a:r>
              <a:rPr lang="en-US" sz="1000" i="1" dirty="0" err="1"/>
              <a:t>включително</a:t>
            </a:r>
            <a:r>
              <a:rPr lang="en-US" sz="1000" i="1" dirty="0"/>
              <a:t> </a:t>
            </a:r>
            <a:r>
              <a:rPr lang="en-US" sz="1000" i="1" dirty="0" err="1"/>
              <a:t>чрез</a:t>
            </a:r>
            <a:r>
              <a:rPr lang="en-US" sz="1000" i="1" dirty="0"/>
              <a:t> </a:t>
            </a:r>
            <a:r>
              <a:rPr lang="en-US" sz="1000" i="1" dirty="0" err="1"/>
              <a:t>финансов</a:t>
            </a:r>
            <a:r>
              <a:rPr lang="en-US" sz="1000" i="1" dirty="0"/>
              <a:t> </a:t>
            </a:r>
            <a:r>
              <a:rPr lang="en-US" sz="1000" i="1" dirty="0" err="1"/>
              <a:t>лизинг</a:t>
            </a:r>
            <a:r>
              <a:rPr lang="en-US" sz="1000" i="1" dirty="0"/>
              <a:t>). </a:t>
            </a:r>
            <a:endParaRPr lang="en-US" sz="1000" dirty="0"/>
          </a:p>
          <a:p>
            <a:pPr marL="0" indent="0">
              <a:buNone/>
            </a:pPr>
            <a:r>
              <a:rPr lang="en-US" sz="1000" b="1" dirty="0"/>
              <a:t>34.</a:t>
            </a:r>
            <a:r>
              <a:rPr lang="en-US" sz="1000" dirty="0"/>
              <a:t> </a:t>
            </a:r>
            <a:r>
              <a:rPr lang="en-US" sz="1000" b="1" dirty="0" err="1"/>
              <a:t>Фактури</a:t>
            </a:r>
            <a:r>
              <a:rPr lang="en-US" sz="1000" b="1" dirty="0"/>
              <a:t>, </a:t>
            </a:r>
            <a:r>
              <a:rPr lang="en-US" sz="1000" b="1" dirty="0" err="1"/>
              <a:t>придружени</a:t>
            </a:r>
            <a:r>
              <a:rPr lang="en-US" sz="1000" b="1" dirty="0"/>
              <a:t> с </a:t>
            </a:r>
            <a:r>
              <a:rPr lang="en-US" sz="1000" b="1" dirty="0" err="1"/>
              <a:t>платежни</a:t>
            </a:r>
            <a:r>
              <a:rPr lang="en-US" sz="1000" b="1" dirty="0"/>
              <a:t> </a:t>
            </a:r>
            <a:r>
              <a:rPr lang="en-US" sz="1000" b="1" dirty="0" err="1"/>
              <a:t>нареждания</a:t>
            </a:r>
            <a:r>
              <a:rPr lang="en-US" sz="1000" b="1" dirty="0"/>
              <a:t>, </a:t>
            </a:r>
            <a:r>
              <a:rPr lang="en-US" sz="1000" b="1" dirty="0" err="1"/>
              <a:t>за</a:t>
            </a:r>
            <a:r>
              <a:rPr lang="en-US" sz="1000" b="1" dirty="0"/>
              <a:t> </a:t>
            </a:r>
            <a:r>
              <a:rPr lang="en-US" sz="1000" b="1" dirty="0" err="1"/>
              <a:t>извършени</a:t>
            </a:r>
            <a:r>
              <a:rPr lang="en-US" sz="1000" b="1" dirty="0"/>
              <a:t> </a:t>
            </a:r>
            <a:r>
              <a:rPr lang="en-US" sz="1000" b="1" dirty="0" err="1"/>
              <a:t>разходи</a:t>
            </a:r>
            <a:r>
              <a:rPr lang="en-US" sz="1000" b="1" dirty="0"/>
              <a:t> </a:t>
            </a:r>
            <a:r>
              <a:rPr lang="en-US" sz="1000" b="1" dirty="0" err="1"/>
              <a:t>преди</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b="1" dirty="0"/>
              <a:t> </a:t>
            </a:r>
            <a:r>
              <a:rPr lang="en-US" sz="1000" b="1" dirty="0" err="1"/>
              <a:t>към</a:t>
            </a:r>
            <a:r>
              <a:rPr lang="en-US" sz="1000" b="1" dirty="0"/>
              <a:t> </a:t>
            </a:r>
            <a:r>
              <a:rPr lang="en-US" sz="1000" b="1" dirty="0" err="1"/>
              <a:t>стратегията</a:t>
            </a:r>
            <a:r>
              <a:rPr lang="en-US" sz="1000" b="1" dirty="0"/>
              <a:t> </a:t>
            </a:r>
            <a:r>
              <a:rPr lang="en-US" sz="1000" b="1" dirty="0" err="1"/>
              <a:t>за</a:t>
            </a:r>
            <a:r>
              <a:rPr lang="en-US" sz="1000" b="1" dirty="0"/>
              <a:t> ВОМР</a:t>
            </a:r>
            <a:r>
              <a:rPr lang="en-US" sz="1000" dirty="0"/>
              <a:t> – </a:t>
            </a:r>
            <a:r>
              <a:rPr lang="en-US" sz="1000" dirty="0" err="1"/>
              <a:t>важи</a:t>
            </a:r>
            <a:r>
              <a:rPr lang="en-US" sz="1000" dirty="0"/>
              <a:t> в </a:t>
            </a:r>
            <a:r>
              <a:rPr lang="en-US" sz="1000" dirty="0" err="1"/>
              <a:t>случаите</a:t>
            </a:r>
            <a:r>
              <a:rPr lang="en-US" sz="1000" dirty="0"/>
              <a:t> </a:t>
            </a:r>
            <a:r>
              <a:rPr lang="en-US" sz="1000" dirty="0" err="1"/>
              <a:t>на</a:t>
            </a:r>
            <a:r>
              <a:rPr lang="en-US" sz="1000" dirty="0"/>
              <a:t> </a:t>
            </a:r>
            <a:r>
              <a:rPr lang="en-US" sz="1000" dirty="0" err="1"/>
              <a:t>разходи</a:t>
            </a:r>
            <a:r>
              <a:rPr lang="en-US" sz="1000" dirty="0"/>
              <a:t> </a:t>
            </a:r>
            <a:r>
              <a:rPr lang="en-US" sz="1000" dirty="0" err="1"/>
              <a:t>за</a:t>
            </a:r>
            <a:r>
              <a:rPr lang="en-US" sz="1000" dirty="0"/>
              <a:t> </a:t>
            </a:r>
            <a:r>
              <a:rPr lang="en-US" sz="1000" dirty="0" err="1"/>
              <a:t>предпроектни</a:t>
            </a:r>
            <a:r>
              <a:rPr lang="en-US" sz="1000" dirty="0"/>
              <a:t> </a:t>
            </a:r>
            <a:r>
              <a:rPr lang="en-US" sz="1000" dirty="0" err="1"/>
              <a:t>проучвания</a:t>
            </a:r>
            <a:r>
              <a:rPr lang="en-US" sz="1000" dirty="0"/>
              <a:t>, </a:t>
            </a:r>
            <a:r>
              <a:rPr lang="en-US" sz="1000" dirty="0" err="1"/>
              <a:t>такси</a:t>
            </a:r>
            <a:r>
              <a:rPr lang="en-US" sz="1000" dirty="0"/>
              <a:t>, </a:t>
            </a:r>
            <a:r>
              <a:rPr lang="en-US" sz="1000" dirty="0" err="1"/>
              <a:t>възнаграждение</a:t>
            </a:r>
            <a:r>
              <a:rPr lang="en-US" sz="1000" dirty="0"/>
              <a:t> </a:t>
            </a:r>
            <a:r>
              <a:rPr lang="en-US" sz="1000" dirty="0" err="1"/>
              <a:t>на</a:t>
            </a:r>
            <a:r>
              <a:rPr lang="en-US" sz="1000" dirty="0"/>
              <a:t> </a:t>
            </a:r>
            <a:r>
              <a:rPr lang="en-US" sz="1000" dirty="0" err="1"/>
              <a:t>архитекти</a:t>
            </a:r>
            <a:r>
              <a:rPr lang="en-US" sz="1000" dirty="0"/>
              <a:t>, </a:t>
            </a:r>
            <a:r>
              <a:rPr lang="en-US" sz="1000" dirty="0" err="1"/>
              <a:t>инженери</a:t>
            </a:r>
            <a:r>
              <a:rPr lang="en-US" sz="1000" dirty="0"/>
              <a:t> и </a:t>
            </a:r>
            <a:r>
              <a:rPr lang="en-US" sz="1000" dirty="0" err="1"/>
              <a:t>консултантски</a:t>
            </a:r>
            <a:r>
              <a:rPr lang="en-US" sz="1000" dirty="0"/>
              <a:t> </a:t>
            </a:r>
            <a:r>
              <a:rPr lang="en-US" sz="1000" dirty="0" err="1"/>
              <a:t>услуги</a:t>
            </a:r>
            <a:r>
              <a:rPr lang="en-US" sz="1000" dirty="0"/>
              <a:t>, </a:t>
            </a:r>
            <a:r>
              <a:rPr lang="en-US" sz="1000" dirty="0" err="1"/>
              <a:t>извършени</a:t>
            </a:r>
            <a:r>
              <a:rPr lang="en-US" sz="1000" dirty="0"/>
              <a:t> </a:t>
            </a:r>
            <a:r>
              <a:rPr lang="en-US" sz="1000" dirty="0" err="1"/>
              <a:t>след</a:t>
            </a:r>
            <a:r>
              <a:rPr lang="en-US" sz="1000" dirty="0"/>
              <a:t> 1 </a:t>
            </a:r>
            <a:r>
              <a:rPr lang="en-US" sz="1000" dirty="0" err="1"/>
              <a:t>януари</a:t>
            </a:r>
            <a:r>
              <a:rPr lang="en-US" sz="1000" dirty="0"/>
              <a:t> 2014 г., </a:t>
            </a:r>
            <a:r>
              <a:rPr lang="en-US" sz="1000" dirty="0" err="1"/>
              <a:t>ведно</a:t>
            </a:r>
            <a:r>
              <a:rPr lang="en-US" sz="1000" dirty="0"/>
              <a:t> с </a:t>
            </a:r>
            <a:r>
              <a:rPr lang="en-US" sz="1000" dirty="0" err="1"/>
              <a:t>банкови</a:t>
            </a:r>
            <a:r>
              <a:rPr lang="en-US" sz="1000" dirty="0"/>
              <a:t> </a:t>
            </a:r>
            <a:r>
              <a:rPr lang="en-US" sz="1000" dirty="0" err="1"/>
              <a:t>извлечения</a:t>
            </a:r>
            <a:r>
              <a:rPr lang="en-US" sz="1000" dirty="0"/>
              <a:t>. </a:t>
            </a:r>
            <a:r>
              <a:rPr lang="en-US" sz="1000" dirty="0" err="1"/>
              <a:t>Представят</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dirty="0"/>
              <a:t> </a:t>
            </a:r>
            <a:r>
              <a:rPr lang="en-US" sz="1000" i="1" dirty="0" err="1"/>
              <a:t>преди</a:t>
            </a:r>
            <a:r>
              <a:rPr lang="en-US" sz="1000" i="1" dirty="0"/>
              <a:t> </a:t>
            </a:r>
            <a:r>
              <a:rPr lang="en-US" sz="1000" i="1" dirty="0" err="1"/>
              <a:t>подаване</a:t>
            </a:r>
            <a:r>
              <a:rPr lang="en-US" sz="1000" i="1" dirty="0"/>
              <a:t> </a:t>
            </a:r>
            <a:r>
              <a:rPr lang="en-US" sz="1000" i="1" dirty="0" err="1"/>
              <a:t>на</a:t>
            </a:r>
            <a:r>
              <a:rPr lang="en-US" sz="1000" i="1" dirty="0"/>
              <a:t> </a:t>
            </a:r>
            <a:r>
              <a:rPr lang="en-US" sz="1000" i="1" dirty="0" err="1"/>
              <a:t>проектното</a:t>
            </a:r>
            <a:r>
              <a:rPr lang="en-US" sz="1000" i="1" dirty="0"/>
              <a:t> </a:t>
            </a:r>
            <a:r>
              <a:rPr lang="en-US" sz="1000" i="1" dirty="0" err="1"/>
              <a:t>предложение</a:t>
            </a:r>
            <a:r>
              <a:rPr lang="en-US" sz="1000" i="1" dirty="0"/>
              <a:t>).</a:t>
            </a:r>
            <a:endParaRPr lang="en-US" sz="1000" dirty="0"/>
          </a:p>
          <a:p>
            <a:pPr marL="0" indent="0">
              <a:buNone/>
            </a:pPr>
            <a:r>
              <a:rPr lang="en-US" sz="1000" b="1" dirty="0"/>
              <a:t>35.</a:t>
            </a:r>
            <a:r>
              <a:rPr lang="en-US" sz="1000" i="1" dirty="0"/>
              <a:t>  </a:t>
            </a:r>
            <a:r>
              <a:rPr lang="en-US" sz="1000" b="1" dirty="0" err="1"/>
              <a:t>Декларация</a:t>
            </a:r>
            <a:r>
              <a:rPr lang="en-US" sz="1000" b="1" dirty="0"/>
              <a:t> </a:t>
            </a:r>
            <a:r>
              <a:rPr lang="en-US" sz="1000" b="1" dirty="0" err="1"/>
              <a:t>за</a:t>
            </a:r>
            <a:r>
              <a:rPr lang="en-US" sz="1000" b="1" dirty="0"/>
              <a:t> </a:t>
            </a:r>
            <a:r>
              <a:rPr lang="en-US" sz="1000" b="1" dirty="0" err="1"/>
              <a:t>неприложими</a:t>
            </a:r>
            <a:r>
              <a:rPr lang="en-US" sz="1000" b="1" dirty="0"/>
              <a:t> </a:t>
            </a:r>
            <a:r>
              <a:rPr lang="en-US" sz="1000" b="1" dirty="0" err="1"/>
              <a:t>документи</a:t>
            </a:r>
            <a:r>
              <a:rPr lang="en-US" sz="1000" b="1" dirty="0"/>
              <a:t> </a:t>
            </a:r>
            <a:r>
              <a:rPr lang="en-US" sz="1000" dirty="0" err="1"/>
              <a:t>по</a:t>
            </a:r>
            <a:r>
              <a:rPr lang="en-US" sz="1000" dirty="0"/>
              <a:t> </a:t>
            </a:r>
            <a:r>
              <a:rPr lang="en-US" sz="1000" dirty="0" err="1"/>
              <a:t>образец</a:t>
            </a:r>
            <a:r>
              <a:rPr lang="en-US" sz="1000" dirty="0"/>
              <a:t> </a:t>
            </a:r>
            <a:r>
              <a:rPr lang="en-US" sz="1000" b="1" dirty="0"/>
              <a:t>(</a:t>
            </a:r>
            <a:r>
              <a:rPr lang="en-US" sz="1000" b="1" dirty="0" err="1"/>
              <a:t>Приложение</a:t>
            </a:r>
            <a:r>
              <a:rPr lang="en-US" sz="1000" b="1" dirty="0"/>
              <a:t> №19)</a:t>
            </a:r>
            <a:r>
              <a:rPr lang="en-US" sz="1000" i="1" dirty="0"/>
              <a:t>. </a:t>
            </a:r>
            <a:r>
              <a:rPr lang="en-US" sz="1000" i="1" dirty="0" err="1"/>
              <a:t>Представя</a:t>
            </a:r>
            <a:r>
              <a:rPr lang="en-US" sz="1000" i="1" dirty="0"/>
              <a:t> </a:t>
            </a:r>
            <a:r>
              <a:rPr lang="en-US" sz="1000" i="1" dirty="0" err="1"/>
              <a:t>се</a:t>
            </a:r>
            <a:r>
              <a:rPr lang="en-US" sz="1000" i="1" dirty="0"/>
              <a:t> </a:t>
            </a:r>
            <a:r>
              <a:rPr lang="en-US" sz="1000" i="1" dirty="0" err="1"/>
              <a:t>във</a:t>
            </a:r>
            <a:r>
              <a:rPr lang="en-US" sz="1000" i="1" dirty="0"/>
              <a:t> </a:t>
            </a:r>
            <a:r>
              <a:rPr lang="en-US" sz="1000" i="1" dirty="0" err="1"/>
              <a:t>формат</a:t>
            </a:r>
            <a:r>
              <a:rPr lang="en-US" sz="1000" i="1" dirty="0"/>
              <a:t> „pdf“.</a:t>
            </a:r>
            <a:endParaRPr lang="en-US" sz="1000" dirty="0"/>
          </a:p>
          <a:p>
            <a:pPr marL="0" indent="0">
              <a:buNone/>
            </a:pP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243381715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rmAutofit fontScale="90000"/>
          </a:bodyPr>
          <a:lstStyle/>
          <a:p>
            <a:r>
              <a:rPr lang="en-US" b="1" dirty="0" err="1">
                <a:effectLst/>
              </a:rPr>
              <a:t>Териториален</a:t>
            </a:r>
            <a:r>
              <a:rPr lang="en-US" b="1" dirty="0">
                <a:effectLst/>
              </a:rPr>
              <a:t> </a:t>
            </a:r>
            <a:r>
              <a:rPr lang="en-US" b="1" dirty="0" err="1">
                <a:effectLst/>
              </a:rPr>
              <a:t>обхват</a:t>
            </a:r>
            <a:r>
              <a:rPr lang="bg-BG" b="1" dirty="0">
                <a:effectLst/>
              </a:rPr>
              <a:t>:</a:t>
            </a:r>
            <a:endParaRPr lang="en-US" dirty="0">
              <a:effectLst/>
            </a:endParaRPr>
          </a:p>
        </p:txBody>
      </p:sp>
      <p:sp>
        <p:nvSpPr>
          <p:cNvPr id="16386" name="Content Placeholder 2"/>
          <p:cNvSpPr>
            <a:spLocks noGrp="1"/>
          </p:cNvSpPr>
          <p:nvPr>
            <p:ph idx="1"/>
          </p:nvPr>
        </p:nvSpPr>
        <p:spPr>
          <a:xfrm>
            <a:off x="449263" y="1503363"/>
            <a:ext cx="8245475" cy="3359150"/>
          </a:xfrm>
        </p:spPr>
        <p:txBody>
          <a:bodyPr/>
          <a:lstStyle/>
          <a:p>
            <a:r>
              <a:rPr lang="en-US" b="1" dirty="0" err="1"/>
              <a:t>Географски</a:t>
            </a:r>
            <a:r>
              <a:rPr lang="en-US" b="1" dirty="0"/>
              <a:t> </a:t>
            </a:r>
            <a:r>
              <a:rPr lang="en-US" b="1" dirty="0" err="1"/>
              <a:t>обхват</a:t>
            </a:r>
            <a:r>
              <a:rPr lang="en-US" b="1" dirty="0"/>
              <a:t>: </a:t>
            </a:r>
            <a:r>
              <a:rPr lang="en-US" dirty="0" err="1"/>
              <a:t>финансова</a:t>
            </a:r>
            <a:r>
              <a:rPr lang="en-US" dirty="0"/>
              <a:t> </a:t>
            </a:r>
            <a:r>
              <a:rPr lang="en-US" dirty="0" err="1"/>
              <a:t>помощ</a:t>
            </a:r>
            <a:r>
              <a:rPr lang="en-US" dirty="0"/>
              <a:t> </a:t>
            </a:r>
            <a:r>
              <a:rPr lang="en-US" dirty="0" err="1"/>
              <a:t>се</a:t>
            </a:r>
            <a:r>
              <a:rPr lang="en-US" dirty="0"/>
              <a:t> </a:t>
            </a:r>
            <a:r>
              <a:rPr lang="en-US" dirty="0" err="1"/>
              <a:t>предоставя</a:t>
            </a:r>
            <a:r>
              <a:rPr lang="en-US" dirty="0"/>
              <a:t> </a:t>
            </a:r>
            <a:r>
              <a:rPr lang="en-US" dirty="0" err="1"/>
              <a:t>за</a:t>
            </a:r>
            <a:r>
              <a:rPr lang="en-US" dirty="0"/>
              <a:t> </a:t>
            </a:r>
            <a:r>
              <a:rPr lang="en-US" dirty="0" err="1"/>
              <a:t>проектите</a:t>
            </a:r>
            <a:r>
              <a:rPr lang="en-US" dirty="0"/>
              <a:t> и </a:t>
            </a:r>
            <a:r>
              <a:rPr lang="en-US" dirty="0" err="1"/>
              <a:t>дейностите</a:t>
            </a:r>
            <a:r>
              <a:rPr lang="en-US" dirty="0"/>
              <a:t> </a:t>
            </a:r>
            <a:r>
              <a:rPr lang="en-US" dirty="0" err="1"/>
              <a:t>реализиращи</a:t>
            </a:r>
            <a:r>
              <a:rPr lang="en-US" dirty="0"/>
              <a:t> </a:t>
            </a:r>
            <a:r>
              <a:rPr lang="en-US" dirty="0" err="1"/>
              <a:t>се</a:t>
            </a:r>
            <a:r>
              <a:rPr lang="en-US" dirty="0"/>
              <a:t> </a:t>
            </a:r>
            <a:r>
              <a:rPr lang="en-US" dirty="0" err="1"/>
              <a:t>на</a:t>
            </a:r>
            <a:r>
              <a:rPr lang="en-US" dirty="0"/>
              <a:t> </a:t>
            </a:r>
            <a:r>
              <a:rPr lang="en-US" dirty="0" err="1"/>
              <a:t>територията</a:t>
            </a:r>
            <a:r>
              <a:rPr lang="en-US" dirty="0"/>
              <a:t> </a:t>
            </a:r>
            <a:r>
              <a:rPr lang="en-US" dirty="0" err="1"/>
              <a:t>на</a:t>
            </a:r>
            <a:r>
              <a:rPr lang="en-US" dirty="0"/>
              <a:t> МИГ </a:t>
            </a:r>
            <a:r>
              <a:rPr lang="en-US" dirty="0" err="1"/>
              <a:t>Перущица-Родопи</a:t>
            </a:r>
            <a:r>
              <a:rPr lang="en-US" dirty="0"/>
              <a:t>, </a:t>
            </a:r>
            <a:r>
              <a:rPr lang="en-US" dirty="0" err="1"/>
              <a:t>която</a:t>
            </a:r>
            <a:r>
              <a:rPr lang="en-US" dirty="0"/>
              <a:t> </a:t>
            </a:r>
            <a:r>
              <a:rPr lang="en-US" dirty="0" err="1"/>
              <a:t>покрива</a:t>
            </a:r>
            <a:r>
              <a:rPr lang="en-US" dirty="0"/>
              <a:t> </a:t>
            </a:r>
            <a:r>
              <a:rPr lang="en-US" dirty="0" err="1"/>
              <a:t>територията</a:t>
            </a:r>
            <a:r>
              <a:rPr lang="en-US" dirty="0"/>
              <a:t> в </a:t>
            </a:r>
            <a:r>
              <a:rPr lang="en-US" dirty="0" err="1"/>
              <a:t>административните</a:t>
            </a:r>
            <a:r>
              <a:rPr lang="en-US" dirty="0"/>
              <a:t> </a:t>
            </a:r>
            <a:r>
              <a:rPr lang="en-US" dirty="0" err="1"/>
              <a:t>граници</a:t>
            </a:r>
            <a:r>
              <a:rPr lang="en-US" dirty="0"/>
              <a:t> </a:t>
            </a:r>
            <a:r>
              <a:rPr lang="en-US" dirty="0" err="1"/>
              <a:t>на</a:t>
            </a:r>
            <a:r>
              <a:rPr lang="en-US" dirty="0"/>
              <a:t> </a:t>
            </a:r>
            <a:r>
              <a:rPr lang="en-US" dirty="0" err="1"/>
              <a:t>общините</a:t>
            </a:r>
            <a:r>
              <a:rPr lang="en-US" dirty="0"/>
              <a:t> </a:t>
            </a:r>
            <a:r>
              <a:rPr lang="en-US" dirty="0" err="1"/>
              <a:t>Перущица</a:t>
            </a:r>
            <a:r>
              <a:rPr lang="en-US" dirty="0"/>
              <a:t> и </a:t>
            </a:r>
            <a:r>
              <a:rPr lang="en-US" dirty="0" err="1"/>
              <a:t>Родопи</a:t>
            </a:r>
            <a:r>
              <a:rPr lang="en-US" dirty="0"/>
              <a:t>.</a:t>
            </a:r>
          </a:p>
          <a:p>
            <a:endParaRPr lang="en-US" dirty="0" smtClean="0"/>
          </a:p>
          <a:p>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b="1" u="sng" dirty="0"/>
              <a:t>III. </a:t>
            </a:r>
            <a:r>
              <a:rPr lang="en-US" sz="1000" b="1" u="sng" dirty="0" err="1"/>
              <a:t>Допълнителни</a:t>
            </a:r>
            <a:r>
              <a:rPr lang="en-US" sz="1000" b="1" u="sng" dirty="0"/>
              <a:t> </a:t>
            </a:r>
            <a:r>
              <a:rPr lang="en-US" sz="1000" b="1" u="sng" dirty="0" err="1"/>
              <a:t>общи</a:t>
            </a:r>
            <a:r>
              <a:rPr lang="en-US" sz="1000" b="1" u="sng" dirty="0"/>
              <a:t> </a:t>
            </a:r>
            <a:r>
              <a:rPr lang="en-US" sz="1000" b="1" u="sng" dirty="0" err="1"/>
              <a:t>документи</a:t>
            </a:r>
            <a:r>
              <a:rPr lang="en-US" sz="1000" b="1" u="sng" dirty="0"/>
              <a:t>:</a:t>
            </a:r>
            <a:endParaRPr lang="en-US" sz="1000" dirty="0"/>
          </a:p>
          <a:p>
            <a:pPr marL="0" indent="0">
              <a:buNone/>
            </a:pPr>
            <a:r>
              <a:rPr lang="en-US" sz="1000" b="1" dirty="0"/>
              <a:t>36.</a:t>
            </a:r>
            <a:r>
              <a:rPr lang="en-US" sz="1000" b="1" i="1" dirty="0"/>
              <a:t> </a:t>
            </a:r>
            <a:r>
              <a:rPr lang="en-US" sz="1000" b="1" dirty="0" err="1"/>
              <a:t>Регистрационна</a:t>
            </a:r>
            <a:r>
              <a:rPr lang="en-US" sz="1000" b="1" dirty="0"/>
              <a:t> </a:t>
            </a:r>
            <a:r>
              <a:rPr lang="en-US" sz="1000" b="1" dirty="0" err="1"/>
              <a:t>карта</a:t>
            </a:r>
            <a:r>
              <a:rPr lang="en-US" sz="1000" b="1" dirty="0"/>
              <a:t>, </a:t>
            </a:r>
            <a:r>
              <a:rPr lang="en-US" sz="1000" b="1" dirty="0" err="1"/>
              <a:t>издадена</a:t>
            </a:r>
            <a:r>
              <a:rPr lang="en-US" sz="1000" b="1" dirty="0"/>
              <a:t> </a:t>
            </a:r>
            <a:r>
              <a:rPr lang="en-US" sz="1000" b="1" dirty="0" err="1"/>
              <a:t>по</a:t>
            </a:r>
            <a:r>
              <a:rPr lang="en-US" sz="1000" b="1" dirty="0"/>
              <a:t> </a:t>
            </a:r>
            <a:r>
              <a:rPr lang="en-US" sz="1000" b="1" dirty="0" err="1"/>
              <a:t>реда</a:t>
            </a:r>
            <a:r>
              <a:rPr lang="en-US" sz="1000" b="1" dirty="0"/>
              <a:t> </a:t>
            </a:r>
            <a:r>
              <a:rPr lang="en-US" sz="1000" b="1" dirty="0" err="1"/>
              <a:t>на</a:t>
            </a:r>
            <a:r>
              <a:rPr lang="en-US" sz="1000" b="1" dirty="0"/>
              <a:t> </a:t>
            </a:r>
            <a:r>
              <a:rPr lang="en-US" sz="1000" b="1" dirty="0" err="1"/>
              <a:t>наредбата</a:t>
            </a:r>
            <a:r>
              <a:rPr lang="en-US" sz="1000" b="1" dirty="0"/>
              <a:t> </a:t>
            </a:r>
            <a:r>
              <a:rPr lang="en-US" sz="1000" b="1" dirty="0" err="1"/>
              <a:t>по</a:t>
            </a:r>
            <a:r>
              <a:rPr lang="en-US" sz="1000" b="1" dirty="0"/>
              <a:t> </a:t>
            </a:r>
            <a:r>
              <a:rPr lang="en-US" sz="1000" b="1" dirty="0" err="1"/>
              <a:t>Наредба</a:t>
            </a:r>
            <a:r>
              <a:rPr lang="en-US" sz="1000" b="1" dirty="0"/>
              <a:t> №3 </a:t>
            </a:r>
            <a:r>
              <a:rPr lang="en-US" sz="1000" b="1" dirty="0" err="1"/>
              <a:t>от</a:t>
            </a:r>
            <a:r>
              <a:rPr lang="en-US" sz="1000" b="1" dirty="0"/>
              <a:t> 1999 г. и </a:t>
            </a:r>
            <a:r>
              <a:rPr lang="en-US" sz="1000" b="1" dirty="0" err="1"/>
              <a:t>анкетни</a:t>
            </a:r>
            <a:r>
              <a:rPr lang="en-US" sz="1000" b="1" dirty="0"/>
              <a:t> </a:t>
            </a:r>
            <a:r>
              <a:rPr lang="en-US" sz="1000" b="1" dirty="0" err="1"/>
              <a:t>формуляри</a:t>
            </a:r>
            <a:r>
              <a:rPr lang="en-US" sz="1000" b="1" dirty="0"/>
              <a:t> </a:t>
            </a:r>
            <a:r>
              <a:rPr lang="en-US" sz="1000" b="1" dirty="0" err="1"/>
              <a:t>към</a:t>
            </a:r>
            <a:r>
              <a:rPr lang="en-US" sz="1000" b="1" dirty="0"/>
              <a:t> </a:t>
            </a:r>
            <a:r>
              <a:rPr lang="en-US" sz="1000" b="1" dirty="0" err="1"/>
              <a:t>нея</a:t>
            </a:r>
            <a:r>
              <a:rPr lang="en-US" sz="1000" b="1" dirty="0"/>
              <a:t>. </a:t>
            </a:r>
            <a:r>
              <a:rPr lang="en-US" sz="1000" b="1" dirty="0" err="1"/>
              <a:t>Към</a:t>
            </a:r>
            <a:r>
              <a:rPr lang="en-US" sz="1000" b="1" dirty="0"/>
              <a:t> </a:t>
            </a:r>
            <a:r>
              <a:rPr lang="en-US" sz="1000" b="1" dirty="0" err="1"/>
              <a:t>анкетните</a:t>
            </a:r>
            <a:r>
              <a:rPr lang="en-US" sz="1000" b="1" dirty="0"/>
              <a:t> </a:t>
            </a:r>
            <a:r>
              <a:rPr lang="en-US" sz="1000" b="1" dirty="0" err="1"/>
              <a:t>карти</a:t>
            </a:r>
            <a:r>
              <a:rPr lang="en-US" sz="1000" b="1" dirty="0"/>
              <a:t>  </a:t>
            </a:r>
            <a:r>
              <a:rPr lang="en-US" sz="1000" b="1" dirty="0" err="1"/>
              <a:t>се</a:t>
            </a:r>
            <a:r>
              <a:rPr lang="en-US" sz="1000" b="1" dirty="0"/>
              <a:t> </a:t>
            </a:r>
            <a:r>
              <a:rPr lang="en-US" sz="1000" b="1" dirty="0" err="1"/>
              <a:t>прилага</a:t>
            </a:r>
            <a:r>
              <a:rPr lang="en-US" sz="1000" b="1" dirty="0"/>
              <a:t> </a:t>
            </a:r>
            <a:r>
              <a:rPr lang="en-US" sz="1000" b="1" dirty="0" err="1"/>
              <a:t>опис</a:t>
            </a:r>
            <a:r>
              <a:rPr lang="en-US" sz="1000" b="1" dirty="0"/>
              <a:t> </a:t>
            </a:r>
            <a:r>
              <a:rPr lang="en-US" sz="1000" b="1" dirty="0" err="1"/>
              <a:t>на</a:t>
            </a:r>
            <a:r>
              <a:rPr lang="en-US" sz="1000" b="1" dirty="0"/>
              <a:t> </a:t>
            </a:r>
            <a:r>
              <a:rPr lang="en-US" sz="1000" b="1" dirty="0" err="1"/>
              <a:t>животните</a:t>
            </a:r>
            <a:r>
              <a:rPr lang="en-US" sz="1000" b="1" dirty="0"/>
              <a:t>, </a:t>
            </a:r>
            <a:r>
              <a:rPr lang="en-US" sz="1000" b="1" dirty="0" err="1"/>
              <a:t>заверен</a:t>
            </a:r>
            <a:r>
              <a:rPr lang="en-US" sz="1000" b="1" dirty="0"/>
              <a:t> </a:t>
            </a:r>
            <a:r>
              <a:rPr lang="en-US" sz="1000" b="1" dirty="0" err="1"/>
              <a:t>от</a:t>
            </a:r>
            <a:r>
              <a:rPr lang="en-US" sz="1000" b="1" dirty="0"/>
              <a:t> </a:t>
            </a:r>
            <a:r>
              <a:rPr lang="en-US" sz="1000" b="1" dirty="0" err="1"/>
              <a:t>официален</a:t>
            </a:r>
            <a:r>
              <a:rPr lang="en-US" sz="1000" b="1" dirty="0"/>
              <a:t> </a:t>
            </a:r>
            <a:r>
              <a:rPr lang="en-US" sz="1000" b="1" dirty="0" err="1"/>
              <a:t>ветеринарен</a:t>
            </a:r>
            <a:r>
              <a:rPr lang="en-US" sz="1000" b="1" dirty="0"/>
              <a:t> </a:t>
            </a:r>
            <a:r>
              <a:rPr lang="en-US" sz="1000" b="1" dirty="0" err="1"/>
              <a:t>лекар</a:t>
            </a:r>
            <a:r>
              <a:rPr lang="en-US" sz="1000" dirty="0"/>
              <a:t> </a:t>
            </a:r>
            <a:r>
              <a:rPr lang="en-US" sz="1000" b="1" dirty="0" err="1"/>
              <a:t>не</a:t>
            </a:r>
            <a:r>
              <a:rPr lang="en-US" sz="1000" b="1" dirty="0"/>
              <a:t> </a:t>
            </a:r>
            <a:r>
              <a:rPr lang="en-US" sz="1000" b="1" dirty="0" err="1"/>
              <a:t>по-рано</a:t>
            </a:r>
            <a:r>
              <a:rPr lang="en-US" sz="1000" b="1" dirty="0"/>
              <a:t> </a:t>
            </a:r>
            <a:r>
              <a:rPr lang="en-US" sz="1000" b="1" dirty="0" err="1"/>
              <a:t>от</a:t>
            </a:r>
            <a:r>
              <a:rPr lang="en-US" sz="1000" b="1" dirty="0"/>
              <a:t> 4 </a:t>
            </a:r>
            <a:r>
              <a:rPr lang="en-US" sz="1000" b="1" dirty="0" err="1"/>
              <a:t>месеца</a:t>
            </a:r>
            <a:r>
              <a:rPr lang="en-US" sz="1000" b="1" dirty="0"/>
              <a:t> </a:t>
            </a:r>
            <a:r>
              <a:rPr lang="en-US" sz="1000" b="1" dirty="0" err="1"/>
              <a:t>преди</a:t>
            </a:r>
            <a:r>
              <a:rPr lang="en-US" sz="1000" b="1" dirty="0"/>
              <a:t> </a:t>
            </a:r>
            <a:r>
              <a:rPr lang="en-US" sz="1000" b="1" dirty="0" err="1"/>
              <a:t>датата</a:t>
            </a:r>
            <a:r>
              <a:rPr lang="en-US" sz="1000" b="1" dirty="0"/>
              <a:t> </a:t>
            </a:r>
            <a:r>
              <a:rPr lang="en-US" sz="1000" b="1" dirty="0" err="1"/>
              <a:t>на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b="1" dirty="0"/>
              <a:t>, </a:t>
            </a:r>
            <a:r>
              <a:rPr lang="en-US" sz="1000" b="1" dirty="0" err="1"/>
              <a:t>когато</a:t>
            </a:r>
            <a:r>
              <a:rPr lang="en-US" sz="1000" b="1" dirty="0"/>
              <a:t> в </a:t>
            </a:r>
            <a:r>
              <a:rPr lang="en-US" sz="1000" b="1" dirty="0" err="1"/>
              <a:t>изчисляването</a:t>
            </a:r>
            <a:r>
              <a:rPr lang="en-US" sz="1000" b="1" dirty="0"/>
              <a:t> </a:t>
            </a:r>
            <a:r>
              <a:rPr lang="en-US" sz="1000" b="1" dirty="0" err="1"/>
              <a:t>на</a:t>
            </a:r>
            <a:r>
              <a:rPr lang="en-US" sz="1000" b="1" dirty="0"/>
              <a:t> </a:t>
            </a:r>
            <a:r>
              <a:rPr lang="en-US" sz="1000" b="1" dirty="0" err="1"/>
              <a:t>стандартния</a:t>
            </a:r>
            <a:r>
              <a:rPr lang="en-US" sz="1000" b="1" dirty="0"/>
              <a:t> </a:t>
            </a:r>
            <a:r>
              <a:rPr lang="en-US" sz="1000" b="1" dirty="0" err="1"/>
              <a:t>производствен</a:t>
            </a:r>
            <a:r>
              <a:rPr lang="en-US" sz="1000" b="1" dirty="0"/>
              <a:t> </a:t>
            </a:r>
            <a:r>
              <a:rPr lang="en-US" sz="1000" b="1" dirty="0" err="1"/>
              <a:t>обем</a:t>
            </a:r>
            <a:r>
              <a:rPr lang="en-US" sz="1000" b="1" dirty="0"/>
              <a:t> </a:t>
            </a:r>
            <a:r>
              <a:rPr lang="en-US" sz="1000" b="1" dirty="0" err="1"/>
              <a:t>участват</a:t>
            </a:r>
            <a:r>
              <a:rPr lang="en-US" sz="1000" b="1" dirty="0"/>
              <a:t> </a:t>
            </a:r>
            <a:r>
              <a:rPr lang="en-US" sz="1000" b="1" dirty="0" err="1"/>
              <a:t>животни</a:t>
            </a:r>
            <a:r>
              <a:rPr lang="en-US" sz="1000" i="1" dirty="0"/>
              <a:t> </a:t>
            </a:r>
            <a:r>
              <a:rPr lang="en-US" sz="1000" dirty="0"/>
              <a:t>(</a:t>
            </a:r>
            <a:r>
              <a:rPr lang="en-US" sz="1000" i="1" dirty="0" err="1"/>
              <a:t>за</a:t>
            </a:r>
            <a:r>
              <a:rPr lang="en-US" sz="1000" i="1" dirty="0"/>
              <a:t> </a:t>
            </a:r>
            <a:r>
              <a:rPr lang="en-US" sz="1000" i="1" dirty="0" err="1"/>
              <a:t>доказване</a:t>
            </a:r>
            <a:r>
              <a:rPr lang="en-US" sz="1000" i="1" dirty="0"/>
              <a:t> </a:t>
            </a:r>
            <a:r>
              <a:rPr lang="en-US" sz="1000" i="1" dirty="0" err="1"/>
              <a:t>на</a:t>
            </a:r>
            <a:r>
              <a:rPr lang="en-US" sz="1000" i="1" dirty="0"/>
              <a:t> </a:t>
            </a:r>
            <a:r>
              <a:rPr lang="en-US" sz="1000" i="1" dirty="0" err="1"/>
              <a:t>съответствие</a:t>
            </a:r>
            <a:r>
              <a:rPr lang="en-US" sz="1000" i="1" dirty="0"/>
              <a:t> с </a:t>
            </a:r>
            <a:r>
              <a:rPr lang="en-US" sz="1000" i="1" dirty="0" err="1"/>
              <a:t>изискването</a:t>
            </a:r>
            <a:r>
              <a:rPr lang="en-US" sz="1000" i="1" dirty="0"/>
              <a:t> </a:t>
            </a:r>
            <a:r>
              <a:rPr lang="en-US" sz="1000" i="1" dirty="0" err="1"/>
              <a:t>по</a:t>
            </a:r>
            <a:r>
              <a:rPr lang="en-US" sz="1000" i="1" dirty="0"/>
              <a:t> т.1-а </a:t>
            </a:r>
            <a:r>
              <a:rPr lang="en-US" sz="1000" i="1" dirty="0" err="1"/>
              <a:t>от</a:t>
            </a:r>
            <a:r>
              <a:rPr lang="en-US" sz="1000" i="1" dirty="0"/>
              <a:t> </a:t>
            </a:r>
            <a:r>
              <a:rPr lang="en-US" sz="1000" i="1" dirty="0" err="1"/>
              <a:t>раздел</a:t>
            </a:r>
            <a:r>
              <a:rPr lang="en-US" sz="1000" i="1" dirty="0"/>
              <a:t> 11.Допустими  </a:t>
            </a:r>
            <a:r>
              <a:rPr lang="en-US" sz="1000" i="1" dirty="0" err="1"/>
              <a:t>кандидати</a:t>
            </a:r>
            <a:r>
              <a:rPr lang="en-US" sz="1000" i="1" dirty="0"/>
              <a:t>. </a:t>
            </a:r>
            <a:r>
              <a:rPr lang="en-US" sz="1000" i="1" dirty="0" err="1"/>
              <a:t>За</a:t>
            </a:r>
            <a:r>
              <a:rPr lang="en-US" sz="1000" i="1" dirty="0"/>
              <a:t> </a:t>
            </a:r>
            <a:r>
              <a:rPr lang="en-US" sz="1000" i="1" dirty="0" err="1"/>
              <a:t>признати</a:t>
            </a:r>
            <a:r>
              <a:rPr lang="en-US" sz="1000" i="1" dirty="0"/>
              <a:t> </a:t>
            </a:r>
            <a:r>
              <a:rPr lang="en-US" sz="1000" i="1" dirty="0" err="1"/>
              <a:t>групи</a:t>
            </a:r>
            <a:r>
              <a:rPr lang="en-US" sz="1000" i="1" dirty="0"/>
              <a:t>/</a:t>
            </a:r>
            <a:r>
              <a:rPr lang="en-US" sz="1000" i="1" dirty="0" err="1"/>
              <a:t>организации</a:t>
            </a:r>
            <a:r>
              <a:rPr lang="en-US" sz="1000" i="1" dirty="0"/>
              <a:t> </a:t>
            </a:r>
            <a:r>
              <a:rPr lang="en-US" sz="1000" i="1" dirty="0" err="1"/>
              <a:t>на</a:t>
            </a:r>
            <a:r>
              <a:rPr lang="en-US" sz="1000" i="1" dirty="0"/>
              <a:t> </a:t>
            </a:r>
            <a:r>
              <a:rPr lang="en-US" sz="1000" i="1" dirty="0" err="1"/>
              <a:t>производители</a:t>
            </a:r>
            <a:r>
              <a:rPr lang="en-US" sz="1000" i="1" dirty="0"/>
              <a:t> </a:t>
            </a:r>
            <a:r>
              <a:rPr lang="en-US" sz="1000" i="1" dirty="0" err="1"/>
              <a:t>се</a:t>
            </a:r>
            <a:r>
              <a:rPr lang="en-US" sz="1000" i="1" dirty="0"/>
              <a:t> </a:t>
            </a:r>
            <a:r>
              <a:rPr lang="en-US" sz="1000" i="1" dirty="0" err="1"/>
              <a:t>изискват</a:t>
            </a:r>
            <a:r>
              <a:rPr lang="en-US" sz="1000" i="1" dirty="0"/>
              <a:t> </a:t>
            </a:r>
            <a:r>
              <a:rPr lang="en-US" sz="1000" i="1" dirty="0" err="1"/>
              <a:t>на</a:t>
            </a:r>
            <a:r>
              <a:rPr lang="en-US" sz="1000" i="1" dirty="0"/>
              <a:t> </a:t>
            </a:r>
            <a:r>
              <a:rPr lang="en-US" sz="1000" i="1" dirty="0" err="1"/>
              <a:t>всички</a:t>
            </a:r>
            <a:r>
              <a:rPr lang="en-US" sz="1000" i="1" dirty="0"/>
              <a:t> </a:t>
            </a:r>
            <a:r>
              <a:rPr lang="en-US" sz="1000" i="1" dirty="0" err="1"/>
              <a:t>членове</a:t>
            </a:r>
            <a:r>
              <a:rPr lang="en-US" sz="1000" dirty="0"/>
              <a:t>) – </a:t>
            </a:r>
            <a:r>
              <a:rPr lang="en-US" sz="1000" dirty="0" err="1"/>
              <a:t>сканирани</a:t>
            </a:r>
            <a:r>
              <a:rPr lang="en-US" sz="1000" dirty="0"/>
              <a:t> </a:t>
            </a:r>
            <a:r>
              <a:rPr lang="en-US" sz="1000" dirty="0" err="1"/>
              <a:t>във</a:t>
            </a:r>
            <a:r>
              <a:rPr lang="en-US" sz="1000" dirty="0"/>
              <a:t> </a:t>
            </a:r>
            <a:r>
              <a:rPr lang="en-US" sz="1000" dirty="0" err="1"/>
              <a:t>формат</a:t>
            </a:r>
            <a:r>
              <a:rPr lang="en-US" sz="1000" dirty="0"/>
              <a:t> „pdf“  </a:t>
            </a:r>
          </a:p>
          <a:p>
            <a:pPr marL="0" indent="0">
              <a:buNone/>
            </a:pPr>
            <a:r>
              <a:rPr lang="bg-BG" sz="1000" dirty="0"/>
              <a:t>37. Справка-декларация за приходите от земеделски дейности или участие и подпомагане по схемата за единно плащане на площ, включително приход от получена публична финансова помощ, директно свързана с извършването на тези дейности, или приход от преработка на земеделска продукция или услуги, директно свързани със земеделски дейности, или получена публична финансова помощ, получени за предходната финансова година или текущата финансова година (Приложение №11 от Документи за кандидатстване/Документи за попълване), във формат „pdf“, подписана, подпечатана  и сканирана от кандидата. (</a:t>
            </a:r>
            <a:r>
              <a:rPr lang="bg-BG" sz="1000" i="1" dirty="0"/>
              <a:t>Попълва се от кандидати юридически лица</a:t>
            </a:r>
            <a:r>
              <a:rPr lang="en-US" sz="1000" i="1" dirty="0"/>
              <a:t>).</a:t>
            </a:r>
            <a:endParaRPr lang="en-US" sz="1000" dirty="0"/>
          </a:p>
          <a:p>
            <a:pPr marL="0" indent="0">
              <a:buNone/>
            </a:pPr>
            <a:r>
              <a:rPr lang="bg-BG" sz="1000" dirty="0"/>
              <a:t> </a:t>
            </a:r>
            <a:endParaRPr lang="en-US" sz="1000" dirty="0"/>
          </a:p>
          <a:p>
            <a:pPr marL="0" indent="0">
              <a:buNone/>
            </a:pPr>
            <a:r>
              <a:rPr lang="en-US" sz="1000" b="1" u="sng" dirty="0"/>
              <a:t>IV. </a:t>
            </a:r>
            <a:r>
              <a:rPr lang="en-US" sz="1000" b="1" u="sng" dirty="0" err="1"/>
              <a:t>Документи</a:t>
            </a:r>
            <a:r>
              <a:rPr lang="en-US" sz="1000" b="1" u="sng" dirty="0"/>
              <a:t> </a:t>
            </a:r>
            <a:r>
              <a:rPr lang="en-US" sz="1000" b="1" u="sng" dirty="0" err="1"/>
              <a:t>за</a:t>
            </a:r>
            <a:r>
              <a:rPr lang="en-US" sz="1000" b="1" u="sng" dirty="0"/>
              <a:t> </a:t>
            </a:r>
            <a:r>
              <a:rPr lang="en-US" sz="1000" b="1" u="sng" dirty="0" err="1"/>
              <a:t>инвестиции</a:t>
            </a:r>
            <a:r>
              <a:rPr lang="en-US" sz="1000" b="1" u="sng" dirty="0"/>
              <a:t>, </a:t>
            </a:r>
            <a:r>
              <a:rPr lang="en-US" sz="1000" b="1" u="sng" dirty="0" err="1"/>
              <a:t>свързани</a:t>
            </a:r>
            <a:r>
              <a:rPr lang="en-US" sz="1000" b="1" u="sng" dirty="0"/>
              <a:t> </a:t>
            </a:r>
            <a:r>
              <a:rPr lang="en-US" sz="1000" b="1" u="sng" dirty="0" err="1"/>
              <a:t>със</a:t>
            </a:r>
            <a:r>
              <a:rPr lang="en-US" sz="1000" b="1" u="sng" dirty="0"/>
              <a:t> </a:t>
            </a:r>
            <a:r>
              <a:rPr lang="en-US" sz="1000" b="1" u="sng" dirty="0" err="1"/>
              <a:t>строително</a:t>
            </a:r>
            <a:r>
              <a:rPr lang="en-US" sz="1000" b="1" u="sng" dirty="0"/>
              <a:t> – </a:t>
            </a:r>
            <a:r>
              <a:rPr lang="en-US" sz="1000" b="1" u="sng" dirty="0" err="1"/>
              <a:t>монтажни</a:t>
            </a:r>
            <a:r>
              <a:rPr lang="en-US" sz="1000" b="1" u="sng" dirty="0"/>
              <a:t> </a:t>
            </a:r>
            <a:r>
              <a:rPr lang="en-US" sz="1000" b="1" u="sng" dirty="0" err="1"/>
              <a:t>работи</a:t>
            </a:r>
            <a:r>
              <a:rPr lang="en-US" sz="1000" b="1" u="sng" dirty="0"/>
              <a:t>/</a:t>
            </a:r>
            <a:r>
              <a:rPr lang="en-US" sz="1000" b="1" u="sng" dirty="0" err="1"/>
              <a:t>засаждане</a:t>
            </a:r>
            <a:r>
              <a:rPr lang="en-US" sz="1000" b="1" u="sng" dirty="0"/>
              <a:t> </a:t>
            </a:r>
            <a:r>
              <a:rPr lang="en-US" sz="1000" b="1" u="sng" dirty="0" err="1"/>
              <a:t>на</a:t>
            </a:r>
            <a:r>
              <a:rPr lang="en-US" sz="1000" b="1" u="sng" dirty="0"/>
              <a:t> </a:t>
            </a:r>
            <a:r>
              <a:rPr lang="en-US" sz="1000" b="1" u="sng" dirty="0" err="1"/>
              <a:t>трайни</a:t>
            </a:r>
            <a:r>
              <a:rPr lang="en-US" sz="1000" b="1" u="sng" dirty="0"/>
              <a:t> </a:t>
            </a:r>
            <a:r>
              <a:rPr lang="en-US" sz="1000" b="1" u="sng" dirty="0" err="1"/>
              <a:t>насаждения</a:t>
            </a:r>
            <a:r>
              <a:rPr lang="en-US" sz="1000" b="1" u="sng" dirty="0"/>
              <a:t> и </a:t>
            </a:r>
            <a:r>
              <a:rPr lang="en-US" sz="1000" b="1" u="sng" dirty="0" err="1"/>
              <a:t>монтаж</a:t>
            </a:r>
            <a:r>
              <a:rPr lang="en-US" sz="1000" b="1" u="sng" dirty="0"/>
              <a:t> </a:t>
            </a:r>
            <a:r>
              <a:rPr lang="en-US" sz="1000" b="1" u="sng" dirty="0" err="1"/>
              <a:t>на</a:t>
            </a:r>
            <a:r>
              <a:rPr lang="en-US" sz="1000" b="1" u="sng" dirty="0"/>
              <a:t> </a:t>
            </a:r>
            <a:r>
              <a:rPr lang="en-US" sz="1000" b="1" u="sng" dirty="0" err="1"/>
              <a:t>закупени</a:t>
            </a:r>
            <a:r>
              <a:rPr lang="en-US" sz="1000" b="1" u="sng" dirty="0"/>
              <a:t> </a:t>
            </a:r>
            <a:r>
              <a:rPr lang="en-US" sz="1000" b="1" u="sng" dirty="0" err="1"/>
              <a:t>машини</a:t>
            </a:r>
            <a:r>
              <a:rPr lang="en-US" sz="1000" b="1" u="sng" dirty="0"/>
              <a:t>/</a:t>
            </a:r>
            <a:r>
              <a:rPr lang="en-US" sz="1000" b="1" u="sng" dirty="0" err="1"/>
              <a:t>оборудване</a:t>
            </a:r>
            <a:r>
              <a:rPr lang="en-US" sz="1000" b="1" u="sng" dirty="0"/>
              <a:t>/</a:t>
            </a:r>
            <a:r>
              <a:rPr lang="en-US" sz="1000" b="1" u="sng" dirty="0" err="1"/>
              <a:t>съоръжения</a:t>
            </a:r>
            <a:r>
              <a:rPr lang="en-US" sz="1000" b="1" u="sng" dirty="0"/>
              <a:t> в </a:t>
            </a:r>
            <a:r>
              <a:rPr lang="en-US" sz="1000" b="1" u="sng" dirty="0" err="1"/>
              <a:t>помещения</a:t>
            </a:r>
            <a:r>
              <a:rPr lang="en-US" sz="1000" b="1" u="sng" dirty="0"/>
              <a:t>:</a:t>
            </a:r>
            <a:endParaRPr lang="en-US" sz="1000" dirty="0"/>
          </a:p>
          <a:p>
            <a:pPr marL="0" indent="0">
              <a:buNone/>
            </a:pPr>
            <a:r>
              <a:rPr lang="en-US" sz="1000" b="1" dirty="0"/>
              <a:t>38</a:t>
            </a:r>
            <a:r>
              <a:rPr lang="en-US" sz="1000" dirty="0"/>
              <a:t>. </a:t>
            </a:r>
            <a:r>
              <a:rPr lang="en-US" sz="1000" b="1" dirty="0" err="1"/>
              <a:t>Документ</a:t>
            </a:r>
            <a:r>
              <a:rPr lang="en-US" sz="1000" b="1" dirty="0"/>
              <a:t> </a:t>
            </a:r>
            <a:r>
              <a:rPr lang="en-US" sz="1000" b="1" dirty="0" err="1"/>
              <a:t>за</a:t>
            </a:r>
            <a:r>
              <a:rPr lang="en-US" sz="1000" b="1" dirty="0"/>
              <a:t> </a:t>
            </a:r>
            <a:r>
              <a:rPr lang="en-US" sz="1000" b="1" dirty="0" err="1"/>
              <a:t>собственост</a:t>
            </a:r>
            <a:r>
              <a:rPr lang="en-US" sz="1000" b="1" dirty="0"/>
              <a:t> </a:t>
            </a:r>
            <a:r>
              <a:rPr lang="en-US" sz="1000" dirty="0" err="1"/>
              <a:t>на</a:t>
            </a:r>
            <a:r>
              <a:rPr lang="en-US" sz="1000" dirty="0"/>
              <a:t> </a:t>
            </a:r>
            <a:r>
              <a:rPr lang="en-US" sz="1000" dirty="0" err="1"/>
              <a:t>земя</a:t>
            </a:r>
            <a:r>
              <a:rPr lang="en-US" sz="1000" dirty="0"/>
              <a:t> </a:t>
            </a:r>
            <a:r>
              <a:rPr lang="en-US" sz="1000" i="1" dirty="0"/>
              <a:t>и/</a:t>
            </a:r>
            <a:r>
              <a:rPr lang="en-US" sz="1000" i="1" dirty="0" err="1"/>
              <a:t>или</a:t>
            </a:r>
            <a:r>
              <a:rPr lang="en-US" sz="1000" dirty="0"/>
              <a:t> </a:t>
            </a:r>
            <a:r>
              <a:rPr lang="en-US" sz="1000" dirty="0" err="1"/>
              <a:t>друг</a:t>
            </a:r>
            <a:r>
              <a:rPr lang="en-US" sz="1000" dirty="0"/>
              <a:t> </a:t>
            </a:r>
            <a:r>
              <a:rPr lang="en-US" sz="1000" dirty="0" err="1"/>
              <a:t>вид</a:t>
            </a:r>
            <a:r>
              <a:rPr lang="en-US" sz="1000" dirty="0"/>
              <a:t> </a:t>
            </a:r>
            <a:r>
              <a:rPr lang="en-US" sz="1000" dirty="0" err="1"/>
              <a:t>недвижими</a:t>
            </a:r>
            <a:r>
              <a:rPr lang="en-US" sz="1000" dirty="0"/>
              <a:t> </a:t>
            </a:r>
            <a:r>
              <a:rPr lang="en-US" sz="1000" dirty="0" err="1"/>
              <a:t>имоти</a:t>
            </a:r>
            <a:r>
              <a:rPr lang="en-US" sz="1000" dirty="0"/>
              <a:t>, </a:t>
            </a:r>
            <a:r>
              <a:rPr lang="en-US" sz="1000" dirty="0" err="1"/>
              <a:t>обект</a:t>
            </a:r>
            <a:r>
              <a:rPr lang="en-US" sz="1000" dirty="0"/>
              <a:t> </a:t>
            </a:r>
            <a:r>
              <a:rPr lang="en-US" sz="1000" dirty="0" err="1"/>
              <a:t>на</a:t>
            </a:r>
            <a:r>
              <a:rPr lang="en-US" sz="1000" dirty="0"/>
              <a:t> </a:t>
            </a:r>
            <a:r>
              <a:rPr lang="en-US" sz="1000" dirty="0" err="1"/>
              <a:t>инвестицията</a:t>
            </a:r>
            <a:r>
              <a:rPr lang="en-US" sz="1000" dirty="0"/>
              <a:t> </a:t>
            </a:r>
            <a:r>
              <a:rPr lang="en-US" sz="1000" dirty="0"/>
              <a:t>(</a:t>
            </a:r>
            <a:r>
              <a:rPr lang="en-US" sz="1000" i="1" dirty="0" err="1"/>
              <a:t>представя</a:t>
            </a:r>
            <a:r>
              <a:rPr lang="en-US" sz="1000" i="1" dirty="0"/>
              <a:t> </a:t>
            </a:r>
            <a:r>
              <a:rPr lang="en-US" sz="1000" i="1" dirty="0" err="1"/>
              <a:t>се</a:t>
            </a:r>
            <a:r>
              <a:rPr lang="en-US" sz="1000" i="1" dirty="0"/>
              <a:t> в </a:t>
            </a:r>
            <a:r>
              <a:rPr lang="en-US" sz="1000" i="1" dirty="0" err="1"/>
              <a:t>случаите</a:t>
            </a:r>
            <a:r>
              <a:rPr lang="en-US" sz="1000" i="1" dirty="0"/>
              <a:t>, </a:t>
            </a:r>
            <a:r>
              <a:rPr lang="en-US" sz="1000" i="1" dirty="0" err="1"/>
              <a:t>когато</a:t>
            </a:r>
            <a:r>
              <a:rPr lang="en-US" sz="1000" i="1" dirty="0"/>
              <a:t> </a:t>
            </a:r>
            <a:r>
              <a:rPr lang="en-US" sz="1000" i="1" dirty="0" err="1"/>
              <a:t>проектът</a:t>
            </a:r>
            <a:r>
              <a:rPr lang="en-US" sz="1000" i="1" dirty="0"/>
              <a:t> </a:t>
            </a:r>
            <a:r>
              <a:rPr lang="en-US" sz="1000" i="1" dirty="0" err="1"/>
              <a:t>ще</a:t>
            </a:r>
            <a:r>
              <a:rPr lang="en-US" sz="1000" i="1" dirty="0"/>
              <a:t> </a:t>
            </a:r>
            <a:r>
              <a:rPr lang="en-US" sz="1000" i="1" dirty="0" err="1"/>
              <a:t>се</a:t>
            </a:r>
            <a:r>
              <a:rPr lang="en-US" sz="1000" i="1" dirty="0"/>
              <a:t> </a:t>
            </a:r>
            <a:r>
              <a:rPr lang="en-US" sz="1000" i="1" dirty="0" err="1"/>
              <a:t>изпълнява</a:t>
            </a:r>
            <a:r>
              <a:rPr lang="en-US" sz="1000" i="1" dirty="0"/>
              <a:t> </a:t>
            </a:r>
            <a:r>
              <a:rPr lang="en-US" sz="1000" i="1" dirty="0" err="1"/>
              <a:t>върху</a:t>
            </a:r>
            <a:r>
              <a:rPr lang="en-US" sz="1000" i="1" dirty="0"/>
              <a:t> </a:t>
            </a:r>
            <a:r>
              <a:rPr lang="en-US" sz="1000" i="1" dirty="0" err="1"/>
              <a:t>имот</a:t>
            </a:r>
            <a:r>
              <a:rPr lang="en-US" sz="1000" i="1" dirty="0"/>
              <a:t> – </a:t>
            </a:r>
            <a:r>
              <a:rPr lang="en-US" sz="1000" i="1" dirty="0" err="1"/>
              <a:t>собственост</a:t>
            </a:r>
            <a:r>
              <a:rPr lang="en-US" sz="1000" i="1" dirty="0"/>
              <a:t> </a:t>
            </a:r>
            <a:r>
              <a:rPr lang="en-US" sz="1000" i="1" dirty="0" err="1"/>
              <a:t>на</a:t>
            </a:r>
            <a:r>
              <a:rPr lang="en-US" sz="1000" i="1" dirty="0"/>
              <a:t> </a:t>
            </a:r>
            <a:r>
              <a:rPr lang="en-US" sz="1000" i="1" dirty="0" err="1"/>
              <a:t>кандидата</a:t>
            </a:r>
            <a:r>
              <a:rPr lang="en-US" sz="1000" dirty="0"/>
              <a:t>)</a:t>
            </a:r>
            <a:r>
              <a:rPr lang="en-US" sz="1000" b="1" dirty="0"/>
              <a:t>, </a:t>
            </a:r>
            <a:r>
              <a:rPr lang="en-US" sz="1000" b="1" dirty="0" err="1"/>
              <a:t>или</a:t>
            </a:r>
            <a:r>
              <a:rPr lang="en-US" sz="1000" b="1" dirty="0"/>
              <a:t> </a:t>
            </a:r>
            <a:r>
              <a:rPr lang="en-US" sz="1000" b="1" dirty="0" err="1"/>
              <a:t>документ</a:t>
            </a:r>
            <a:r>
              <a:rPr lang="en-US" sz="1000" b="1" dirty="0"/>
              <a:t> </a:t>
            </a:r>
            <a:r>
              <a:rPr lang="en-US" sz="1000" b="1" dirty="0" err="1"/>
              <a:t>за</a:t>
            </a:r>
            <a:r>
              <a:rPr lang="en-US" sz="1000" b="1" dirty="0"/>
              <a:t> </a:t>
            </a:r>
            <a:r>
              <a:rPr lang="en-US" sz="1000" b="1" dirty="0" err="1"/>
              <a:t>учредено</a:t>
            </a:r>
            <a:r>
              <a:rPr lang="en-US" sz="1000" b="1" dirty="0"/>
              <a:t> </a:t>
            </a:r>
            <a:r>
              <a:rPr lang="en-US" sz="1000" b="1" dirty="0" err="1"/>
              <a:t>право</a:t>
            </a:r>
            <a:r>
              <a:rPr lang="en-US" sz="1000" b="1" dirty="0"/>
              <a:t> </a:t>
            </a:r>
            <a:r>
              <a:rPr lang="en-US" sz="1000" b="1" dirty="0" err="1"/>
              <a:t>на</a:t>
            </a:r>
            <a:r>
              <a:rPr lang="en-US" sz="1000" b="1" dirty="0"/>
              <a:t> </a:t>
            </a:r>
            <a:r>
              <a:rPr lang="en-US" sz="1000" b="1" dirty="0" err="1"/>
              <a:t>строеж</a:t>
            </a:r>
            <a:r>
              <a:rPr lang="en-US" sz="1000" b="1" dirty="0"/>
              <a:t> </a:t>
            </a:r>
            <a:r>
              <a:rPr lang="en-US" sz="1000" b="1" dirty="0" err="1"/>
              <a:t>върху</a:t>
            </a:r>
            <a:r>
              <a:rPr lang="en-US" sz="1000" b="1" dirty="0"/>
              <a:t> </a:t>
            </a:r>
            <a:r>
              <a:rPr lang="en-US" sz="1000" dirty="0" err="1"/>
              <a:t>имота</a:t>
            </a:r>
            <a:r>
              <a:rPr lang="en-US" sz="1000" dirty="0"/>
              <a:t> </a:t>
            </a:r>
            <a:r>
              <a:rPr lang="en-US" sz="1000" dirty="0" err="1"/>
              <a:t>за</a:t>
            </a:r>
            <a:r>
              <a:rPr lang="en-US" sz="1000" dirty="0"/>
              <a:t> </a:t>
            </a:r>
            <a:r>
              <a:rPr lang="en-US" sz="1000" dirty="0" err="1"/>
              <a:t>срок</a:t>
            </a:r>
            <a:r>
              <a:rPr lang="en-US" sz="1000" dirty="0"/>
              <a:t> </a:t>
            </a:r>
            <a:r>
              <a:rPr lang="en-US" sz="1000" dirty="0" err="1"/>
              <a:t>не</a:t>
            </a:r>
            <a:r>
              <a:rPr lang="en-US" sz="1000" dirty="0"/>
              <a:t> </a:t>
            </a:r>
            <a:r>
              <a:rPr lang="en-US" sz="1000" dirty="0" err="1"/>
              <a:t>по-малко</a:t>
            </a:r>
            <a:r>
              <a:rPr lang="en-US" sz="1000" dirty="0"/>
              <a:t> </a:t>
            </a:r>
            <a:r>
              <a:rPr lang="en-US" sz="1000" dirty="0" err="1"/>
              <a:t>от</a:t>
            </a:r>
            <a:r>
              <a:rPr lang="en-US" sz="1000" dirty="0"/>
              <a:t> 6 </a:t>
            </a:r>
            <a:r>
              <a:rPr lang="en-US" sz="1000" dirty="0" err="1"/>
              <a:t>години</a:t>
            </a:r>
            <a:r>
              <a:rPr lang="en-US" sz="1000" dirty="0"/>
              <a:t>, </a:t>
            </a:r>
            <a:r>
              <a:rPr lang="en-US" sz="1000" dirty="0" err="1"/>
              <a:t>считано</a:t>
            </a:r>
            <a:r>
              <a:rPr lang="en-US" sz="1000" dirty="0"/>
              <a:t> </a:t>
            </a:r>
            <a:r>
              <a:rPr lang="en-US" sz="1000" dirty="0" err="1"/>
              <a:t>от</a:t>
            </a:r>
            <a:r>
              <a:rPr lang="en-US" sz="1000" dirty="0"/>
              <a:t> </a:t>
            </a:r>
            <a:r>
              <a:rPr lang="en-US" sz="1000" dirty="0" err="1"/>
              <a:t>датата</a:t>
            </a:r>
            <a:r>
              <a:rPr lang="en-US" sz="1000" dirty="0"/>
              <a:t> </a:t>
            </a:r>
            <a:r>
              <a:rPr lang="en-US" sz="1000" dirty="0" err="1"/>
              <a:t>на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проектното</a:t>
            </a:r>
            <a:r>
              <a:rPr lang="en-US" sz="1000" dirty="0"/>
              <a:t> </a:t>
            </a:r>
            <a:r>
              <a:rPr lang="en-US" sz="1000" dirty="0" err="1"/>
              <a:t>предложение</a:t>
            </a:r>
            <a:r>
              <a:rPr lang="en-US" sz="1000" dirty="0"/>
              <a:t> (</a:t>
            </a:r>
            <a:r>
              <a:rPr lang="en-US" sz="1000" i="1" dirty="0" err="1"/>
              <a:t>когато</a:t>
            </a:r>
            <a:r>
              <a:rPr lang="en-US" sz="1000" i="1" dirty="0"/>
              <a:t> е </a:t>
            </a:r>
            <a:r>
              <a:rPr lang="en-US" sz="1000" i="1" dirty="0" err="1"/>
              <a:t>учредено</a:t>
            </a:r>
            <a:r>
              <a:rPr lang="en-US" sz="1000" i="1" dirty="0"/>
              <a:t> </a:t>
            </a:r>
            <a:r>
              <a:rPr lang="en-US" sz="1000" i="1" dirty="0" err="1"/>
              <a:t>срочно</a:t>
            </a:r>
            <a:r>
              <a:rPr lang="en-US" sz="1000" i="1" dirty="0"/>
              <a:t> </a:t>
            </a:r>
            <a:r>
              <a:rPr lang="en-US" sz="1000" i="1" dirty="0" err="1"/>
              <a:t>право</a:t>
            </a:r>
            <a:r>
              <a:rPr lang="en-US" sz="1000" i="1" dirty="0"/>
              <a:t> </a:t>
            </a:r>
            <a:r>
              <a:rPr lang="en-US" sz="1000" i="1" dirty="0" err="1"/>
              <a:t>на</a:t>
            </a:r>
            <a:r>
              <a:rPr lang="en-US" sz="1000" i="1" dirty="0"/>
              <a:t> </a:t>
            </a:r>
            <a:r>
              <a:rPr lang="en-US" sz="1000" i="1" dirty="0" err="1"/>
              <a:t>строеж</a:t>
            </a:r>
            <a:r>
              <a:rPr lang="en-US" sz="1000" dirty="0"/>
              <a:t>) – </a:t>
            </a:r>
            <a:r>
              <a:rPr lang="en-US" sz="1000" i="1" dirty="0" err="1"/>
              <a:t>важи</a:t>
            </a:r>
            <a:r>
              <a:rPr lang="en-US" sz="1000" i="1" dirty="0"/>
              <a:t> в </a:t>
            </a:r>
            <a:r>
              <a:rPr lang="en-US" sz="1000" i="1" dirty="0" err="1"/>
              <a:t>случаите</a:t>
            </a:r>
            <a:r>
              <a:rPr lang="en-US" sz="1000" i="1" dirty="0"/>
              <a:t>, </a:t>
            </a:r>
            <a:r>
              <a:rPr lang="en-US" sz="1000" i="1" dirty="0" err="1"/>
              <a:t>когато</a:t>
            </a:r>
            <a:r>
              <a:rPr lang="en-US" sz="1000"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i="1" dirty="0"/>
              <a:t> и </a:t>
            </a:r>
            <a:r>
              <a:rPr lang="en-US" sz="1000" i="1" dirty="0" err="1"/>
              <a:t>за</a:t>
            </a:r>
            <a:r>
              <a:rPr lang="en-US" sz="1000" i="1" dirty="0"/>
              <a:t> </a:t>
            </a:r>
            <a:r>
              <a:rPr lang="en-US" sz="1000" i="1" dirty="0" err="1"/>
              <a:t>тяхното</a:t>
            </a:r>
            <a:r>
              <a:rPr lang="en-US" sz="1000" i="1" dirty="0"/>
              <a:t> </a:t>
            </a:r>
            <a:r>
              <a:rPr lang="en-US" sz="1000" i="1" dirty="0" err="1"/>
              <a:t>извършване</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издаване</a:t>
            </a:r>
            <a:r>
              <a:rPr lang="en-US" sz="1000" i="1" dirty="0"/>
              <a:t> </a:t>
            </a:r>
            <a:r>
              <a:rPr lang="en-US" sz="1000" i="1" dirty="0" err="1"/>
              <a:t>на</a:t>
            </a:r>
            <a:r>
              <a:rPr lang="en-US" sz="1000" i="1" dirty="0"/>
              <a:t> </a:t>
            </a:r>
            <a:r>
              <a:rPr lang="en-US" sz="1000" i="1" dirty="0" err="1"/>
              <a:t>разрешение</a:t>
            </a:r>
            <a:r>
              <a:rPr lang="en-US" sz="1000" i="1" dirty="0"/>
              <a:t> </a:t>
            </a:r>
            <a:r>
              <a:rPr lang="en-US" sz="1000" i="1" dirty="0" err="1"/>
              <a:t>за</a:t>
            </a:r>
            <a:r>
              <a:rPr lang="en-US" sz="1000" i="1" dirty="0"/>
              <a:t> </a:t>
            </a:r>
            <a:r>
              <a:rPr lang="en-US" sz="1000" i="1" dirty="0" err="1"/>
              <a:t>строеж</a:t>
            </a:r>
            <a:r>
              <a:rPr lang="en-US" sz="1000" i="1" dirty="0"/>
              <a:t> </a:t>
            </a:r>
            <a:r>
              <a:rPr lang="en-US" sz="1000" i="1" dirty="0" err="1"/>
              <a:t>съгласно</a:t>
            </a:r>
            <a:r>
              <a:rPr lang="en-US" sz="1000" i="1" dirty="0"/>
              <a:t> ЗУТ)..</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39</a:t>
            </a:r>
            <a:r>
              <a:rPr lang="en-US" sz="1000" dirty="0"/>
              <a:t>. </a:t>
            </a:r>
            <a:r>
              <a:rPr lang="en-US" sz="1000" b="1" dirty="0" err="1"/>
              <a:t>Документ</a:t>
            </a:r>
            <a:r>
              <a:rPr lang="en-US" sz="1000" b="1" dirty="0"/>
              <a:t> </a:t>
            </a:r>
            <a:r>
              <a:rPr lang="en-US" sz="1000" b="1" dirty="0" err="1"/>
              <a:t>за</a:t>
            </a:r>
            <a:r>
              <a:rPr lang="en-US" sz="1000" b="1" dirty="0"/>
              <a:t> </a:t>
            </a:r>
            <a:r>
              <a:rPr lang="en-US" sz="1000" b="1" dirty="0" err="1"/>
              <a:t>собственост</a:t>
            </a:r>
            <a:r>
              <a:rPr lang="en-US" sz="1000" b="1" dirty="0"/>
              <a:t> </a:t>
            </a:r>
            <a:r>
              <a:rPr lang="en-US" sz="1000" b="1" dirty="0" err="1"/>
              <a:t>или</a:t>
            </a:r>
            <a:r>
              <a:rPr lang="en-US" sz="1000" b="1" dirty="0"/>
              <a:t> </a:t>
            </a:r>
            <a:r>
              <a:rPr lang="en-US" sz="1000" b="1" dirty="0" err="1"/>
              <a:t>документ</a:t>
            </a:r>
            <a:r>
              <a:rPr lang="en-US" sz="1000" b="1" dirty="0"/>
              <a:t> </a:t>
            </a:r>
            <a:r>
              <a:rPr lang="en-US" sz="1000" b="1" dirty="0" err="1"/>
              <a:t>за</a:t>
            </a:r>
            <a:r>
              <a:rPr lang="en-US" sz="1000" b="1" dirty="0"/>
              <a:t> </a:t>
            </a:r>
            <a:r>
              <a:rPr lang="en-US" sz="1000" b="1" dirty="0" err="1"/>
              <a:t>ползване</a:t>
            </a:r>
            <a:r>
              <a:rPr lang="en-US" sz="1000" b="1" dirty="0"/>
              <a:t> </a:t>
            </a:r>
            <a:r>
              <a:rPr lang="en-US" sz="1000" b="1" dirty="0" err="1"/>
              <a:t>на</a:t>
            </a:r>
            <a:r>
              <a:rPr lang="en-US" sz="1000" b="1" dirty="0"/>
              <a:t> </a:t>
            </a:r>
            <a:r>
              <a:rPr lang="en-US" sz="1000" b="1" dirty="0" err="1"/>
              <a:t>имота</a:t>
            </a:r>
            <a:r>
              <a:rPr lang="en-US" sz="1000" b="1" dirty="0"/>
              <a:t> </a:t>
            </a:r>
            <a:r>
              <a:rPr lang="en-US" sz="1000" dirty="0"/>
              <a:t>(</a:t>
            </a:r>
            <a:r>
              <a:rPr lang="en-US" sz="1000" dirty="0" err="1"/>
              <a:t>земя</a:t>
            </a:r>
            <a:r>
              <a:rPr lang="en-US" sz="1000" dirty="0"/>
              <a:t> и/</a:t>
            </a:r>
            <a:r>
              <a:rPr lang="en-US" sz="1000" dirty="0" err="1"/>
              <a:t>или</a:t>
            </a:r>
            <a:r>
              <a:rPr lang="en-US" sz="1000" dirty="0"/>
              <a:t> </a:t>
            </a:r>
            <a:r>
              <a:rPr lang="en-US" sz="1000" dirty="0" err="1"/>
              <a:t>земеделска</a:t>
            </a:r>
            <a:r>
              <a:rPr lang="en-US" sz="1000" dirty="0"/>
              <a:t> </a:t>
            </a:r>
            <a:r>
              <a:rPr lang="en-US" sz="1000" dirty="0" err="1"/>
              <a:t>земя</a:t>
            </a:r>
            <a:r>
              <a:rPr lang="en-US" sz="1000" dirty="0"/>
              <a:t>, и/</a:t>
            </a:r>
            <a:r>
              <a:rPr lang="en-US" sz="1000" dirty="0" err="1"/>
              <a:t>или</a:t>
            </a:r>
            <a:r>
              <a:rPr lang="en-US" sz="1000" dirty="0"/>
              <a:t> </a:t>
            </a:r>
            <a:r>
              <a:rPr lang="en-US" sz="1000" dirty="0" err="1"/>
              <a:t>друг</a:t>
            </a:r>
            <a:r>
              <a:rPr lang="en-US" sz="1000" dirty="0"/>
              <a:t> </a:t>
            </a:r>
            <a:r>
              <a:rPr lang="en-US" sz="1000" dirty="0" err="1"/>
              <a:t>вид</a:t>
            </a:r>
            <a:r>
              <a:rPr lang="en-US" sz="1000" dirty="0"/>
              <a:t> </a:t>
            </a:r>
            <a:r>
              <a:rPr lang="en-US" sz="1000" dirty="0" err="1"/>
              <a:t>недвижими</a:t>
            </a:r>
            <a:r>
              <a:rPr lang="en-US" sz="1000" dirty="0"/>
              <a:t> </a:t>
            </a:r>
            <a:r>
              <a:rPr lang="en-US" sz="1000" dirty="0" err="1"/>
              <a:t>имоти</a:t>
            </a:r>
            <a:r>
              <a:rPr lang="en-US" sz="1000" dirty="0"/>
              <a:t> – </a:t>
            </a:r>
            <a:r>
              <a:rPr lang="en-US" sz="1000" dirty="0" err="1"/>
              <a:t>обект</a:t>
            </a:r>
            <a:r>
              <a:rPr lang="en-US" sz="1000" dirty="0"/>
              <a:t> </a:t>
            </a:r>
            <a:r>
              <a:rPr lang="en-US" sz="1000" dirty="0" err="1"/>
              <a:t>на</a:t>
            </a:r>
            <a:r>
              <a:rPr lang="en-US" sz="1000" dirty="0"/>
              <a:t> </a:t>
            </a:r>
            <a:r>
              <a:rPr lang="en-US" sz="1000" dirty="0" err="1"/>
              <a:t>инвестицията</a:t>
            </a:r>
            <a:r>
              <a:rPr lang="en-US" sz="1000" dirty="0"/>
              <a:t>), </a:t>
            </a:r>
            <a:r>
              <a:rPr lang="en-US" sz="1000" dirty="0" err="1"/>
              <a:t>валиден</a:t>
            </a:r>
            <a:r>
              <a:rPr lang="en-US" sz="1000" dirty="0"/>
              <a:t> </a:t>
            </a:r>
            <a:r>
              <a:rPr lang="en-US" sz="1000" dirty="0" err="1"/>
              <a:t>за</a:t>
            </a:r>
            <a:r>
              <a:rPr lang="en-US" sz="1000" dirty="0"/>
              <a:t> </a:t>
            </a:r>
            <a:r>
              <a:rPr lang="en-US" sz="1000" dirty="0" err="1"/>
              <a:t>срок</a:t>
            </a:r>
            <a:r>
              <a:rPr lang="en-US" sz="1000" dirty="0"/>
              <a:t> </a:t>
            </a:r>
            <a:r>
              <a:rPr lang="en-US" sz="1000" dirty="0" err="1"/>
              <a:t>не</a:t>
            </a:r>
            <a:r>
              <a:rPr lang="en-US" sz="1000" dirty="0"/>
              <a:t> </a:t>
            </a:r>
            <a:r>
              <a:rPr lang="en-US" sz="1000" dirty="0" err="1"/>
              <a:t>по-малък</a:t>
            </a:r>
            <a:r>
              <a:rPr lang="en-US" sz="1000" dirty="0"/>
              <a:t> </a:t>
            </a:r>
            <a:r>
              <a:rPr lang="en-US" sz="1000" dirty="0" err="1"/>
              <a:t>от</a:t>
            </a:r>
            <a:r>
              <a:rPr lang="en-US" sz="1000" dirty="0"/>
              <a:t> 6 </a:t>
            </a:r>
            <a:r>
              <a:rPr lang="en-US" sz="1000" dirty="0" err="1"/>
              <a:t>години</a:t>
            </a:r>
            <a:r>
              <a:rPr lang="en-US" sz="1000" dirty="0"/>
              <a:t> </a:t>
            </a:r>
            <a:r>
              <a:rPr lang="en-US" sz="1000" dirty="0" err="1"/>
              <a:t>считано</a:t>
            </a:r>
            <a:r>
              <a:rPr lang="en-US" sz="1000" dirty="0"/>
              <a:t> </a:t>
            </a:r>
            <a:r>
              <a:rPr lang="en-US" sz="1000" dirty="0" err="1"/>
              <a:t>от</a:t>
            </a:r>
            <a:r>
              <a:rPr lang="en-US" sz="1000" dirty="0"/>
              <a:t> </a:t>
            </a:r>
            <a:r>
              <a:rPr lang="en-US" sz="1000" dirty="0" err="1"/>
              <a:t>датата</a:t>
            </a:r>
            <a:r>
              <a:rPr lang="en-US" sz="1000" dirty="0"/>
              <a:t> </a:t>
            </a:r>
            <a:r>
              <a:rPr lang="en-US" sz="1000" dirty="0" err="1"/>
              <a:t>на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проектно</a:t>
            </a:r>
            <a:r>
              <a:rPr lang="en-US" sz="1000" dirty="0"/>
              <a:t> </a:t>
            </a:r>
            <a:r>
              <a:rPr lang="en-US" sz="1000" dirty="0" err="1"/>
              <a:t>предложение</a:t>
            </a:r>
            <a:r>
              <a:rPr lang="en-US" sz="1000" dirty="0"/>
              <a:t>, </a:t>
            </a:r>
            <a:r>
              <a:rPr lang="en-US" sz="1000" dirty="0" err="1"/>
              <a:t>вписан</a:t>
            </a:r>
            <a:r>
              <a:rPr lang="en-US" sz="1000" dirty="0"/>
              <a:t> в </a:t>
            </a:r>
            <a:r>
              <a:rPr lang="en-US" sz="1000" dirty="0" err="1"/>
              <a:t>районната</a:t>
            </a:r>
            <a:r>
              <a:rPr lang="en-US" sz="1000" dirty="0"/>
              <a:t> </a:t>
            </a:r>
            <a:r>
              <a:rPr lang="en-US" sz="1000" dirty="0" err="1"/>
              <a:t>служба</a:t>
            </a:r>
            <a:r>
              <a:rPr lang="en-US" sz="1000" dirty="0"/>
              <a:t> </a:t>
            </a:r>
            <a:r>
              <a:rPr lang="en-US" sz="1000" dirty="0" err="1"/>
              <a:t>по</a:t>
            </a:r>
            <a:r>
              <a:rPr lang="en-US" sz="1000" dirty="0"/>
              <a:t> </a:t>
            </a:r>
            <a:r>
              <a:rPr lang="en-US" sz="1000" dirty="0" err="1"/>
              <a:t>вписвания</a:t>
            </a:r>
            <a:r>
              <a:rPr lang="en-US" sz="1000" dirty="0"/>
              <a:t>, а в </a:t>
            </a:r>
            <a:r>
              <a:rPr lang="en-US" sz="1000" dirty="0" err="1"/>
              <a:t>случай</a:t>
            </a:r>
            <a:r>
              <a:rPr lang="en-US" sz="1000" dirty="0"/>
              <a:t> </a:t>
            </a:r>
            <a:r>
              <a:rPr lang="en-US" sz="1000" dirty="0" err="1"/>
              <a:t>на</a:t>
            </a:r>
            <a:r>
              <a:rPr lang="en-US" sz="1000" dirty="0"/>
              <a:t> </a:t>
            </a:r>
            <a:r>
              <a:rPr lang="en-US" sz="1000" dirty="0" err="1"/>
              <a:t>договор</a:t>
            </a:r>
            <a:r>
              <a:rPr lang="en-US" sz="1000" dirty="0"/>
              <a:t> </a:t>
            </a:r>
            <a:r>
              <a:rPr lang="en-US" sz="1000" dirty="0" err="1"/>
              <a:t>за</a:t>
            </a:r>
            <a:r>
              <a:rPr lang="en-US" sz="1000" dirty="0"/>
              <a:t> </a:t>
            </a:r>
            <a:r>
              <a:rPr lang="en-US" sz="1000" dirty="0" err="1"/>
              <a:t>аренда</a:t>
            </a:r>
            <a:r>
              <a:rPr lang="en-US" sz="1000" dirty="0"/>
              <a:t> </a:t>
            </a:r>
            <a:r>
              <a:rPr lang="en-US" sz="1000" dirty="0" err="1"/>
              <a:t>на</a:t>
            </a:r>
            <a:r>
              <a:rPr lang="en-US" sz="1000" dirty="0"/>
              <a:t> </a:t>
            </a:r>
            <a:r>
              <a:rPr lang="en-US" sz="1000" dirty="0" err="1"/>
              <a:t>земя</a:t>
            </a:r>
            <a:r>
              <a:rPr lang="en-US" sz="1000" dirty="0"/>
              <a:t> – и </a:t>
            </a:r>
            <a:r>
              <a:rPr lang="en-US" sz="1000" dirty="0" err="1"/>
              <a:t>регистриран</a:t>
            </a:r>
            <a:r>
              <a:rPr lang="en-US" sz="1000" dirty="0"/>
              <a:t> в </a:t>
            </a:r>
            <a:r>
              <a:rPr lang="en-US" sz="1000" dirty="0" err="1"/>
              <a:t>съответната</a:t>
            </a:r>
            <a:r>
              <a:rPr lang="en-US" sz="1000" dirty="0"/>
              <a:t> </a:t>
            </a:r>
            <a:r>
              <a:rPr lang="en-US" sz="1000" dirty="0" err="1"/>
              <a:t>общинска</a:t>
            </a:r>
            <a:r>
              <a:rPr lang="en-US" sz="1000" dirty="0"/>
              <a:t> </a:t>
            </a:r>
            <a:r>
              <a:rPr lang="en-US" sz="1000" dirty="0" err="1"/>
              <a:t>служба</a:t>
            </a:r>
            <a:r>
              <a:rPr lang="en-US" sz="1000" dirty="0"/>
              <a:t> </a:t>
            </a:r>
            <a:r>
              <a:rPr lang="en-US" sz="1000" dirty="0" err="1"/>
              <a:t>по</a:t>
            </a:r>
            <a:r>
              <a:rPr lang="en-US" sz="1000" dirty="0"/>
              <a:t> </a:t>
            </a:r>
            <a:r>
              <a:rPr lang="en-US" sz="1000" dirty="0" err="1"/>
              <a:t>земеделие</a:t>
            </a:r>
            <a:r>
              <a:rPr lang="en-US" sz="1000" dirty="0"/>
              <a:t> – </a:t>
            </a:r>
            <a:r>
              <a:rPr lang="en-US" sz="1000" i="1" dirty="0" err="1"/>
              <a:t>важи</a:t>
            </a:r>
            <a:r>
              <a:rPr lang="en-US" sz="1000" i="1" dirty="0"/>
              <a:t> в </a:t>
            </a:r>
            <a:r>
              <a:rPr lang="en-US" sz="1000" i="1" dirty="0" err="1"/>
              <a:t>случаите</a:t>
            </a:r>
            <a:r>
              <a:rPr lang="en-US" sz="1000" i="1" dirty="0"/>
              <a:t> </a:t>
            </a:r>
            <a:r>
              <a:rPr lang="en-US" sz="1000" i="1" dirty="0" err="1"/>
              <a:t>на</a:t>
            </a:r>
            <a:r>
              <a:rPr lang="en-US" sz="1000" i="1" dirty="0"/>
              <a:t> </a:t>
            </a:r>
            <a:r>
              <a:rPr lang="en-US" sz="1000" i="1" dirty="0" err="1"/>
              <a:t>засаждане</a:t>
            </a:r>
            <a:r>
              <a:rPr lang="en-US" sz="1000" i="1" dirty="0"/>
              <a:t> </a:t>
            </a:r>
            <a:r>
              <a:rPr lang="en-US" sz="1000" i="1" dirty="0" err="1"/>
              <a:t>на</a:t>
            </a:r>
            <a:r>
              <a:rPr lang="en-US" sz="1000" i="1" dirty="0"/>
              <a:t> </a:t>
            </a:r>
            <a:r>
              <a:rPr lang="en-US" sz="1000" i="1" dirty="0" err="1"/>
              <a:t>трайни</a:t>
            </a:r>
            <a:r>
              <a:rPr lang="en-US" sz="1000" i="1" dirty="0"/>
              <a:t> </a:t>
            </a:r>
            <a:r>
              <a:rPr lang="en-US" sz="1000" i="1" dirty="0" err="1"/>
              <a:t>насаждения</a:t>
            </a:r>
            <a:r>
              <a:rPr lang="en-US" sz="1000" i="1" dirty="0"/>
              <a:t>, </a:t>
            </a:r>
            <a:r>
              <a:rPr lang="en-US" sz="1000" i="1" dirty="0" err="1"/>
              <a:t>закупуване</a:t>
            </a:r>
            <a:r>
              <a:rPr lang="en-US" sz="1000" i="1" dirty="0"/>
              <a:t> </a:t>
            </a:r>
            <a:r>
              <a:rPr lang="en-US" sz="1000" i="1" dirty="0" err="1"/>
              <a:t>на</a:t>
            </a:r>
            <a:r>
              <a:rPr lang="en-US" sz="1000" i="1" dirty="0"/>
              <a:t> </a:t>
            </a:r>
            <a:r>
              <a:rPr lang="en-US" sz="1000" i="1" dirty="0" err="1"/>
              <a:t>машини</a:t>
            </a:r>
            <a:r>
              <a:rPr lang="en-US" sz="1000" i="1" dirty="0"/>
              <a:t>/</a:t>
            </a:r>
            <a:r>
              <a:rPr lang="en-US" sz="1000" i="1" dirty="0" err="1"/>
              <a:t>оборудване</a:t>
            </a:r>
            <a:r>
              <a:rPr lang="en-US" sz="1000" i="1" dirty="0"/>
              <a:t> /</a:t>
            </a:r>
            <a:r>
              <a:rPr lang="en-US" sz="1000" i="1" dirty="0" err="1"/>
              <a:t>съоръжения</a:t>
            </a:r>
            <a:r>
              <a:rPr lang="en-US" sz="1000" i="1" dirty="0"/>
              <a:t> </a:t>
            </a:r>
            <a:r>
              <a:rPr lang="en-US" sz="1000" i="1" dirty="0" err="1"/>
              <a:t>или</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i="1" dirty="0"/>
              <a:t> и </a:t>
            </a:r>
            <a:r>
              <a:rPr lang="en-US" sz="1000" i="1" dirty="0" err="1"/>
              <a:t>за</a:t>
            </a:r>
            <a:r>
              <a:rPr lang="en-US" sz="1000" i="1" dirty="0"/>
              <a:t> </a:t>
            </a:r>
            <a:r>
              <a:rPr lang="en-US" sz="1000" i="1" dirty="0" err="1"/>
              <a:t>тяхното</a:t>
            </a:r>
            <a:r>
              <a:rPr lang="en-US" sz="1000" i="1" dirty="0"/>
              <a:t> </a:t>
            </a:r>
            <a:r>
              <a:rPr lang="en-US" sz="1000" i="1" dirty="0" err="1"/>
              <a:t>извършване</a:t>
            </a:r>
            <a:r>
              <a:rPr lang="en-US" sz="1000" i="1" dirty="0"/>
              <a:t> </a:t>
            </a:r>
            <a:r>
              <a:rPr lang="en-US" sz="1000" i="1" dirty="0" err="1"/>
              <a:t>не</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издаване</a:t>
            </a:r>
            <a:r>
              <a:rPr lang="en-US" sz="1000" i="1" dirty="0"/>
              <a:t> </a:t>
            </a:r>
            <a:r>
              <a:rPr lang="en-US" sz="1000" i="1" dirty="0" err="1"/>
              <a:t>на</a:t>
            </a:r>
            <a:r>
              <a:rPr lang="en-US" sz="1000" i="1" dirty="0"/>
              <a:t> </a:t>
            </a:r>
            <a:r>
              <a:rPr lang="en-US" sz="1000" i="1" dirty="0" err="1"/>
              <a:t>разрешение</a:t>
            </a:r>
            <a:r>
              <a:rPr lang="en-US" sz="1000" i="1" dirty="0"/>
              <a:t> </a:t>
            </a:r>
            <a:r>
              <a:rPr lang="en-US" sz="1000" i="1" dirty="0" err="1"/>
              <a:t>за</a:t>
            </a:r>
            <a:r>
              <a:rPr lang="en-US" sz="1000" i="1" dirty="0"/>
              <a:t> </a:t>
            </a:r>
            <a:r>
              <a:rPr lang="en-US" sz="1000" i="1" dirty="0" err="1"/>
              <a:t>строеж</a:t>
            </a:r>
            <a:r>
              <a:rPr lang="en-US" sz="1000" i="1" dirty="0"/>
              <a:t> </a:t>
            </a:r>
            <a:r>
              <a:rPr lang="en-US" sz="1000" i="1" dirty="0" err="1"/>
              <a:t>съгласно</a:t>
            </a:r>
            <a:r>
              <a:rPr lang="en-US" sz="1000" i="1" dirty="0"/>
              <a:t> ЗУТ).  </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endParaRPr lang="en-US" sz="1000" dirty="0"/>
          </a:p>
        </p:txBody>
      </p:sp>
    </p:spTree>
    <p:extLst>
      <p:ext uri="{BB962C8B-B14F-4D97-AF65-F5344CB8AC3E}">
        <p14:creationId xmlns:p14="http://schemas.microsoft.com/office/powerpoint/2010/main" val="70939804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b="1" dirty="0"/>
              <a:t>40.</a:t>
            </a:r>
            <a:r>
              <a:rPr lang="en-US" sz="1000" dirty="0"/>
              <a:t> </a:t>
            </a:r>
            <a:r>
              <a:rPr lang="en-US" sz="1000" b="1" dirty="0" err="1"/>
              <a:t>Заснемане</a:t>
            </a:r>
            <a:r>
              <a:rPr lang="en-US" sz="1000" b="1" dirty="0"/>
              <a:t> </a:t>
            </a:r>
            <a:r>
              <a:rPr lang="en-US" sz="1000" b="1" dirty="0" err="1"/>
              <a:t>на</a:t>
            </a:r>
            <a:r>
              <a:rPr lang="en-US" sz="1000" b="1" dirty="0"/>
              <a:t> </a:t>
            </a:r>
            <a:r>
              <a:rPr lang="en-US" sz="1000" b="1" dirty="0" err="1"/>
              <a:t>обекта</a:t>
            </a:r>
            <a:r>
              <a:rPr lang="en-US" sz="1000" b="1" dirty="0"/>
              <a:t>/</a:t>
            </a:r>
            <a:r>
              <a:rPr lang="en-US" sz="1000" b="1" dirty="0" err="1"/>
              <a:t>съоръжението</a:t>
            </a:r>
            <a:r>
              <a:rPr lang="en-US" sz="1000" b="1" dirty="0"/>
              <a:t> и/</a:t>
            </a:r>
            <a:r>
              <a:rPr lang="en-US" sz="1000" b="1" dirty="0" err="1"/>
              <a:t>или</a:t>
            </a:r>
            <a:r>
              <a:rPr lang="en-US" sz="1000" b="1" dirty="0"/>
              <a:t> </a:t>
            </a:r>
            <a:r>
              <a:rPr lang="en-US" sz="1000" b="1" dirty="0" err="1"/>
              <a:t>архитектурен</a:t>
            </a:r>
            <a:r>
              <a:rPr lang="en-US" sz="1000" b="1" dirty="0"/>
              <a:t> </a:t>
            </a:r>
            <a:r>
              <a:rPr lang="en-US" sz="1000" b="1" dirty="0" err="1"/>
              <a:t>план</a:t>
            </a:r>
            <a:r>
              <a:rPr lang="en-US" sz="1000" b="1" dirty="0"/>
              <a:t> </a:t>
            </a:r>
            <a:r>
              <a:rPr lang="en-US" sz="1000" b="1" dirty="0" err="1"/>
              <a:t>на</a:t>
            </a:r>
            <a:r>
              <a:rPr lang="en-US" sz="1000" b="1" dirty="0"/>
              <a:t> </a:t>
            </a:r>
            <a:r>
              <a:rPr lang="en-US" sz="1000" b="1" dirty="0" err="1"/>
              <a:t>сградата</a:t>
            </a:r>
            <a:r>
              <a:rPr lang="en-US" sz="1000" b="1" dirty="0"/>
              <a:t>, </a:t>
            </a:r>
            <a:r>
              <a:rPr lang="en-US" sz="1000" b="1" dirty="0" err="1"/>
              <a:t>съоръжението</a:t>
            </a:r>
            <a:r>
              <a:rPr lang="en-US" sz="1000" b="1" dirty="0"/>
              <a:t>, </a:t>
            </a:r>
            <a:r>
              <a:rPr lang="en-US" sz="1000" b="1" dirty="0" err="1"/>
              <a:t>обекта</a:t>
            </a:r>
            <a:r>
              <a:rPr lang="en-US" sz="1000" b="1" dirty="0"/>
              <a:t>, </a:t>
            </a:r>
            <a:r>
              <a:rPr lang="en-US" sz="1000" b="1" dirty="0" err="1"/>
              <a:t>който</a:t>
            </a:r>
            <a:r>
              <a:rPr lang="en-US" sz="1000" b="1" dirty="0"/>
              <a:t> </a:t>
            </a:r>
            <a:r>
              <a:rPr lang="en-US" sz="1000" b="1" dirty="0" err="1"/>
              <a:t>ще</a:t>
            </a:r>
            <a:r>
              <a:rPr lang="en-US" sz="1000" b="1" dirty="0"/>
              <a:t> </a:t>
            </a:r>
            <a:r>
              <a:rPr lang="en-US" sz="1000" b="1" dirty="0" err="1"/>
              <a:t>се</a:t>
            </a:r>
            <a:r>
              <a:rPr lang="en-US" sz="1000" b="1" dirty="0"/>
              <a:t> </a:t>
            </a:r>
            <a:r>
              <a:rPr lang="en-US" sz="1000" b="1" dirty="0" err="1"/>
              <a:t>изгражда</a:t>
            </a:r>
            <a:r>
              <a:rPr lang="en-US" sz="1000" b="1" dirty="0"/>
              <a:t>, </a:t>
            </a:r>
            <a:r>
              <a:rPr lang="en-US" sz="1000" b="1" dirty="0" err="1"/>
              <a:t>ремонтира</a:t>
            </a:r>
            <a:r>
              <a:rPr lang="en-US" sz="1000" b="1" dirty="0"/>
              <a:t> </a:t>
            </a:r>
            <a:r>
              <a:rPr lang="en-US" sz="1000" b="1" dirty="0" err="1"/>
              <a:t>или</a:t>
            </a:r>
            <a:r>
              <a:rPr lang="en-US" sz="1000" b="1" dirty="0"/>
              <a:t> </a:t>
            </a:r>
            <a:r>
              <a:rPr lang="en-US" sz="1000" b="1" dirty="0" err="1"/>
              <a:t>обновява</a:t>
            </a:r>
            <a:r>
              <a:rPr lang="en-US" sz="1000" dirty="0"/>
              <a:t> (</a:t>
            </a:r>
            <a:r>
              <a:rPr lang="en-US" sz="1000" i="1" dirty="0" err="1"/>
              <a:t>важи</a:t>
            </a:r>
            <a:r>
              <a:rPr lang="en-US" sz="1000" i="1" dirty="0"/>
              <a:t> в </a:t>
            </a:r>
            <a:r>
              <a:rPr lang="en-US" sz="1000" i="1" dirty="0" err="1"/>
              <a:t>случаите</a:t>
            </a:r>
            <a:r>
              <a:rPr lang="en-US" sz="1000" i="1" dirty="0"/>
              <a:t> </a:t>
            </a:r>
            <a:r>
              <a:rPr lang="en-US" sz="1000" i="1" dirty="0" err="1"/>
              <a:t>на</a:t>
            </a:r>
            <a:r>
              <a:rPr lang="en-US" sz="1000" i="1" dirty="0"/>
              <a:t> </a:t>
            </a:r>
            <a:r>
              <a:rPr lang="en-US" sz="1000" i="1" dirty="0" err="1"/>
              <a:t>проекти</a:t>
            </a:r>
            <a:r>
              <a:rPr lang="en-US" sz="1000" i="1" dirty="0"/>
              <a:t>, </a:t>
            </a:r>
            <a:r>
              <a:rPr lang="en-US" sz="1000" i="1" dirty="0" err="1"/>
              <a:t>включващи</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i="1" dirty="0"/>
              <a:t>, и </a:t>
            </a:r>
            <a:r>
              <a:rPr lang="en-US" sz="1000" i="1" dirty="0" err="1"/>
              <a:t>когато</a:t>
            </a:r>
            <a:r>
              <a:rPr lang="en-US" sz="1000" i="1" dirty="0"/>
              <a:t> </a:t>
            </a:r>
            <a:r>
              <a:rPr lang="en-US" sz="1000" i="1" dirty="0" err="1"/>
              <a:t>за</a:t>
            </a:r>
            <a:r>
              <a:rPr lang="en-US" sz="1000" i="1" dirty="0"/>
              <a:t> </a:t>
            </a:r>
            <a:r>
              <a:rPr lang="en-US" sz="1000" i="1" dirty="0" err="1"/>
              <a:t>предвидените</a:t>
            </a:r>
            <a:r>
              <a:rPr lang="en-US" sz="1000" i="1" dirty="0"/>
              <a:t> </a:t>
            </a:r>
            <a:r>
              <a:rPr lang="en-US" sz="1000" i="1" dirty="0" err="1"/>
              <a:t>строително-монтажни</a:t>
            </a:r>
            <a:r>
              <a:rPr lang="en-US" sz="1000" i="1" dirty="0"/>
              <a:t> </a:t>
            </a:r>
            <a:r>
              <a:rPr lang="en-US" sz="1000" i="1" dirty="0" err="1"/>
              <a:t>работи</a:t>
            </a:r>
            <a:r>
              <a:rPr lang="en-US" sz="1000" i="1" dirty="0"/>
              <a:t> </a:t>
            </a:r>
            <a:r>
              <a:rPr lang="en-US" sz="1000" i="1" dirty="0" err="1"/>
              <a:t>не</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одобрен</a:t>
            </a:r>
            <a:r>
              <a:rPr lang="en-US" sz="1000" i="1" dirty="0"/>
              <a:t> </a:t>
            </a:r>
            <a:r>
              <a:rPr lang="en-US" sz="1000" i="1" dirty="0" err="1"/>
              <a:t>инвестиционен</a:t>
            </a:r>
            <a:r>
              <a:rPr lang="en-US" sz="1000" i="1" dirty="0"/>
              <a:t> </a:t>
            </a:r>
            <a:r>
              <a:rPr lang="en-US" sz="1000" i="1" dirty="0" err="1"/>
              <a:t>проект</a:t>
            </a:r>
            <a:r>
              <a:rPr lang="en-US" sz="1000" i="1" dirty="0"/>
              <a:t> </a:t>
            </a:r>
            <a:r>
              <a:rPr lang="en-US" sz="1000" i="1" dirty="0" err="1"/>
              <a:t>съгласно</a:t>
            </a:r>
            <a:r>
              <a:rPr lang="en-US" sz="1000" i="1" dirty="0"/>
              <a:t> ЗУТ</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41.</a:t>
            </a:r>
            <a:r>
              <a:rPr lang="en-US" sz="1000" dirty="0"/>
              <a:t> </a:t>
            </a:r>
            <a:r>
              <a:rPr lang="en-US" sz="1000" b="1" dirty="0" err="1"/>
              <a:t>Одобрен</a:t>
            </a:r>
            <a:r>
              <a:rPr lang="en-US" sz="1000" b="1" dirty="0"/>
              <a:t> </a:t>
            </a:r>
            <a:r>
              <a:rPr lang="en-US" sz="1000" b="1" dirty="0" err="1"/>
              <a:t>инвестиционен</a:t>
            </a:r>
            <a:r>
              <a:rPr lang="en-US" sz="1000" b="1" dirty="0"/>
              <a:t> </a:t>
            </a:r>
            <a:r>
              <a:rPr lang="en-US" sz="1000" b="1" dirty="0" err="1"/>
              <a:t>проект</a:t>
            </a:r>
            <a:r>
              <a:rPr lang="en-US" sz="1000" b="1" dirty="0"/>
              <a:t>, </a:t>
            </a:r>
            <a:r>
              <a:rPr lang="en-US" sz="1000" b="1" dirty="0" err="1"/>
              <a:t>изработен</a:t>
            </a:r>
            <a:r>
              <a:rPr lang="en-US" sz="1000" b="1" dirty="0"/>
              <a:t> </a:t>
            </a:r>
            <a:r>
              <a:rPr lang="en-US" sz="1000" b="1" dirty="0" err="1"/>
              <a:t>във</a:t>
            </a:r>
            <a:r>
              <a:rPr lang="en-US" sz="1000" b="1" dirty="0"/>
              <a:t> </a:t>
            </a:r>
            <a:r>
              <a:rPr lang="en-US" sz="1000" b="1" dirty="0" err="1"/>
              <a:t>фаза</a:t>
            </a:r>
            <a:r>
              <a:rPr lang="en-US" sz="1000" b="1" dirty="0"/>
              <a:t> „</a:t>
            </a:r>
            <a:r>
              <a:rPr lang="en-US" sz="1000" b="1" dirty="0" err="1"/>
              <a:t>Технически</a:t>
            </a:r>
            <a:r>
              <a:rPr lang="en-US" sz="1000" b="1" dirty="0"/>
              <a:t> </a:t>
            </a:r>
            <a:r>
              <a:rPr lang="en-US" sz="1000" b="1" dirty="0" err="1"/>
              <a:t>проект</a:t>
            </a:r>
            <a:r>
              <a:rPr lang="en-US" sz="1000" b="1" dirty="0"/>
              <a:t>“ </a:t>
            </a:r>
            <a:r>
              <a:rPr lang="en-US" sz="1000" b="1" dirty="0" err="1"/>
              <a:t>или</a:t>
            </a:r>
            <a:r>
              <a:rPr lang="en-US" sz="1000" b="1" dirty="0"/>
              <a:t> „</a:t>
            </a:r>
            <a:r>
              <a:rPr lang="en-US" sz="1000" b="1" dirty="0" err="1"/>
              <a:t>Работен</a:t>
            </a:r>
            <a:r>
              <a:rPr lang="en-US" sz="1000" b="1" dirty="0"/>
              <a:t> </a:t>
            </a:r>
            <a:r>
              <a:rPr lang="en-US" sz="1000" b="1" dirty="0" err="1"/>
              <a:t>проект</a:t>
            </a:r>
            <a:r>
              <a:rPr lang="en-US" sz="1000" b="1" dirty="0"/>
              <a:t> (</a:t>
            </a:r>
            <a:r>
              <a:rPr lang="en-US" sz="1000" b="1" dirty="0" err="1"/>
              <a:t>работни</a:t>
            </a:r>
            <a:r>
              <a:rPr lang="en-US" sz="1000" b="1" dirty="0"/>
              <a:t> </a:t>
            </a:r>
            <a:r>
              <a:rPr lang="en-US" sz="1000" b="1" dirty="0" err="1"/>
              <a:t>чертежи</a:t>
            </a:r>
            <a:r>
              <a:rPr lang="en-US" sz="1000" b="1" dirty="0"/>
              <a:t> и </a:t>
            </a:r>
            <a:r>
              <a:rPr lang="en-US" sz="1000" b="1" dirty="0" err="1"/>
              <a:t>детайли</a:t>
            </a:r>
            <a:r>
              <a:rPr lang="en-US" sz="1000" b="1" dirty="0"/>
              <a:t>)“ в </a:t>
            </a:r>
            <a:r>
              <a:rPr lang="en-US" sz="1000" b="1" dirty="0" err="1"/>
              <a:t>съответствие</a:t>
            </a:r>
            <a:r>
              <a:rPr lang="en-US" sz="1000" b="1" dirty="0"/>
              <a:t> с </a:t>
            </a:r>
            <a:r>
              <a:rPr lang="en-US" sz="1000" b="1" dirty="0" err="1"/>
              <a:t>изискванията</a:t>
            </a:r>
            <a:r>
              <a:rPr lang="en-US" sz="1000" b="1" dirty="0"/>
              <a:t> </a:t>
            </a:r>
            <a:r>
              <a:rPr lang="en-US" sz="1000" b="1" dirty="0" err="1"/>
              <a:t>на</a:t>
            </a:r>
            <a:r>
              <a:rPr lang="en-US" sz="1000" b="1" dirty="0"/>
              <a:t> ЗУТ и </a:t>
            </a:r>
            <a:r>
              <a:rPr lang="en-US" sz="1000" b="1" dirty="0" err="1"/>
              <a:t>Наредба</a:t>
            </a:r>
            <a:r>
              <a:rPr lang="en-US" sz="1000" b="1" dirty="0"/>
              <a:t> №4 </a:t>
            </a:r>
            <a:r>
              <a:rPr lang="en-US" sz="1000" b="1" dirty="0" err="1"/>
              <a:t>от</a:t>
            </a:r>
            <a:r>
              <a:rPr lang="en-US" sz="1000" b="1" dirty="0"/>
              <a:t> 2001 г. </a:t>
            </a:r>
            <a:r>
              <a:rPr lang="en-US" sz="1000" b="1" dirty="0" err="1"/>
              <a:t>за</a:t>
            </a:r>
            <a:r>
              <a:rPr lang="en-US" sz="1000" b="1" dirty="0"/>
              <a:t> </a:t>
            </a:r>
            <a:r>
              <a:rPr lang="en-US" sz="1000" b="1" dirty="0" err="1"/>
              <a:t>обхвата</a:t>
            </a:r>
            <a:r>
              <a:rPr lang="en-US" sz="1000" b="1" dirty="0"/>
              <a:t> и </a:t>
            </a:r>
            <a:r>
              <a:rPr lang="en-US" sz="1000" b="1" dirty="0" err="1"/>
              <a:t>съдържанието</a:t>
            </a:r>
            <a:r>
              <a:rPr lang="en-US" sz="1000" b="1" dirty="0"/>
              <a:t> </a:t>
            </a:r>
            <a:r>
              <a:rPr lang="en-US" sz="1000" b="1" dirty="0" err="1"/>
              <a:t>на</a:t>
            </a:r>
            <a:r>
              <a:rPr lang="en-US" sz="1000" b="1" dirty="0"/>
              <a:t> </a:t>
            </a:r>
            <a:r>
              <a:rPr lang="en-US" sz="1000" b="1" dirty="0" err="1"/>
              <a:t>инвестиционните</a:t>
            </a:r>
            <a:r>
              <a:rPr lang="en-US" sz="1000" b="1" dirty="0"/>
              <a:t> </a:t>
            </a:r>
            <a:r>
              <a:rPr lang="en-US" sz="1000" b="1" dirty="0" err="1"/>
              <a:t>проекти</a:t>
            </a:r>
            <a:r>
              <a:rPr lang="en-US" sz="1000" dirty="0"/>
              <a:t> (</a:t>
            </a:r>
            <a:r>
              <a:rPr lang="en-US" sz="1000" i="1" dirty="0" err="1"/>
              <a:t>представя</a:t>
            </a:r>
            <a:r>
              <a:rPr lang="en-US" sz="1000" i="1" dirty="0"/>
              <a:t> </a:t>
            </a:r>
            <a:r>
              <a:rPr lang="en-US" sz="1000" i="1" dirty="0" err="1"/>
              <a:t>се</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i="1" dirty="0"/>
              <a:t> и </a:t>
            </a:r>
            <a:r>
              <a:rPr lang="en-US" sz="1000" i="1" dirty="0" err="1"/>
              <a:t>за</a:t>
            </a:r>
            <a:r>
              <a:rPr lang="en-US" sz="1000" i="1" dirty="0"/>
              <a:t> </a:t>
            </a:r>
            <a:r>
              <a:rPr lang="en-US" sz="1000" i="1" dirty="0" err="1"/>
              <a:t>тяхното</a:t>
            </a:r>
            <a:r>
              <a:rPr lang="en-US" sz="1000" i="1" dirty="0"/>
              <a:t> </a:t>
            </a:r>
            <a:r>
              <a:rPr lang="en-US" sz="1000" i="1" dirty="0" err="1"/>
              <a:t>извършване</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одобрен</a:t>
            </a:r>
            <a:r>
              <a:rPr lang="en-US" sz="1000" i="1" dirty="0"/>
              <a:t> </a:t>
            </a:r>
            <a:r>
              <a:rPr lang="en-US" sz="1000" i="1" dirty="0" err="1"/>
              <a:t>инвестиционен</a:t>
            </a:r>
            <a:r>
              <a:rPr lang="en-US" sz="1000" i="1" dirty="0"/>
              <a:t> </a:t>
            </a:r>
            <a:r>
              <a:rPr lang="en-US" sz="1000" i="1" dirty="0" err="1"/>
              <a:t>проект</a:t>
            </a:r>
            <a:r>
              <a:rPr lang="en-US" sz="1000" i="1" dirty="0"/>
              <a:t> </a:t>
            </a:r>
            <a:r>
              <a:rPr lang="en-US" sz="1000" i="1" dirty="0" err="1"/>
              <a:t>съгласно</a:t>
            </a:r>
            <a:r>
              <a:rPr lang="en-US" sz="1000" i="1" dirty="0"/>
              <a:t> ЗУТ</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i="1" dirty="0"/>
              <a:t>(</a:t>
            </a:r>
            <a:r>
              <a:rPr lang="en-US" sz="1000" i="1" dirty="0" err="1"/>
              <a:t>Когато</a:t>
            </a:r>
            <a:r>
              <a:rPr lang="en-US" sz="1000" i="1" dirty="0"/>
              <a:t> </a:t>
            </a:r>
            <a:r>
              <a:rPr lang="en-US" sz="1000" i="1" dirty="0" err="1"/>
              <a:t>към</a:t>
            </a:r>
            <a:r>
              <a:rPr lang="en-US" sz="1000" i="1" dirty="0"/>
              <a:t> </a:t>
            </a:r>
            <a:r>
              <a:rPr lang="en-US" sz="1000" i="1" dirty="0" err="1"/>
              <a:t>датата</a:t>
            </a:r>
            <a:r>
              <a:rPr lang="en-US" sz="1000" i="1" dirty="0"/>
              <a:t> </a:t>
            </a:r>
            <a:r>
              <a:rPr lang="en-US" sz="1000" i="1" dirty="0" err="1"/>
              <a:t>на</a:t>
            </a:r>
            <a:r>
              <a:rPr lang="en-US" sz="1000" i="1" dirty="0"/>
              <a:t> </a:t>
            </a:r>
            <a:r>
              <a:rPr lang="en-US" sz="1000" i="1" dirty="0" err="1"/>
              <a:t>кандидатстване</a:t>
            </a:r>
            <a:r>
              <a:rPr lang="en-US" sz="1000" i="1" dirty="0"/>
              <a:t> </a:t>
            </a:r>
            <a:r>
              <a:rPr lang="en-US" sz="1000" i="1" dirty="0" err="1"/>
              <a:t>проектът</a:t>
            </a:r>
            <a:r>
              <a:rPr lang="en-US" sz="1000" i="1" dirty="0"/>
              <a:t> </a:t>
            </a:r>
            <a:r>
              <a:rPr lang="en-US" sz="1000" i="1" dirty="0" err="1"/>
              <a:t>не</a:t>
            </a:r>
            <a:r>
              <a:rPr lang="en-US" sz="1000" i="1" dirty="0"/>
              <a:t> е </a:t>
            </a:r>
            <a:r>
              <a:rPr lang="en-US" sz="1000" i="1" dirty="0" err="1"/>
              <a:t>одобрен</a:t>
            </a:r>
            <a:r>
              <a:rPr lang="en-US" sz="1000" i="1" dirty="0"/>
              <a:t> </a:t>
            </a:r>
            <a:r>
              <a:rPr lang="en-US" sz="1000" i="1" dirty="0" err="1"/>
              <a:t>следва</a:t>
            </a:r>
            <a:r>
              <a:rPr lang="en-US" sz="1000" i="1" dirty="0"/>
              <a:t> </a:t>
            </a:r>
            <a:r>
              <a:rPr lang="en-US" sz="1000" i="1" dirty="0" err="1"/>
              <a:t>да</a:t>
            </a:r>
            <a:r>
              <a:rPr lang="en-US" sz="1000" i="1" dirty="0"/>
              <a:t> </a:t>
            </a:r>
            <a:r>
              <a:rPr lang="en-US" sz="1000" i="1" dirty="0" err="1"/>
              <a:t>се</a:t>
            </a:r>
            <a:r>
              <a:rPr lang="en-US" sz="1000" i="1" dirty="0"/>
              <a:t> </a:t>
            </a:r>
            <a:r>
              <a:rPr lang="en-US" sz="1000" i="1" dirty="0" err="1"/>
              <a:t>представи</a:t>
            </a:r>
            <a:r>
              <a:rPr lang="en-US" sz="1000" i="1" dirty="0"/>
              <a:t> </a:t>
            </a:r>
            <a:r>
              <a:rPr lang="en-US" sz="1000" i="1" dirty="0" err="1"/>
              <a:t>инвестиционен</a:t>
            </a:r>
            <a:r>
              <a:rPr lang="en-US" sz="1000" i="1" dirty="0"/>
              <a:t> </a:t>
            </a:r>
            <a:r>
              <a:rPr lang="en-US" sz="1000" i="1" dirty="0" err="1"/>
              <a:t>проект</a:t>
            </a:r>
            <a:r>
              <a:rPr lang="en-US" sz="1000" i="1" dirty="0"/>
              <a:t>, </a:t>
            </a:r>
            <a:r>
              <a:rPr lang="en-US" sz="1000" i="1" dirty="0" err="1"/>
              <a:t>ведно</a:t>
            </a:r>
            <a:r>
              <a:rPr lang="en-US" sz="1000" i="1" dirty="0"/>
              <a:t> с </a:t>
            </a:r>
            <a:r>
              <a:rPr lang="en-US" sz="1000" i="1" dirty="0" err="1"/>
              <a:t>входящ</a:t>
            </a:r>
            <a:r>
              <a:rPr lang="en-US" sz="1000" i="1" dirty="0"/>
              <a:t> </a:t>
            </a:r>
            <a:r>
              <a:rPr lang="en-US" sz="1000" i="1" dirty="0" err="1"/>
              <a:t>номер</a:t>
            </a:r>
            <a:r>
              <a:rPr lang="en-US" sz="1000" i="1" dirty="0"/>
              <a:t> </a:t>
            </a:r>
            <a:r>
              <a:rPr lang="en-US" sz="1000" i="1" dirty="0" err="1"/>
              <a:t>на</a:t>
            </a:r>
            <a:r>
              <a:rPr lang="en-US" sz="1000" i="1" dirty="0"/>
              <a:t> </a:t>
            </a:r>
            <a:r>
              <a:rPr lang="en-US" sz="1000" i="1" dirty="0" err="1"/>
              <a:t>искане</a:t>
            </a:r>
            <a:r>
              <a:rPr lang="en-US" sz="1000" i="1" dirty="0"/>
              <a:t> </a:t>
            </a:r>
            <a:r>
              <a:rPr lang="en-US" sz="1000" i="1" dirty="0" err="1"/>
              <a:t>за</a:t>
            </a:r>
            <a:r>
              <a:rPr lang="en-US" sz="1000" i="1" dirty="0"/>
              <a:t> </a:t>
            </a:r>
            <a:r>
              <a:rPr lang="en-US" sz="1000" i="1" dirty="0" err="1"/>
              <a:t>одобрение</a:t>
            </a:r>
            <a:r>
              <a:rPr lang="en-US" sz="1000" i="1" dirty="0"/>
              <a:t> </a:t>
            </a:r>
            <a:r>
              <a:rPr lang="en-US" sz="1000" i="1" dirty="0" err="1"/>
              <a:t>на</a:t>
            </a:r>
            <a:r>
              <a:rPr lang="en-US" sz="1000" i="1" dirty="0"/>
              <a:t> </a:t>
            </a:r>
            <a:r>
              <a:rPr lang="en-US" sz="1000" i="1" dirty="0" err="1"/>
              <a:t>инвестиционния</a:t>
            </a:r>
            <a:r>
              <a:rPr lang="en-US" sz="1000" i="1" dirty="0"/>
              <a:t> </a:t>
            </a:r>
            <a:r>
              <a:rPr lang="en-US" sz="1000" i="1" dirty="0" err="1"/>
              <a:t>проект</a:t>
            </a:r>
            <a:r>
              <a:rPr lang="en-US" sz="1000" i="1" dirty="0"/>
              <a:t> </a:t>
            </a:r>
            <a:r>
              <a:rPr lang="en-US" sz="1000" i="1" dirty="0" err="1"/>
              <a:t>от</a:t>
            </a:r>
            <a:r>
              <a:rPr lang="en-US" sz="1000" i="1" dirty="0"/>
              <a:t> </a:t>
            </a:r>
            <a:r>
              <a:rPr lang="en-US" sz="1000" i="1" dirty="0" err="1"/>
              <a:t>съответния</a:t>
            </a:r>
            <a:r>
              <a:rPr lang="en-US" sz="1000" i="1" dirty="0"/>
              <a:t> </a:t>
            </a:r>
            <a:r>
              <a:rPr lang="en-US" sz="1000" i="1" dirty="0" err="1"/>
              <a:t>орган</a:t>
            </a:r>
            <a:r>
              <a:rPr lang="en-US" sz="1000" i="1" dirty="0"/>
              <a:t>. </a:t>
            </a:r>
            <a:r>
              <a:rPr lang="en-US" sz="1000" i="1" dirty="0" err="1"/>
              <a:t>Одобреният</a:t>
            </a:r>
            <a:r>
              <a:rPr lang="en-US" sz="1000" i="1" dirty="0"/>
              <a:t> </a:t>
            </a:r>
            <a:r>
              <a:rPr lang="en-US" sz="1000" i="1" dirty="0" err="1"/>
              <a:t>инвестиционен</a:t>
            </a:r>
            <a:r>
              <a:rPr lang="en-US" sz="1000" i="1" dirty="0"/>
              <a:t> </a:t>
            </a:r>
            <a:r>
              <a:rPr lang="en-US" sz="1000" i="1" dirty="0" err="1"/>
              <a:t>проект</a:t>
            </a:r>
            <a:r>
              <a:rPr lang="en-US" sz="1000" i="1" dirty="0"/>
              <a:t> </a:t>
            </a:r>
            <a:r>
              <a:rPr lang="en-US" sz="1000" i="1" dirty="0" err="1"/>
              <a:t>трябва</a:t>
            </a:r>
            <a:r>
              <a:rPr lang="en-US" sz="1000" i="1" dirty="0"/>
              <a:t> </a:t>
            </a:r>
            <a:r>
              <a:rPr lang="en-US" sz="1000" i="1" dirty="0" err="1"/>
              <a:t>да</a:t>
            </a:r>
            <a:r>
              <a:rPr lang="en-US" sz="1000" i="1" dirty="0"/>
              <a:t> </a:t>
            </a:r>
            <a:r>
              <a:rPr lang="en-US" sz="1000" i="1" dirty="0" err="1"/>
              <a:t>се</a:t>
            </a:r>
            <a:r>
              <a:rPr lang="en-US" sz="1000" i="1" dirty="0"/>
              <a:t> </a:t>
            </a:r>
            <a:r>
              <a:rPr lang="en-US" sz="1000" i="1" dirty="0" err="1"/>
              <a:t>представи</a:t>
            </a:r>
            <a:r>
              <a:rPr lang="en-US" sz="1000" i="1" dirty="0"/>
              <a:t> </a:t>
            </a:r>
            <a:r>
              <a:rPr lang="en-US" sz="1000" i="1" dirty="0" err="1"/>
              <a:t>най-късно</a:t>
            </a:r>
            <a:r>
              <a:rPr lang="en-US" sz="1000" i="1" dirty="0"/>
              <a:t> в </a:t>
            </a:r>
            <a:r>
              <a:rPr lang="en-US" sz="1000" i="1" dirty="0" err="1"/>
              <a:t>срока</a:t>
            </a:r>
            <a:r>
              <a:rPr lang="en-US" sz="1000" i="1" dirty="0"/>
              <a:t> в </a:t>
            </a:r>
            <a:r>
              <a:rPr lang="en-US" sz="1000" i="1" dirty="0" err="1"/>
              <a:t>срока</a:t>
            </a:r>
            <a:r>
              <a:rPr lang="en-US" sz="1000" i="1" dirty="0"/>
              <a:t> </a:t>
            </a:r>
            <a:r>
              <a:rPr lang="en-US" sz="1000" i="1" dirty="0" err="1"/>
              <a:t>за</a:t>
            </a:r>
            <a:r>
              <a:rPr lang="en-US" sz="1000" i="1" dirty="0"/>
              <a:t> </a:t>
            </a:r>
            <a:r>
              <a:rPr lang="en-US" sz="1000" i="1" dirty="0" err="1"/>
              <a:t>представяне</a:t>
            </a:r>
            <a:r>
              <a:rPr lang="en-US" sz="1000" i="1" dirty="0"/>
              <a:t> </a:t>
            </a:r>
            <a:r>
              <a:rPr lang="en-US" sz="1000" i="1" dirty="0" err="1"/>
              <a:t>на</a:t>
            </a:r>
            <a:r>
              <a:rPr lang="en-US" sz="1000" i="1" dirty="0"/>
              <a:t> </a:t>
            </a:r>
            <a:r>
              <a:rPr lang="en-US" sz="1000" i="1" dirty="0" err="1"/>
              <a:t>допълнителни</a:t>
            </a:r>
            <a:r>
              <a:rPr lang="en-US" sz="1000" i="1" dirty="0"/>
              <a:t> </a:t>
            </a:r>
            <a:r>
              <a:rPr lang="en-US" sz="1000" i="1" dirty="0" err="1"/>
              <a:t>документи</a:t>
            </a:r>
            <a:r>
              <a:rPr lang="en-US" sz="1000" i="1" dirty="0"/>
              <a:t>).</a:t>
            </a:r>
            <a:endParaRPr lang="en-US" sz="1000" dirty="0"/>
          </a:p>
          <a:p>
            <a:pPr marL="0" indent="0">
              <a:buNone/>
            </a:pPr>
            <a:r>
              <a:rPr lang="en-US" sz="1000" b="1" dirty="0"/>
              <a:t>42.</a:t>
            </a:r>
            <a:r>
              <a:rPr lang="en-US" sz="1000" dirty="0"/>
              <a:t> </a:t>
            </a:r>
            <a:r>
              <a:rPr lang="en-US" sz="1000" b="1" dirty="0" err="1"/>
              <a:t>Подробни</a:t>
            </a:r>
            <a:r>
              <a:rPr lang="en-US" sz="1000" b="1" dirty="0"/>
              <a:t> </a:t>
            </a:r>
            <a:r>
              <a:rPr lang="en-US" sz="1000" b="1" dirty="0" err="1"/>
              <a:t>количествени</a:t>
            </a:r>
            <a:r>
              <a:rPr lang="en-US" sz="1000" b="1" dirty="0"/>
              <a:t> </a:t>
            </a:r>
            <a:r>
              <a:rPr lang="en-US" sz="1000" b="1" dirty="0" err="1"/>
              <a:t>сметки</a:t>
            </a:r>
            <a:r>
              <a:rPr lang="en-US" sz="1000" b="1" dirty="0"/>
              <a:t> </a:t>
            </a:r>
            <a:r>
              <a:rPr lang="en-US" sz="1000" b="1" dirty="0" err="1"/>
              <a:t>за</a:t>
            </a:r>
            <a:r>
              <a:rPr lang="en-US" sz="1000" b="1" dirty="0"/>
              <a:t> </a:t>
            </a:r>
            <a:r>
              <a:rPr lang="en-US" sz="1000" b="1" dirty="0" err="1"/>
              <a:t>предвидените</a:t>
            </a:r>
            <a:r>
              <a:rPr lang="en-US" sz="1000" b="1" dirty="0"/>
              <a:t> </a:t>
            </a:r>
            <a:r>
              <a:rPr lang="en-US" sz="1000" b="1" dirty="0" err="1"/>
              <a:t>строително</a:t>
            </a:r>
            <a:r>
              <a:rPr lang="en-US" sz="1000" b="1" dirty="0"/>
              <a:t> – </a:t>
            </a:r>
            <a:r>
              <a:rPr lang="en-US" sz="1000" b="1" dirty="0" err="1"/>
              <a:t>монтажни</a:t>
            </a:r>
            <a:r>
              <a:rPr lang="en-US" sz="1000" b="1" dirty="0"/>
              <a:t> </a:t>
            </a:r>
            <a:r>
              <a:rPr lang="en-US" sz="1000" b="1" dirty="0" err="1"/>
              <a:t>работи</a:t>
            </a:r>
            <a:r>
              <a:rPr lang="en-US" sz="1000" b="1" dirty="0"/>
              <a:t>, </a:t>
            </a:r>
            <a:r>
              <a:rPr lang="en-US" sz="1000" b="1" dirty="0" err="1"/>
              <a:t>заверени</a:t>
            </a:r>
            <a:r>
              <a:rPr lang="en-US" sz="1000" b="1" dirty="0"/>
              <a:t> </a:t>
            </a:r>
            <a:r>
              <a:rPr lang="en-US" sz="1000" b="1" dirty="0" err="1"/>
              <a:t>от</a:t>
            </a:r>
            <a:r>
              <a:rPr lang="en-US" sz="1000" b="1" dirty="0"/>
              <a:t> </a:t>
            </a:r>
            <a:r>
              <a:rPr lang="en-US" sz="1000" b="1" dirty="0" err="1"/>
              <a:t>правоспособно</a:t>
            </a:r>
            <a:r>
              <a:rPr lang="en-US" sz="1000" b="1" dirty="0"/>
              <a:t> </a:t>
            </a:r>
            <a:r>
              <a:rPr lang="en-US" sz="1000" b="1" dirty="0" err="1"/>
              <a:t>лице</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dirty="0"/>
              <a:t>). </a:t>
            </a:r>
            <a:r>
              <a:rPr lang="en-US" sz="1000" dirty="0" err="1"/>
              <a:t>Представя</a:t>
            </a:r>
            <a:r>
              <a:rPr lang="en-US" sz="1000" dirty="0"/>
              <a:t> </a:t>
            </a:r>
            <a:r>
              <a:rPr lang="en-US" sz="1000" dirty="0" err="1"/>
              <a:t>се</a:t>
            </a:r>
            <a:r>
              <a:rPr lang="en-US" sz="1000" dirty="0"/>
              <a:t> </a:t>
            </a:r>
            <a:r>
              <a:rPr lang="en-US" sz="1000" dirty="0" err="1"/>
              <a:t>задължително</a:t>
            </a:r>
            <a:r>
              <a:rPr lang="en-US" sz="1000" dirty="0"/>
              <a:t> в </a:t>
            </a:r>
            <a:r>
              <a:rPr lang="en-US" sz="1000" dirty="0" err="1"/>
              <a:t>два</a:t>
            </a:r>
            <a:r>
              <a:rPr lang="en-US" sz="1000" dirty="0"/>
              <a:t>  </a:t>
            </a:r>
            <a:r>
              <a:rPr lang="en-US" sz="1000" dirty="0" err="1"/>
              <a:t>формата</a:t>
            </a:r>
            <a:r>
              <a:rPr lang="en-US" sz="1000" dirty="0"/>
              <a:t> - „pdf“ и „</a:t>
            </a:r>
            <a:r>
              <a:rPr lang="en-US" sz="1000" dirty="0" err="1"/>
              <a:t>xls</a:t>
            </a:r>
            <a:r>
              <a:rPr lang="en-US" sz="1000" dirty="0"/>
              <a:t>”/„</a:t>
            </a:r>
            <a:r>
              <a:rPr lang="en-US" sz="1000" dirty="0" err="1"/>
              <a:t>xlsх</a:t>
            </a:r>
            <a:r>
              <a:rPr lang="en-US" sz="1000" dirty="0"/>
              <a:t>”- </a:t>
            </a:r>
            <a:r>
              <a:rPr lang="en-US" sz="1000" dirty="0" err="1"/>
              <a:t>Приложение</a:t>
            </a:r>
            <a:r>
              <a:rPr lang="en-US" sz="1000" dirty="0"/>
              <a:t> № 7 б </a:t>
            </a:r>
            <a:r>
              <a:rPr lang="en-US" sz="1000" dirty="0" err="1"/>
              <a:t>от</a:t>
            </a:r>
            <a:r>
              <a:rPr lang="en-US" sz="1000" dirty="0"/>
              <a:t> </a:t>
            </a:r>
            <a:r>
              <a:rPr lang="en-US" sz="1000" dirty="0" err="1"/>
              <a:t>Документи</a:t>
            </a:r>
            <a:r>
              <a:rPr lang="en-US" sz="1000" dirty="0"/>
              <a:t> </a:t>
            </a:r>
            <a:r>
              <a:rPr lang="en-US" sz="1000" dirty="0" err="1"/>
              <a:t>за</a:t>
            </a:r>
            <a:r>
              <a:rPr lang="en-US" sz="1000" dirty="0"/>
              <a:t> </a:t>
            </a:r>
            <a:r>
              <a:rPr lang="en-US" sz="1000" dirty="0" err="1"/>
              <a:t>кандидатстване</a:t>
            </a:r>
            <a:r>
              <a:rPr lang="en-US" sz="1000" dirty="0"/>
              <a:t>/</a:t>
            </a:r>
            <a:r>
              <a:rPr lang="en-US" sz="1000" dirty="0" err="1"/>
              <a:t>Документи</a:t>
            </a:r>
            <a:r>
              <a:rPr lang="en-US" sz="1000" dirty="0"/>
              <a:t> </a:t>
            </a:r>
            <a:r>
              <a:rPr lang="en-US" sz="1000" dirty="0" err="1"/>
              <a:t>за</a:t>
            </a:r>
            <a:r>
              <a:rPr lang="en-US" sz="1000" dirty="0"/>
              <a:t> </a:t>
            </a:r>
            <a:r>
              <a:rPr lang="en-US" sz="1000" dirty="0" err="1"/>
              <a:t>попълване</a:t>
            </a:r>
            <a:r>
              <a:rPr lang="en-US" sz="1000" dirty="0"/>
              <a:t> .</a:t>
            </a:r>
          </a:p>
          <a:p>
            <a:pPr marL="0" indent="0">
              <a:buNone/>
            </a:pPr>
            <a:r>
              <a:rPr lang="en-US" sz="1000" b="1" dirty="0"/>
              <a:t>43.</a:t>
            </a:r>
            <a:r>
              <a:rPr lang="en-US" sz="1000" dirty="0"/>
              <a:t> </a:t>
            </a:r>
            <a:r>
              <a:rPr lang="en-US" sz="1000" b="1" dirty="0" err="1"/>
              <a:t>Разрешение</a:t>
            </a:r>
            <a:r>
              <a:rPr lang="en-US" sz="1000" b="1" dirty="0"/>
              <a:t> </a:t>
            </a:r>
            <a:r>
              <a:rPr lang="en-US" sz="1000" b="1" dirty="0" err="1"/>
              <a:t>за</a:t>
            </a:r>
            <a:r>
              <a:rPr lang="en-US" sz="1000" b="1" dirty="0"/>
              <a:t> </a:t>
            </a:r>
            <a:r>
              <a:rPr lang="en-US" sz="1000" b="1" dirty="0" err="1"/>
              <a:t>строеж</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i="1" dirty="0"/>
              <a:t> и </a:t>
            </a:r>
            <a:r>
              <a:rPr lang="en-US" sz="1000" i="1" dirty="0" err="1"/>
              <a:t>за</a:t>
            </a:r>
            <a:r>
              <a:rPr lang="en-US" sz="1000" i="1" dirty="0"/>
              <a:t> </a:t>
            </a:r>
            <a:r>
              <a:rPr lang="en-US" sz="1000" i="1" dirty="0" err="1"/>
              <a:t>тяхното</a:t>
            </a:r>
            <a:r>
              <a:rPr lang="en-US" sz="1000" i="1" dirty="0"/>
              <a:t> </a:t>
            </a:r>
            <a:r>
              <a:rPr lang="en-US" sz="1000" i="1" dirty="0" err="1"/>
              <a:t>извършване</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издаване</a:t>
            </a:r>
            <a:r>
              <a:rPr lang="en-US" sz="1000" i="1" dirty="0"/>
              <a:t> </a:t>
            </a:r>
            <a:r>
              <a:rPr lang="en-US" sz="1000" i="1" dirty="0" err="1"/>
              <a:t>на</a:t>
            </a:r>
            <a:r>
              <a:rPr lang="en-US" sz="1000" i="1" dirty="0"/>
              <a:t> </a:t>
            </a:r>
            <a:r>
              <a:rPr lang="en-US" sz="1000" i="1" dirty="0" err="1"/>
              <a:t>разрешение</a:t>
            </a:r>
            <a:r>
              <a:rPr lang="en-US" sz="1000" i="1" dirty="0"/>
              <a:t> </a:t>
            </a:r>
            <a:r>
              <a:rPr lang="en-US" sz="1000" i="1" dirty="0" err="1"/>
              <a:t>за</a:t>
            </a:r>
            <a:r>
              <a:rPr lang="en-US" sz="1000" i="1" dirty="0"/>
              <a:t> </a:t>
            </a:r>
            <a:r>
              <a:rPr lang="en-US" sz="1000" i="1" dirty="0" err="1"/>
              <a:t>строеж</a:t>
            </a:r>
            <a:r>
              <a:rPr lang="en-US" sz="1000" i="1" dirty="0"/>
              <a:t> </a:t>
            </a:r>
            <a:r>
              <a:rPr lang="en-US" sz="1000" i="1" dirty="0" err="1"/>
              <a:t>съгласно</a:t>
            </a:r>
            <a:r>
              <a:rPr lang="en-US" sz="1000" i="1" dirty="0"/>
              <a:t> ЗУТ</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p>
          <a:p>
            <a:pPr marL="0" indent="0">
              <a:buNone/>
            </a:pPr>
            <a:r>
              <a:rPr lang="en-US" sz="1000" i="1" dirty="0" err="1"/>
              <a:t>Към</a:t>
            </a:r>
            <a:r>
              <a:rPr lang="en-US" sz="1000" i="1" dirty="0"/>
              <a:t> </a:t>
            </a:r>
            <a:r>
              <a:rPr lang="en-US" sz="1000" i="1" dirty="0" err="1"/>
              <a:t>датата</a:t>
            </a:r>
            <a:r>
              <a:rPr lang="en-US" sz="1000" i="1" dirty="0"/>
              <a:t> </a:t>
            </a:r>
            <a:r>
              <a:rPr lang="en-US" sz="1000" i="1" dirty="0" err="1"/>
              <a:t>на</a:t>
            </a:r>
            <a:r>
              <a:rPr lang="en-US" sz="1000" i="1" dirty="0"/>
              <a:t> </a:t>
            </a:r>
            <a:r>
              <a:rPr lang="en-US" sz="1000" i="1" dirty="0" err="1"/>
              <a:t>кандидатстване</a:t>
            </a:r>
            <a:r>
              <a:rPr lang="en-US" sz="1000" i="1" dirty="0"/>
              <a:t> </a:t>
            </a:r>
            <a:r>
              <a:rPr lang="en-US" sz="1000" i="1" dirty="0" err="1"/>
              <a:t>може</a:t>
            </a:r>
            <a:r>
              <a:rPr lang="en-US" sz="1000" i="1" dirty="0"/>
              <a:t> </a:t>
            </a:r>
            <a:r>
              <a:rPr lang="en-US" sz="1000" i="1" dirty="0" err="1"/>
              <a:t>да</a:t>
            </a:r>
            <a:r>
              <a:rPr lang="en-US" sz="1000" i="1" dirty="0"/>
              <a:t> </a:t>
            </a:r>
            <a:r>
              <a:rPr lang="en-US" sz="1000" i="1" dirty="0" err="1"/>
              <a:t>се</a:t>
            </a:r>
            <a:r>
              <a:rPr lang="en-US" sz="1000" i="1" dirty="0"/>
              <a:t> </a:t>
            </a:r>
            <a:r>
              <a:rPr lang="en-US" sz="1000" i="1" dirty="0" err="1"/>
              <a:t>представи</a:t>
            </a:r>
            <a:r>
              <a:rPr lang="en-US" sz="1000" i="1" dirty="0"/>
              <a:t> </a:t>
            </a:r>
            <a:r>
              <a:rPr lang="en-US" sz="1000" i="1" dirty="0" err="1"/>
              <a:t>входящ</a:t>
            </a:r>
            <a:r>
              <a:rPr lang="en-US" sz="1000" i="1" dirty="0"/>
              <a:t> </a:t>
            </a:r>
            <a:r>
              <a:rPr lang="en-US" sz="1000" i="1" dirty="0" err="1"/>
              <a:t>номер</a:t>
            </a:r>
            <a:r>
              <a:rPr lang="en-US" sz="1000" i="1" dirty="0"/>
              <a:t> </a:t>
            </a:r>
            <a:r>
              <a:rPr lang="en-US" sz="1000" i="1" dirty="0" err="1"/>
              <a:t>на</a:t>
            </a:r>
            <a:r>
              <a:rPr lang="en-US" sz="1000" i="1" dirty="0"/>
              <a:t> </a:t>
            </a:r>
            <a:r>
              <a:rPr lang="en-US" sz="1000" i="1" dirty="0" err="1"/>
              <a:t>искане</a:t>
            </a:r>
            <a:r>
              <a:rPr lang="en-US" sz="1000" i="1" dirty="0"/>
              <a:t> </a:t>
            </a:r>
            <a:r>
              <a:rPr lang="en-US" sz="1000" i="1" dirty="0" err="1"/>
              <a:t>за</a:t>
            </a:r>
            <a:r>
              <a:rPr lang="en-US" sz="1000" i="1" dirty="0"/>
              <a:t> </a:t>
            </a:r>
            <a:r>
              <a:rPr lang="en-US" sz="1000" i="1" dirty="0" err="1"/>
              <a:t>издаване</a:t>
            </a:r>
            <a:r>
              <a:rPr lang="en-US" sz="1000" i="1" dirty="0"/>
              <a:t> </a:t>
            </a:r>
            <a:r>
              <a:rPr lang="en-US" sz="1000" i="1" dirty="0" err="1"/>
              <a:t>от</a:t>
            </a:r>
            <a:r>
              <a:rPr lang="en-US" sz="1000" i="1" dirty="0"/>
              <a:t> </a:t>
            </a:r>
            <a:r>
              <a:rPr lang="en-US" sz="1000" i="1" dirty="0" err="1"/>
              <a:t>съответния</a:t>
            </a:r>
            <a:r>
              <a:rPr lang="en-US" sz="1000" i="1" dirty="0"/>
              <a:t> </a:t>
            </a:r>
            <a:r>
              <a:rPr lang="en-US" sz="1000" i="1" dirty="0" err="1"/>
              <a:t>орган</a:t>
            </a:r>
            <a:r>
              <a:rPr lang="en-US" sz="1000" dirty="0" smtClean="0"/>
              <a:t>.</a:t>
            </a:r>
          </a:p>
          <a:p>
            <a:pPr marL="0" indent="0">
              <a:buNone/>
            </a:pPr>
            <a:r>
              <a:rPr lang="en-US" sz="1000" b="1" dirty="0"/>
              <a:t>44.</a:t>
            </a:r>
            <a:r>
              <a:rPr lang="en-US" sz="1000" dirty="0"/>
              <a:t> </a:t>
            </a:r>
            <a:r>
              <a:rPr lang="en-US" sz="1000" b="1" dirty="0" err="1"/>
              <a:t>Становище</a:t>
            </a:r>
            <a:r>
              <a:rPr lang="en-US" sz="1000" b="1" dirty="0"/>
              <a:t> </a:t>
            </a:r>
            <a:r>
              <a:rPr lang="en-US" sz="1000" b="1" dirty="0" err="1"/>
              <a:t>на</a:t>
            </a:r>
            <a:r>
              <a:rPr lang="en-US" sz="1000" b="1" dirty="0"/>
              <a:t> </a:t>
            </a:r>
            <a:r>
              <a:rPr lang="en-US" sz="1000" b="1" dirty="0" err="1"/>
              <a:t>главния</a:t>
            </a:r>
            <a:r>
              <a:rPr lang="en-US" sz="1000" b="1" dirty="0"/>
              <a:t> </a:t>
            </a:r>
            <a:r>
              <a:rPr lang="en-US" sz="1000" b="1" dirty="0" err="1"/>
              <a:t>архитект</a:t>
            </a:r>
            <a:r>
              <a:rPr lang="en-US" sz="1000" b="1" dirty="0"/>
              <a:t>, </a:t>
            </a:r>
            <a:r>
              <a:rPr lang="en-US" sz="1000" b="1" dirty="0" err="1"/>
              <a:t>че</a:t>
            </a:r>
            <a:r>
              <a:rPr lang="en-US" sz="1000" b="1" dirty="0"/>
              <a:t> </a:t>
            </a:r>
            <a:r>
              <a:rPr lang="en-US" sz="1000" b="1" dirty="0" err="1"/>
              <a:t>строежът</a:t>
            </a:r>
            <a:r>
              <a:rPr lang="en-US" sz="1000" b="1" dirty="0"/>
              <a:t> </a:t>
            </a:r>
            <a:r>
              <a:rPr lang="en-US" sz="1000" b="1" dirty="0" err="1"/>
              <a:t>не</a:t>
            </a:r>
            <a:r>
              <a:rPr lang="en-US" sz="1000" b="1" dirty="0"/>
              <a:t> </a:t>
            </a:r>
            <a:r>
              <a:rPr lang="en-US" sz="1000" b="1" dirty="0" err="1"/>
              <a:t>се</a:t>
            </a:r>
            <a:r>
              <a:rPr lang="en-US" sz="1000" b="1" dirty="0"/>
              <a:t> </a:t>
            </a:r>
            <a:r>
              <a:rPr lang="en-US" sz="1000" b="1" dirty="0" err="1"/>
              <a:t>нуждае</a:t>
            </a:r>
            <a:r>
              <a:rPr lang="en-US" sz="1000" b="1" dirty="0"/>
              <a:t> </a:t>
            </a:r>
            <a:r>
              <a:rPr lang="en-US" sz="1000" b="1" dirty="0" err="1"/>
              <a:t>от</a:t>
            </a:r>
            <a:r>
              <a:rPr lang="en-US" sz="1000" b="1" dirty="0"/>
              <a:t> </a:t>
            </a:r>
            <a:r>
              <a:rPr lang="en-US" sz="1000" b="1" dirty="0" err="1"/>
              <a:t>издаване</a:t>
            </a:r>
            <a:r>
              <a:rPr lang="en-US" sz="1000" b="1" dirty="0"/>
              <a:t> </a:t>
            </a:r>
            <a:r>
              <a:rPr lang="en-US" sz="1000" b="1" dirty="0" err="1"/>
              <a:t>на</a:t>
            </a:r>
            <a:r>
              <a:rPr lang="en-US" sz="1000" b="1" dirty="0"/>
              <a:t> </a:t>
            </a:r>
            <a:r>
              <a:rPr lang="en-US" sz="1000" b="1" dirty="0" err="1"/>
              <a:t>разрешение</a:t>
            </a:r>
            <a:r>
              <a:rPr lang="en-US" sz="1000" b="1" dirty="0"/>
              <a:t> </a:t>
            </a:r>
            <a:r>
              <a:rPr lang="en-US" sz="1000" b="1" dirty="0" err="1"/>
              <a:t>за</a:t>
            </a:r>
            <a:r>
              <a:rPr lang="en-US" sz="1000" b="1" dirty="0"/>
              <a:t> </a:t>
            </a:r>
            <a:r>
              <a:rPr lang="en-US" sz="1000" b="1" dirty="0" err="1"/>
              <a:t>строеж</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строително-монтажни</a:t>
            </a:r>
            <a:r>
              <a:rPr lang="en-US" sz="1000" i="1" dirty="0"/>
              <a:t> </a:t>
            </a:r>
            <a:r>
              <a:rPr lang="en-US" sz="1000" i="1" dirty="0" err="1"/>
              <a:t>работи</a:t>
            </a:r>
            <a:r>
              <a:rPr lang="en-US" sz="1000" i="1" dirty="0"/>
              <a:t> и </a:t>
            </a:r>
            <a:r>
              <a:rPr lang="en-US" sz="1000" i="1" dirty="0" err="1"/>
              <a:t>за</a:t>
            </a:r>
            <a:r>
              <a:rPr lang="en-US" sz="1000" i="1" dirty="0"/>
              <a:t> </a:t>
            </a:r>
            <a:r>
              <a:rPr lang="en-US" sz="1000" i="1" dirty="0" err="1"/>
              <a:t>тях</a:t>
            </a:r>
            <a:r>
              <a:rPr lang="en-US" sz="1000" i="1" dirty="0"/>
              <a:t> </a:t>
            </a:r>
            <a:r>
              <a:rPr lang="en-US" sz="1000" i="1" dirty="0" err="1"/>
              <a:t>не</a:t>
            </a:r>
            <a:r>
              <a:rPr lang="en-US" sz="1000" i="1" dirty="0"/>
              <a:t> </a:t>
            </a:r>
            <a:r>
              <a:rPr lang="en-US" sz="1000" i="1" dirty="0" err="1"/>
              <a:t>се</a:t>
            </a:r>
            <a:r>
              <a:rPr lang="en-US" sz="1000" i="1" dirty="0"/>
              <a:t> </a:t>
            </a:r>
            <a:r>
              <a:rPr lang="en-US" sz="1000" i="1" dirty="0" err="1"/>
              <a:t>изисква</a:t>
            </a:r>
            <a:r>
              <a:rPr lang="en-US" sz="1000" i="1" dirty="0"/>
              <a:t> </a:t>
            </a:r>
            <a:r>
              <a:rPr lang="en-US" sz="1000" i="1" dirty="0" err="1"/>
              <a:t>издаване</a:t>
            </a:r>
            <a:r>
              <a:rPr lang="en-US" sz="1000" i="1" dirty="0"/>
              <a:t> </a:t>
            </a:r>
            <a:r>
              <a:rPr lang="en-US" sz="1000" i="1" dirty="0" err="1"/>
              <a:t>на</a:t>
            </a:r>
            <a:r>
              <a:rPr lang="en-US" sz="1000" i="1" dirty="0"/>
              <a:t> </a:t>
            </a:r>
            <a:r>
              <a:rPr lang="en-US" sz="1000" i="1" dirty="0" err="1"/>
              <a:t>разрешение</a:t>
            </a:r>
            <a:r>
              <a:rPr lang="en-US" sz="1000" i="1" dirty="0"/>
              <a:t> </a:t>
            </a:r>
            <a:r>
              <a:rPr lang="en-US" sz="1000" i="1" dirty="0" err="1"/>
              <a:t>за</a:t>
            </a:r>
            <a:r>
              <a:rPr lang="en-US" sz="1000" i="1" dirty="0"/>
              <a:t> </a:t>
            </a:r>
            <a:r>
              <a:rPr lang="en-US" sz="1000" i="1" dirty="0" err="1"/>
              <a:t>строеж</a:t>
            </a:r>
            <a:r>
              <a:rPr lang="en-US" sz="1000" i="1" dirty="0"/>
              <a:t> </a:t>
            </a:r>
            <a:r>
              <a:rPr lang="en-US" sz="1000" i="1" dirty="0" err="1"/>
              <a:t>съгласно</a:t>
            </a:r>
            <a:r>
              <a:rPr lang="en-US" sz="1000" i="1" dirty="0"/>
              <a:t> ЗУТ</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45.</a:t>
            </a:r>
            <a:r>
              <a:rPr lang="en-US" sz="1000" dirty="0"/>
              <a:t> </a:t>
            </a:r>
            <a:r>
              <a:rPr lang="en-US" sz="1000" b="1" dirty="0" err="1"/>
              <a:t>Разрешение</a:t>
            </a:r>
            <a:r>
              <a:rPr lang="en-US" sz="1000" b="1" dirty="0"/>
              <a:t> </a:t>
            </a:r>
            <a:r>
              <a:rPr lang="en-US" sz="1000" b="1" dirty="0" err="1"/>
              <a:t>за</a:t>
            </a:r>
            <a:r>
              <a:rPr lang="en-US" sz="1000" b="1" dirty="0"/>
              <a:t> </a:t>
            </a:r>
            <a:r>
              <a:rPr lang="en-US" sz="1000" b="1" dirty="0" err="1"/>
              <a:t>поставяне</a:t>
            </a:r>
            <a:r>
              <a:rPr lang="en-US" sz="1000" b="1" dirty="0"/>
              <a:t>, </a:t>
            </a:r>
            <a:r>
              <a:rPr lang="en-US" sz="1000" b="1" dirty="0" err="1"/>
              <a:t>издадено</a:t>
            </a:r>
            <a:r>
              <a:rPr lang="en-US" sz="1000" b="1" dirty="0"/>
              <a:t> в </a:t>
            </a:r>
            <a:r>
              <a:rPr lang="en-US" sz="1000" b="1" dirty="0" err="1"/>
              <a:t>съответствие</a:t>
            </a:r>
            <a:r>
              <a:rPr lang="en-US" sz="1000" b="1" dirty="0"/>
              <a:t> </a:t>
            </a:r>
            <a:r>
              <a:rPr lang="en-US" sz="1000" b="1" dirty="0" err="1"/>
              <a:t>със</a:t>
            </a:r>
            <a:r>
              <a:rPr lang="en-US" sz="1000" b="1" dirty="0"/>
              <a:t> ЗУТ</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преместваеми</a:t>
            </a:r>
            <a:r>
              <a:rPr lang="en-US" sz="1000" i="1" dirty="0"/>
              <a:t> </a:t>
            </a:r>
            <a:r>
              <a:rPr lang="en-US" sz="1000" i="1" dirty="0" err="1"/>
              <a:t>обекти</a:t>
            </a:r>
            <a:r>
              <a:rPr lang="en-US" sz="1000" i="1" dirty="0"/>
              <a:t>, </a:t>
            </a:r>
            <a:r>
              <a:rPr lang="en-US" sz="1000" i="1" dirty="0" err="1"/>
              <a:t>разрешението</a:t>
            </a:r>
            <a:r>
              <a:rPr lang="en-US" sz="1000" i="1" dirty="0"/>
              <a:t> </a:t>
            </a:r>
            <a:r>
              <a:rPr lang="en-US" sz="1000" i="1" dirty="0" err="1"/>
              <a:t>за</a:t>
            </a:r>
            <a:r>
              <a:rPr lang="en-US" sz="1000" i="1" dirty="0"/>
              <a:t> </a:t>
            </a:r>
            <a:r>
              <a:rPr lang="en-US" sz="1000" i="1" dirty="0" err="1"/>
              <a:t>поставяне</a:t>
            </a:r>
            <a:r>
              <a:rPr lang="en-US" sz="1000" i="1" dirty="0"/>
              <a:t>  </a:t>
            </a:r>
            <a:r>
              <a:rPr lang="en-US" sz="1000" dirty="0" err="1"/>
              <a:t>от</a:t>
            </a:r>
            <a:r>
              <a:rPr lang="en-US" sz="1000" dirty="0"/>
              <a:t> </a:t>
            </a:r>
            <a:r>
              <a:rPr lang="en-US" sz="1000" dirty="0" err="1"/>
              <a:t>което</a:t>
            </a:r>
            <a:r>
              <a:rPr lang="en-US" sz="1000" dirty="0"/>
              <a:t> </a:t>
            </a:r>
            <a:r>
              <a:rPr lang="en-US" sz="1000" i="1" dirty="0" err="1"/>
              <a:t>да</a:t>
            </a:r>
            <a:r>
              <a:rPr lang="en-US" sz="1000" i="1" dirty="0"/>
              <a:t> е </a:t>
            </a:r>
            <a:r>
              <a:rPr lang="en-US" sz="1000" i="1" dirty="0" err="1"/>
              <a:t>видно</a:t>
            </a:r>
            <a:r>
              <a:rPr lang="en-US" sz="1000" i="1" dirty="0"/>
              <a:t>, </a:t>
            </a:r>
            <a:r>
              <a:rPr lang="en-US" sz="1000" i="1" dirty="0" err="1"/>
              <a:t>че</a:t>
            </a:r>
            <a:r>
              <a:rPr lang="en-US" sz="1000" i="1" dirty="0"/>
              <a:t> </a:t>
            </a:r>
            <a:r>
              <a:rPr lang="en-US" sz="1000" i="1" dirty="0" err="1"/>
              <a:t>съоръжението</a:t>
            </a:r>
            <a:r>
              <a:rPr lang="en-US" sz="1000" i="1" dirty="0"/>
              <a:t> </a:t>
            </a:r>
            <a:r>
              <a:rPr lang="en-US" sz="1000" i="1" dirty="0" err="1"/>
              <a:t>ще</a:t>
            </a:r>
            <a:r>
              <a:rPr lang="en-US" sz="1000" i="1" dirty="0"/>
              <a:t> </a:t>
            </a:r>
            <a:r>
              <a:rPr lang="en-US" sz="1000" i="1" dirty="0" err="1"/>
              <a:t>бъде</a:t>
            </a:r>
            <a:r>
              <a:rPr lang="en-US" sz="1000" i="1" dirty="0"/>
              <a:t> </a:t>
            </a:r>
            <a:r>
              <a:rPr lang="en-US" sz="1000" i="1" dirty="0" err="1"/>
              <a:t>разположено</a:t>
            </a:r>
            <a:r>
              <a:rPr lang="en-US" sz="1000" i="1" dirty="0"/>
              <a:t> </a:t>
            </a:r>
            <a:r>
              <a:rPr lang="en-US" sz="1000" i="1" dirty="0" err="1"/>
              <a:t>на</a:t>
            </a:r>
            <a:r>
              <a:rPr lang="en-US" sz="1000" i="1" dirty="0"/>
              <a:t> </a:t>
            </a:r>
            <a:r>
              <a:rPr lang="en-US" sz="1000" i="1" dirty="0" err="1"/>
              <a:t>територията</a:t>
            </a:r>
            <a:r>
              <a:rPr lang="en-US" sz="1000" i="1" dirty="0"/>
              <a:t> </a:t>
            </a:r>
            <a:r>
              <a:rPr lang="en-US" sz="1000" i="1" dirty="0" err="1"/>
              <a:t>на</a:t>
            </a:r>
            <a:r>
              <a:rPr lang="en-US" sz="1000" i="1" dirty="0"/>
              <a:t> МИГ </a:t>
            </a:r>
            <a:r>
              <a:rPr lang="en-US" sz="1000" i="1" dirty="0" err="1"/>
              <a:t>Перущица-Родопи</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46</a:t>
            </a:r>
            <a:r>
              <a:rPr lang="en-US" sz="1000" dirty="0"/>
              <a:t>. </a:t>
            </a:r>
            <a:r>
              <a:rPr lang="en-US" sz="1000" b="1" dirty="0" err="1"/>
              <a:t>Анализ</a:t>
            </a:r>
            <a:r>
              <a:rPr lang="en-US" sz="1000" b="1" dirty="0"/>
              <a:t>, </a:t>
            </a:r>
            <a:r>
              <a:rPr lang="en-US" sz="1000" b="1" dirty="0" err="1"/>
              <a:t>удостоверяващ</a:t>
            </a:r>
            <a:r>
              <a:rPr lang="en-US" sz="1000" b="1" dirty="0"/>
              <a:t>  </a:t>
            </a:r>
            <a:r>
              <a:rPr lang="en-US" sz="1000" b="1" dirty="0" err="1"/>
              <a:t>изпълнението</a:t>
            </a:r>
            <a:r>
              <a:rPr lang="en-US" sz="1000" b="1" dirty="0"/>
              <a:t> </a:t>
            </a:r>
            <a:r>
              <a:rPr lang="en-US" sz="1000" b="1" dirty="0" err="1"/>
              <a:t>на</a:t>
            </a:r>
            <a:r>
              <a:rPr lang="en-US" sz="1000" b="1" dirty="0"/>
              <a:t> </a:t>
            </a:r>
            <a:r>
              <a:rPr lang="en-US" sz="1000" b="1" dirty="0" err="1"/>
              <a:t>условията</a:t>
            </a:r>
            <a:r>
              <a:rPr lang="en-US" sz="1000" b="1" dirty="0"/>
              <a:t> </a:t>
            </a:r>
            <a:r>
              <a:rPr lang="en-US" sz="1000" b="1" dirty="0" err="1"/>
              <a:t>по</a:t>
            </a:r>
            <a:r>
              <a:rPr lang="en-US" sz="1000" b="1" dirty="0"/>
              <a:t> т.15 – 23 </a:t>
            </a:r>
            <a:r>
              <a:rPr lang="en-US" sz="1000" b="1" dirty="0" err="1"/>
              <a:t>от</a:t>
            </a:r>
            <a:r>
              <a:rPr lang="en-US" sz="1000" b="1" dirty="0"/>
              <a:t> </a:t>
            </a:r>
            <a:r>
              <a:rPr lang="en-US" sz="1000" b="1" dirty="0" err="1"/>
              <a:t>Раздел</a:t>
            </a:r>
            <a:r>
              <a:rPr lang="en-US" sz="1000" b="1" dirty="0"/>
              <a:t> 13 „</a:t>
            </a:r>
            <a:r>
              <a:rPr lang="en-US" sz="1000" b="1" dirty="0" err="1"/>
              <a:t>Дейности</a:t>
            </a:r>
            <a:r>
              <a:rPr lang="en-US" sz="1000" b="1" dirty="0"/>
              <a:t>, </a:t>
            </a:r>
            <a:r>
              <a:rPr lang="en-US" sz="1000" b="1" dirty="0" err="1"/>
              <a:t>допустими</a:t>
            </a:r>
            <a:r>
              <a:rPr lang="en-US" sz="1000" b="1" dirty="0"/>
              <a:t> </a:t>
            </a:r>
            <a:r>
              <a:rPr lang="en-US" sz="1000" b="1" dirty="0" err="1"/>
              <a:t>за</a:t>
            </a:r>
            <a:r>
              <a:rPr lang="en-US" sz="1000" b="1" dirty="0"/>
              <a:t> </a:t>
            </a:r>
            <a:r>
              <a:rPr lang="en-US" sz="1000" b="1" dirty="0" err="1"/>
              <a:t>финансиране</a:t>
            </a:r>
            <a:r>
              <a:rPr lang="en-US" sz="1000" b="1" dirty="0"/>
              <a:t>“, </a:t>
            </a:r>
            <a:r>
              <a:rPr lang="en-US" sz="1000" dirty="0" err="1"/>
              <a:t>изготвен</a:t>
            </a:r>
            <a:r>
              <a:rPr lang="en-US" sz="1000" dirty="0"/>
              <a:t> и </a:t>
            </a:r>
            <a:r>
              <a:rPr lang="en-US" sz="1000" dirty="0" err="1"/>
              <a:t>съгласуван</a:t>
            </a:r>
            <a:r>
              <a:rPr lang="en-US" sz="1000" dirty="0"/>
              <a:t> </a:t>
            </a:r>
            <a:r>
              <a:rPr lang="en-US" sz="1000" dirty="0" err="1"/>
              <a:t>от</a:t>
            </a:r>
            <a:r>
              <a:rPr lang="en-US" sz="1000" dirty="0"/>
              <a:t> </a:t>
            </a:r>
            <a:r>
              <a:rPr lang="en-US" sz="1000" dirty="0" err="1"/>
              <a:t>правоспособно</a:t>
            </a:r>
            <a:r>
              <a:rPr lang="en-US" sz="1000" dirty="0"/>
              <a:t> </a:t>
            </a:r>
            <a:r>
              <a:rPr lang="en-US" sz="1000" dirty="0" err="1"/>
              <a:t>лице</a:t>
            </a:r>
            <a:r>
              <a:rPr lang="en-US" sz="1000" b="1" dirty="0"/>
              <a:t> </a:t>
            </a:r>
            <a:r>
              <a:rPr lang="en-US" sz="1000" i="1" dirty="0"/>
              <a:t>(</a:t>
            </a:r>
            <a:r>
              <a:rPr lang="en-US" sz="1000" i="1" dirty="0" err="1"/>
              <a:t>приложимо</a:t>
            </a:r>
            <a:r>
              <a:rPr lang="en-US" sz="1000" i="1" dirty="0"/>
              <a:t> </a:t>
            </a:r>
            <a:r>
              <a:rPr lang="en-US" sz="1000" i="1" dirty="0" err="1"/>
              <a:t>за</a:t>
            </a:r>
            <a:r>
              <a:rPr lang="en-US" sz="1000" i="1" dirty="0"/>
              <a:t> </a:t>
            </a:r>
            <a:r>
              <a:rPr lang="en-US" sz="1000" i="1" dirty="0" err="1"/>
              <a:t>инвестиции</a:t>
            </a:r>
            <a:r>
              <a:rPr lang="en-US" sz="1000" i="1" dirty="0"/>
              <a:t> </a:t>
            </a:r>
            <a:r>
              <a:rPr lang="en-US" sz="1000" i="1" dirty="0" err="1"/>
              <a:t>за</a:t>
            </a:r>
            <a:r>
              <a:rPr lang="en-US" sz="1000" i="1" dirty="0"/>
              <a:t> </a:t>
            </a:r>
            <a:r>
              <a:rPr lang="en-US" sz="1000" i="1" dirty="0" err="1"/>
              <a:t>производство</a:t>
            </a:r>
            <a:r>
              <a:rPr lang="en-US" sz="1000" i="1" dirty="0"/>
              <a:t> </a:t>
            </a:r>
            <a:r>
              <a:rPr lang="en-US" sz="1000" i="1" dirty="0" err="1"/>
              <a:t>на</a:t>
            </a:r>
            <a:r>
              <a:rPr lang="en-US" sz="1000" i="1" dirty="0"/>
              <a:t> </a:t>
            </a:r>
            <a:r>
              <a:rPr lang="en-US" sz="1000" i="1" dirty="0" err="1"/>
              <a:t>енергия</a:t>
            </a:r>
            <a:r>
              <a:rPr lang="en-US" sz="1000" i="1" dirty="0"/>
              <a:t> </a:t>
            </a:r>
            <a:r>
              <a:rPr lang="en-US" sz="1000" i="1" dirty="0" err="1"/>
              <a:t>от</a:t>
            </a:r>
            <a:r>
              <a:rPr lang="en-US" sz="1000" i="1" dirty="0"/>
              <a:t> </a:t>
            </a:r>
            <a:r>
              <a:rPr lang="en-US" sz="1000" i="1" dirty="0" err="1"/>
              <a:t>възобновяеми</a:t>
            </a:r>
            <a:r>
              <a:rPr lang="en-US" sz="1000" i="1" dirty="0"/>
              <a:t> </a:t>
            </a:r>
            <a:r>
              <a:rPr lang="en-US" sz="1000" i="1" dirty="0" err="1"/>
              <a:t>енергийни</a:t>
            </a:r>
            <a:r>
              <a:rPr lang="en-US" sz="1000" i="1" dirty="0"/>
              <a:t> </a:t>
            </a:r>
            <a:r>
              <a:rPr lang="en-US" sz="1000" i="1" dirty="0" err="1"/>
              <a:t>източници</a:t>
            </a:r>
            <a:r>
              <a:rPr lang="en-US" sz="1000" i="1" dirty="0"/>
              <a:t>)</a:t>
            </a:r>
            <a:r>
              <a:rPr lang="en-US" sz="1000" b="1" dirty="0"/>
              <a:t>. </a:t>
            </a:r>
            <a:r>
              <a:rPr lang="en-US" sz="1000" dirty="0" err="1"/>
              <a:t>Представят</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14845136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b="1" dirty="0"/>
              <a:t>47. </a:t>
            </a:r>
            <a:r>
              <a:rPr lang="en-US" sz="1000" b="1" dirty="0" err="1"/>
              <a:t>Одобрен</a:t>
            </a:r>
            <a:r>
              <a:rPr lang="en-US" sz="1000" b="1" dirty="0"/>
              <a:t> </a:t>
            </a:r>
            <a:r>
              <a:rPr lang="en-US" sz="1000" b="1" dirty="0" err="1"/>
              <a:t>технически</a:t>
            </a:r>
            <a:r>
              <a:rPr lang="en-US" sz="1000" b="1" dirty="0"/>
              <a:t>/</a:t>
            </a:r>
            <a:r>
              <a:rPr lang="en-US" sz="1000" b="1" dirty="0" err="1"/>
              <a:t>технологичен</a:t>
            </a:r>
            <a:r>
              <a:rPr lang="en-US" sz="1000" b="1" dirty="0"/>
              <a:t> </a:t>
            </a:r>
            <a:r>
              <a:rPr lang="en-US" sz="1000" b="1" dirty="0" err="1"/>
              <a:t>проект</a:t>
            </a:r>
            <a:r>
              <a:rPr lang="en-US" sz="1000" dirty="0"/>
              <a:t>, </a:t>
            </a:r>
            <a:r>
              <a:rPr lang="en-US" sz="1000" dirty="0" err="1"/>
              <a:t>придружен</a:t>
            </a:r>
            <a:r>
              <a:rPr lang="en-US" sz="1000" dirty="0"/>
              <a:t> </a:t>
            </a:r>
            <a:r>
              <a:rPr lang="en-US" sz="1000" dirty="0" err="1"/>
              <a:t>от</a:t>
            </a:r>
            <a:r>
              <a:rPr lang="en-US" sz="1000" dirty="0"/>
              <a:t> </a:t>
            </a:r>
            <a:r>
              <a:rPr lang="en-US" sz="1000" dirty="0" err="1"/>
              <a:t>предпроектно</a:t>
            </a:r>
            <a:r>
              <a:rPr lang="en-US" sz="1000" dirty="0"/>
              <a:t> </a:t>
            </a:r>
            <a:r>
              <a:rPr lang="en-US" sz="1000" dirty="0" err="1"/>
              <a:t>проучване</a:t>
            </a:r>
            <a:r>
              <a:rPr lang="en-US" sz="1000" dirty="0"/>
              <a:t>,  </a:t>
            </a:r>
            <a:r>
              <a:rPr lang="en-US" sz="1000" dirty="0" err="1"/>
              <a:t>изготвен</a:t>
            </a:r>
            <a:r>
              <a:rPr lang="en-US" sz="1000" dirty="0"/>
              <a:t> и </a:t>
            </a:r>
            <a:r>
              <a:rPr lang="en-US" sz="1000" dirty="0" err="1"/>
              <a:t>съгласувани</a:t>
            </a:r>
            <a:r>
              <a:rPr lang="en-US" sz="1000" dirty="0"/>
              <a:t> </a:t>
            </a:r>
            <a:r>
              <a:rPr lang="en-US" sz="1000" dirty="0" err="1"/>
              <a:t>от</a:t>
            </a:r>
            <a:r>
              <a:rPr lang="en-US" sz="1000" dirty="0"/>
              <a:t> </a:t>
            </a:r>
            <a:r>
              <a:rPr lang="en-US" sz="1000" dirty="0" err="1"/>
              <a:t>правоспособно</a:t>
            </a:r>
            <a:r>
              <a:rPr lang="en-US" sz="1000" dirty="0"/>
              <a:t> </a:t>
            </a:r>
            <a:r>
              <a:rPr lang="en-US" sz="1000" dirty="0" err="1"/>
              <a:t>лице</a:t>
            </a:r>
            <a:r>
              <a:rPr lang="en-US" sz="1000" dirty="0"/>
              <a:t> (</a:t>
            </a:r>
            <a:r>
              <a:rPr lang="en-US" sz="1000" i="1" dirty="0" err="1"/>
              <a:t>приложимо</a:t>
            </a:r>
            <a:r>
              <a:rPr lang="en-US" sz="1000" i="1" dirty="0"/>
              <a:t> </a:t>
            </a:r>
            <a:r>
              <a:rPr lang="en-US" sz="1000" i="1" dirty="0" err="1"/>
              <a:t>за</a:t>
            </a:r>
            <a:r>
              <a:rPr lang="en-US" sz="1000" i="1" dirty="0"/>
              <a:t> </a:t>
            </a:r>
            <a:r>
              <a:rPr lang="en-US" sz="1000" i="1" dirty="0" err="1"/>
              <a:t>инвестиции</a:t>
            </a:r>
            <a:r>
              <a:rPr lang="en-US" sz="1000" i="1" dirty="0"/>
              <a:t> </a:t>
            </a:r>
            <a:r>
              <a:rPr lang="en-US" sz="1000" i="1" dirty="0" err="1"/>
              <a:t>за</a:t>
            </a:r>
            <a:r>
              <a:rPr lang="en-US" sz="1000" i="1" dirty="0"/>
              <a:t> </a:t>
            </a:r>
            <a:r>
              <a:rPr lang="en-US" sz="1000" i="1" dirty="0" err="1"/>
              <a:t>производство</a:t>
            </a:r>
            <a:r>
              <a:rPr lang="en-US" sz="1000" i="1" dirty="0"/>
              <a:t> </a:t>
            </a:r>
            <a:r>
              <a:rPr lang="en-US" sz="1000" i="1" dirty="0" err="1"/>
              <a:t>на</a:t>
            </a:r>
            <a:r>
              <a:rPr lang="en-US" sz="1000" i="1" dirty="0"/>
              <a:t> </a:t>
            </a:r>
            <a:r>
              <a:rPr lang="en-US" sz="1000" i="1" dirty="0" err="1"/>
              <a:t>енергия</a:t>
            </a:r>
            <a:r>
              <a:rPr lang="en-US" sz="1000" i="1" dirty="0"/>
              <a:t> </a:t>
            </a:r>
            <a:r>
              <a:rPr lang="en-US" sz="1000" i="1" dirty="0" err="1"/>
              <a:t>от</a:t>
            </a:r>
            <a:r>
              <a:rPr lang="en-US" sz="1000" i="1" dirty="0"/>
              <a:t> </a:t>
            </a:r>
            <a:r>
              <a:rPr lang="en-US" sz="1000" i="1" dirty="0" err="1"/>
              <a:t>възобновяеми</a:t>
            </a:r>
            <a:r>
              <a:rPr lang="en-US" sz="1000" i="1" dirty="0"/>
              <a:t> </a:t>
            </a:r>
            <a:r>
              <a:rPr lang="en-US" sz="1000" i="1" dirty="0" err="1"/>
              <a:t>енергийни</a:t>
            </a:r>
            <a:r>
              <a:rPr lang="en-US" sz="1000" i="1" dirty="0"/>
              <a:t> </a:t>
            </a:r>
            <a:r>
              <a:rPr lang="en-US" sz="1000" i="1" dirty="0" err="1"/>
              <a:t>източници</a:t>
            </a:r>
            <a:r>
              <a:rPr lang="en-US" sz="1000" i="1" dirty="0"/>
              <a:t>).</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48.</a:t>
            </a:r>
            <a:r>
              <a:rPr lang="en-US" sz="1000" b="1" i="1" dirty="0"/>
              <a:t> </a:t>
            </a:r>
            <a:r>
              <a:rPr lang="en-US" sz="1000" b="1" dirty="0" err="1"/>
              <a:t>Технологична</a:t>
            </a:r>
            <a:r>
              <a:rPr lang="en-US" sz="1000" b="1" dirty="0"/>
              <a:t> </a:t>
            </a:r>
            <a:r>
              <a:rPr lang="en-US" sz="1000" b="1" dirty="0" err="1"/>
              <a:t>карта</a:t>
            </a:r>
            <a:r>
              <a:rPr lang="en-US" sz="1000" b="1" dirty="0"/>
              <a:t> </a:t>
            </a:r>
            <a:r>
              <a:rPr lang="en-US" sz="1000" b="1" dirty="0" err="1"/>
              <a:t>за</a:t>
            </a:r>
            <a:r>
              <a:rPr lang="en-US" sz="1000" b="1" dirty="0"/>
              <a:t> </a:t>
            </a:r>
            <a:r>
              <a:rPr lang="en-US" sz="1000" b="1" dirty="0" err="1"/>
              <a:t>създаване</a:t>
            </a:r>
            <a:r>
              <a:rPr lang="en-US" sz="1000" b="1" dirty="0"/>
              <a:t> и </a:t>
            </a:r>
            <a:r>
              <a:rPr lang="en-US" sz="1000" b="1" dirty="0" err="1"/>
              <a:t>отглеждане</a:t>
            </a:r>
            <a:r>
              <a:rPr lang="en-US" sz="1000" b="1" dirty="0"/>
              <a:t> </a:t>
            </a:r>
            <a:r>
              <a:rPr lang="en-US" sz="1000" b="1" dirty="0" err="1"/>
              <a:t>на</a:t>
            </a:r>
            <a:r>
              <a:rPr lang="en-US" sz="1000" b="1" dirty="0"/>
              <a:t> </a:t>
            </a:r>
            <a:r>
              <a:rPr lang="en-US" sz="1000" b="1" dirty="0" err="1"/>
              <a:t>трайни</a:t>
            </a:r>
            <a:r>
              <a:rPr lang="en-US" sz="1000" b="1" dirty="0"/>
              <a:t> </a:t>
            </a:r>
            <a:r>
              <a:rPr lang="en-US" sz="1000" b="1" dirty="0" err="1"/>
              <a:t>насаждения</a:t>
            </a:r>
            <a:r>
              <a:rPr lang="en-US" sz="1000" dirty="0"/>
              <a:t>, </a:t>
            </a:r>
            <a:r>
              <a:rPr lang="en-US" sz="1000" dirty="0" err="1"/>
              <a:t>изготвена</a:t>
            </a:r>
            <a:r>
              <a:rPr lang="en-US" sz="1000" dirty="0"/>
              <a:t> и </a:t>
            </a:r>
            <a:r>
              <a:rPr lang="en-US" sz="1000" dirty="0" err="1"/>
              <a:t>заверена</a:t>
            </a:r>
            <a:r>
              <a:rPr lang="en-US" sz="1000" dirty="0"/>
              <a:t> </a:t>
            </a:r>
            <a:r>
              <a:rPr lang="en-US" sz="1000" dirty="0" err="1"/>
              <a:t>от</a:t>
            </a:r>
            <a:r>
              <a:rPr lang="en-US" sz="1000" dirty="0"/>
              <a:t> </a:t>
            </a:r>
            <a:r>
              <a:rPr lang="en-US" sz="1000" dirty="0" err="1"/>
              <a:t>правоспособно</a:t>
            </a:r>
            <a:r>
              <a:rPr lang="en-US" sz="1000" dirty="0"/>
              <a:t> </a:t>
            </a:r>
            <a:r>
              <a:rPr lang="en-US" sz="1000" dirty="0" err="1"/>
              <a:t>лице</a:t>
            </a:r>
            <a:r>
              <a:rPr lang="en-US" sz="1000" dirty="0"/>
              <a:t>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проектът</a:t>
            </a:r>
            <a:r>
              <a:rPr lang="en-US" sz="1000" i="1" dirty="0"/>
              <a:t> </a:t>
            </a:r>
            <a:r>
              <a:rPr lang="en-US" sz="1000" i="1" dirty="0" err="1"/>
              <a:t>включва</a:t>
            </a:r>
            <a:r>
              <a:rPr lang="en-US" sz="1000" i="1" dirty="0"/>
              <a:t> </a:t>
            </a:r>
            <a:r>
              <a:rPr lang="en-US" sz="1000" i="1" dirty="0" err="1"/>
              <a:t>разходи</a:t>
            </a:r>
            <a:r>
              <a:rPr lang="en-US" sz="1000" i="1" dirty="0"/>
              <a:t> </a:t>
            </a:r>
            <a:r>
              <a:rPr lang="en-US" sz="1000" i="1" dirty="0" err="1"/>
              <a:t>за</a:t>
            </a:r>
            <a:r>
              <a:rPr lang="en-US" sz="1000" i="1" dirty="0"/>
              <a:t> </a:t>
            </a:r>
            <a:r>
              <a:rPr lang="en-US" sz="1000" i="1" dirty="0" err="1"/>
              <a:t>създаване</a:t>
            </a:r>
            <a:r>
              <a:rPr lang="en-US" sz="1000" i="1" dirty="0"/>
              <a:t> и </a:t>
            </a:r>
            <a:r>
              <a:rPr lang="en-US" sz="1000" i="1" dirty="0" err="1"/>
              <a:t>отглеждане</a:t>
            </a:r>
            <a:r>
              <a:rPr lang="en-US" sz="1000" i="1" dirty="0"/>
              <a:t> </a:t>
            </a:r>
            <a:r>
              <a:rPr lang="en-US" sz="1000" i="1" dirty="0" err="1"/>
              <a:t>на</a:t>
            </a:r>
            <a:r>
              <a:rPr lang="en-US" sz="1000" i="1" dirty="0"/>
              <a:t> </a:t>
            </a:r>
            <a:r>
              <a:rPr lang="en-US" sz="1000" i="1" dirty="0" err="1"/>
              <a:t>трайни</a:t>
            </a:r>
            <a:r>
              <a:rPr lang="en-US" sz="1000" i="1" dirty="0"/>
              <a:t> </a:t>
            </a:r>
            <a:r>
              <a:rPr lang="en-US" sz="1000" i="1" dirty="0" err="1"/>
              <a:t>насаждения</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a:t>
            </a:r>
          </a:p>
          <a:p>
            <a:pPr marL="0" indent="0">
              <a:buNone/>
            </a:pPr>
            <a:r>
              <a:rPr lang="en-US" sz="1000" b="1" dirty="0"/>
              <a:t>49.</a:t>
            </a:r>
            <a:r>
              <a:rPr lang="en-US" sz="1000" i="1" dirty="0"/>
              <a:t> </a:t>
            </a:r>
            <a:r>
              <a:rPr lang="en-US" sz="1000" b="1" dirty="0" err="1"/>
              <a:t>Технологичен</a:t>
            </a:r>
            <a:r>
              <a:rPr lang="en-US" sz="1000" b="1" dirty="0"/>
              <a:t> </a:t>
            </a:r>
            <a:r>
              <a:rPr lang="en-US" sz="1000" b="1" dirty="0" err="1"/>
              <a:t>проект</a:t>
            </a:r>
            <a:r>
              <a:rPr lang="en-US" sz="1000" b="1" dirty="0"/>
              <a:t>, </a:t>
            </a:r>
            <a:r>
              <a:rPr lang="en-US" sz="1000" b="1" dirty="0" err="1"/>
              <a:t>изготвен</a:t>
            </a:r>
            <a:r>
              <a:rPr lang="en-US" sz="1000" b="1" dirty="0"/>
              <a:t> и </a:t>
            </a:r>
            <a:r>
              <a:rPr lang="en-US" sz="1000" b="1" dirty="0" err="1"/>
              <a:t>заверен</a:t>
            </a:r>
            <a:r>
              <a:rPr lang="en-US" sz="1000" b="1" dirty="0"/>
              <a:t> </a:t>
            </a:r>
            <a:r>
              <a:rPr lang="en-US" sz="1000" b="1" dirty="0" err="1"/>
              <a:t>от</a:t>
            </a:r>
            <a:r>
              <a:rPr lang="en-US" sz="1000" b="1" dirty="0"/>
              <a:t> </a:t>
            </a:r>
            <a:r>
              <a:rPr lang="en-US" sz="1000" b="1" dirty="0" err="1"/>
              <a:t>правоспособно</a:t>
            </a:r>
            <a:r>
              <a:rPr lang="en-US" sz="1000" b="1" dirty="0"/>
              <a:t> </a:t>
            </a:r>
            <a:r>
              <a:rPr lang="en-US" sz="1000" b="1" dirty="0" err="1"/>
              <a:t>лице</a:t>
            </a:r>
            <a:r>
              <a:rPr lang="en-US" sz="1000" b="1" dirty="0"/>
              <a:t>,</a:t>
            </a:r>
            <a:r>
              <a:rPr lang="en-US" sz="1000" i="1" dirty="0"/>
              <a:t> </a:t>
            </a:r>
            <a:r>
              <a:rPr lang="en-US" sz="1000" i="1" dirty="0" err="1"/>
              <a:t>ведно</a:t>
            </a:r>
            <a:r>
              <a:rPr lang="en-US" sz="1000" i="1" dirty="0"/>
              <a:t> </a:t>
            </a:r>
            <a:r>
              <a:rPr lang="en-US" sz="1000" i="1" dirty="0" err="1"/>
              <a:t>със</a:t>
            </a:r>
            <a:r>
              <a:rPr lang="en-US" sz="1000" i="1" dirty="0"/>
              <a:t> </a:t>
            </a:r>
            <a:r>
              <a:rPr lang="en-US" sz="1000" i="1" dirty="0" err="1"/>
              <a:t>схема</a:t>
            </a:r>
            <a:r>
              <a:rPr lang="en-US" sz="1000" i="1" dirty="0"/>
              <a:t> и </a:t>
            </a:r>
            <a:r>
              <a:rPr lang="en-US" sz="1000" i="1" dirty="0" err="1"/>
              <a:t>описание</a:t>
            </a:r>
            <a:r>
              <a:rPr lang="en-US" sz="1000" i="1" dirty="0"/>
              <a:t> </a:t>
            </a:r>
            <a:r>
              <a:rPr lang="en-US" sz="1000" i="1" dirty="0" err="1"/>
              <a:t>на</a:t>
            </a:r>
            <a:r>
              <a:rPr lang="en-US" sz="1000" i="1" dirty="0"/>
              <a:t> </a:t>
            </a:r>
            <a:r>
              <a:rPr lang="en-US" sz="1000" i="1" dirty="0" err="1"/>
              <a:t>технологичния</a:t>
            </a:r>
            <a:r>
              <a:rPr lang="en-US" sz="1000" i="1" dirty="0"/>
              <a:t> </a:t>
            </a:r>
            <a:r>
              <a:rPr lang="en-US" sz="1000" i="1" dirty="0" err="1"/>
              <a:t>процес</a:t>
            </a:r>
            <a:r>
              <a:rPr lang="en-US" sz="1000" i="1" dirty="0"/>
              <a:t> (</a:t>
            </a:r>
            <a:r>
              <a:rPr lang="en-US" sz="1000" i="1" dirty="0" err="1"/>
              <a:t>когато</a:t>
            </a:r>
            <a:r>
              <a:rPr lang="en-US" sz="1000" i="1" dirty="0"/>
              <a:t> е </a:t>
            </a:r>
            <a:r>
              <a:rPr lang="en-US" sz="1000" i="1" dirty="0" err="1"/>
              <a:t>приложимо</a:t>
            </a:r>
            <a:r>
              <a:rPr lang="en-US" sz="1000" i="1" dirty="0"/>
              <a:t>). </a:t>
            </a:r>
            <a:r>
              <a:rPr lang="en-US" sz="1000" i="1" dirty="0" err="1"/>
              <a:t>Представя</a:t>
            </a:r>
            <a:r>
              <a:rPr lang="en-US" sz="1000" i="1" dirty="0"/>
              <a:t> </a:t>
            </a:r>
            <a:r>
              <a:rPr lang="en-US" sz="1000" i="1" dirty="0" err="1"/>
              <a:t>се</a:t>
            </a:r>
            <a:r>
              <a:rPr lang="en-US" sz="1000" i="1" dirty="0"/>
              <a:t> </a:t>
            </a:r>
            <a:r>
              <a:rPr lang="en-US" sz="1000" i="1" dirty="0" err="1"/>
              <a:t>във</a:t>
            </a:r>
            <a:r>
              <a:rPr lang="en-US" sz="1000" i="1" dirty="0"/>
              <a:t> </a:t>
            </a:r>
            <a:r>
              <a:rPr lang="en-US" sz="1000" i="1" dirty="0" err="1"/>
              <a:t>формат</a:t>
            </a:r>
            <a:r>
              <a:rPr lang="en-US" sz="1000" i="1" dirty="0"/>
              <a:t> „pdf“.</a:t>
            </a:r>
            <a:endParaRPr lang="en-US" sz="1000" dirty="0"/>
          </a:p>
          <a:p>
            <a:pPr marL="0" indent="0">
              <a:buNone/>
            </a:pPr>
            <a:r>
              <a:rPr lang="en-US" sz="1000" b="1" u="sng" dirty="0"/>
              <a:t>VI. </a:t>
            </a:r>
            <a:r>
              <a:rPr lang="en-US" sz="1000" b="1" u="sng" dirty="0" err="1"/>
              <a:t>Документи</a:t>
            </a:r>
            <a:r>
              <a:rPr lang="en-US" sz="1000" b="1" u="sng" dirty="0"/>
              <a:t>, </a:t>
            </a:r>
            <a:r>
              <a:rPr lang="en-US" sz="1000" b="1" u="sng" dirty="0" err="1"/>
              <a:t>свързани</a:t>
            </a:r>
            <a:r>
              <a:rPr lang="en-US" sz="1000" b="1" u="sng" dirty="0"/>
              <a:t> </a:t>
            </a:r>
            <a:r>
              <a:rPr lang="en-US" sz="1000" b="1" u="sng" dirty="0" err="1"/>
              <a:t>със</a:t>
            </a:r>
            <a:r>
              <a:rPr lang="en-US" sz="1000" b="1" u="sng" dirty="0"/>
              <a:t> </a:t>
            </a:r>
            <a:r>
              <a:rPr lang="en-US" sz="1000" b="1" u="sng" dirty="0" err="1"/>
              <a:t>заявен</a:t>
            </a:r>
            <a:r>
              <a:rPr lang="en-US" sz="1000" b="1" u="sng" dirty="0"/>
              <a:t> </a:t>
            </a:r>
            <a:r>
              <a:rPr lang="en-US" sz="1000" b="1" u="sng" dirty="0" err="1"/>
              <a:t>от</a:t>
            </a:r>
            <a:r>
              <a:rPr lang="en-US" sz="1000" b="1" u="sng" dirty="0"/>
              <a:t> </a:t>
            </a:r>
            <a:r>
              <a:rPr lang="en-US" sz="1000" b="1" u="sng" dirty="0" err="1"/>
              <a:t>кандидата</a:t>
            </a:r>
            <a:r>
              <a:rPr lang="en-US" sz="1000" b="1" u="sng" dirty="0"/>
              <a:t> </a:t>
            </a:r>
            <a:r>
              <a:rPr lang="en-US" sz="1000" b="1" u="sng" dirty="0" err="1"/>
              <a:t>по-висок</a:t>
            </a:r>
            <a:r>
              <a:rPr lang="en-US" sz="1000" b="1" u="sng" dirty="0"/>
              <a:t> </a:t>
            </a:r>
            <a:r>
              <a:rPr lang="en-US" sz="1000" b="1" u="sng" dirty="0" err="1"/>
              <a:t>интензитет</a:t>
            </a:r>
            <a:r>
              <a:rPr lang="en-US" sz="1000" b="1" u="sng" dirty="0"/>
              <a:t> </a:t>
            </a:r>
            <a:r>
              <a:rPr lang="en-US" sz="1000" b="1" u="sng" dirty="0" err="1"/>
              <a:t>на</a:t>
            </a:r>
            <a:r>
              <a:rPr lang="en-US" sz="1000" b="1" u="sng" dirty="0"/>
              <a:t> </a:t>
            </a:r>
            <a:r>
              <a:rPr lang="en-US" sz="1000" b="1" u="sng" dirty="0" err="1"/>
              <a:t>помощта</a:t>
            </a:r>
            <a:r>
              <a:rPr lang="en-US" sz="1000" b="1" u="sng" dirty="0"/>
              <a:t> и/</a:t>
            </a:r>
            <a:r>
              <a:rPr lang="en-US" sz="1000" b="1" u="sng" dirty="0" err="1"/>
              <a:t>или</a:t>
            </a:r>
            <a:r>
              <a:rPr lang="en-US" sz="1000" b="1" u="sng" dirty="0"/>
              <a:t>  </a:t>
            </a:r>
            <a:r>
              <a:rPr lang="en-US" sz="1000" b="1" u="sng" dirty="0" err="1"/>
              <a:t>документи</a:t>
            </a:r>
            <a:r>
              <a:rPr lang="en-US" sz="1000" b="1" u="sng" dirty="0"/>
              <a:t>, </a:t>
            </a:r>
            <a:r>
              <a:rPr lang="en-US" sz="1000" b="1" u="sng" dirty="0" err="1"/>
              <a:t>доказващи</a:t>
            </a:r>
            <a:r>
              <a:rPr lang="en-US" sz="1000" b="1" u="sng" dirty="0"/>
              <a:t> </a:t>
            </a:r>
            <a:r>
              <a:rPr lang="en-US" sz="1000" b="1" u="sng" dirty="0" err="1"/>
              <a:t>съответствие</a:t>
            </a:r>
            <a:r>
              <a:rPr lang="en-US" sz="1000" b="1" u="sng" dirty="0"/>
              <a:t> с </a:t>
            </a:r>
            <a:r>
              <a:rPr lang="en-US" sz="1000" b="1" u="sng" dirty="0" err="1"/>
              <a:t>приоритет</a:t>
            </a:r>
            <a:r>
              <a:rPr lang="en-US" sz="1000" b="1" u="sng" dirty="0"/>
              <a:t> </a:t>
            </a:r>
            <a:r>
              <a:rPr lang="en-US" sz="1000" b="1" u="sng" dirty="0" err="1"/>
              <a:t>по</a:t>
            </a:r>
            <a:r>
              <a:rPr lang="en-US" sz="1000" b="1" u="sng" dirty="0"/>
              <a:t> </a:t>
            </a:r>
            <a:r>
              <a:rPr lang="en-US" sz="1000" b="1" u="sng" dirty="0" err="1"/>
              <a:t>критериите</a:t>
            </a:r>
            <a:r>
              <a:rPr lang="en-US" sz="1000" b="1" u="sng" dirty="0"/>
              <a:t> </a:t>
            </a:r>
            <a:r>
              <a:rPr lang="en-US" sz="1000" b="1" u="sng" dirty="0" err="1"/>
              <a:t>за</a:t>
            </a:r>
            <a:r>
              <a:rPr lang="en-US" sz="1000" b="1" u="sng" dirty="0"/>
              <a:t> </a:t>
            </a:r>
            <a:r>
              <a:rPr lang="en-US" sz="1000" b="1" u="sng" dirty="0" err="1"/>
              <a:t>оценка</a:t>
            </a:r>
            <a:r>
              <a:rPr lang="en-US" sz="1000" b="1" u="sng" dirty="0"/>
              <a:t>:</a:t>
            </a:r>
            <a:endParaRPr lang="en-US" sz="1000" dirty="0"/>
          </a:p>
          <a:p>
            <a:pPr marL="0" indent="0">
              <a:buNone/>
            </a:pPr>
            <a:r>
              <a:rPr lang="en-US" sz="1000" b="1" dirty="0"/>
              <a:t>50</a:t>
            </a:r>
            <a:r>
              <a:rPr lang="en-US" sz="1000" dirty="0"/>
              <a:t>. </a:t>
            </a:r>
            <a:r>
              <a:rPr lang="en-US" sz="1000" b="1" dirty="0" err="1"/>
              <a:t>Копие</a:t>
            </a:r>
            <a:r>
              <a:rPr lang="en-US" sz="1000" b="1" dirty="0"/>
              <a:t> </a:t>
            </a:r>
            <a:r>
              <a:rPr lang="en-US" sz="1000" b="1" dirty="0" err="1"/>
              <a:t>от</a:t>
            </a:r>
            <a:r>
              <a:rPr lang="en-US" sz="1000" b="1" dirty="0"/>
              <a:t> </a:t>
            </a:r>
            <a:r>
              <a:rPr lang="en-US" sz="1000" b="1" dirty="0" err="1"/>
              <a:t>договор</a:t>
            </a:r>
            <a:r>
              <a:rPr lang="en-US" sz="1000" b="1" dirty="0"/>
              <a:t> </a:t>
            </a:r>
            <a:r>
              <a:rPr lang="en-US" sz="1000" b="1" dirty="0" err="1"/>
              <a:t>за</a:t>
            </a:r>
            <a:r>
              <a:rPr lang="en-US" sz="1000" b="1" dirty="0"/>
              <a:t> </a:t>
            </a:r>
            <a:r>
              <a:rPr lang="en-US" sz="1000" b="1" dirty="0" err="1"/>
              <a:t>контрол</a:t>
            </a:r>
            <a:r>
              <a:rPr lang="en-US" sz="1000" b="1" dirty="0"/>
              <a:t> </a:t>
            </a:r>
            <a:r>
              <a:rPr lang="en-US" sz="1000" b="1" dirty="0" err="1"/>
              <a:t>по</a:t>
            </a:r>
            <a:r>
              <a:rPr lang="en-US" sz="1000" b="1" dirty="0"/>
              <a:t> </a:t>
            </a:r>
            <a:r>
              <a:rPr lang="en-US" sz="1000" b="1" dirty="0" err="1"/>
              <a:t>смисъла</a:t>
            </a:r>
            <a:r>
              <a:rPr lang="en-US" sz="1000" b="1" dirty="0"/>
              <a:t> </a:t>
            </a:r>
            <a:r>
              <a:rPr lang="en-US" sz="1000" b="1" dirty="0" err="1"/>
              <a:t>на</a:t>
            </a:r>
            <a:r>
              <a:rPr lang="en-US" sz="1000" b="1" dirty="0"/>
              <a:t> </a:t>
            </a:r>
            <a:r>
              <a:rPr lang="en-US" sz="1000" b="1" dirty="0" err="1"/>
              <a:t>чл</a:t>
            </a:r>
            <a:r>
              <a:rPr lang="en-US" sz="1000" b="1" dirty="0"/>
              <a:t>. 18, </a:t>
            </a:r>
            <a:r>
              <a:rPr lang="en-US" sz="1000" b="1" dirty="0" err="1"/>
              <a:t>ал</a:t>
            </a:r>
            <a:r>
              <a:rPr lang="en-US" sz="1000" b="1" dirty="0"/>
              <a:t>. 3 </a:t>
            </a:r>
            <a:r>
              <a:rPr lang="en-US" sz="1000" b="1" dirty="0" err="1"/>
              <a:t>от</a:t>
            </a:r>
            <a:r>
              <a:rPr lang="en-US" sz="1000" b="1" dirty="0"/>
              <a:t> </a:t>
            </a:r>
            <a:r>
              <a:rPr lang="en-US" sz="1000" b="1" dirty="0" err="1"/>
              <a:t>Закона</a:t>
            </a:r>
            <a:r>
              <a:rPr lang="en-US" sz="1000" b="1" dirty="0"/>
              <a:t> </a:t>
            </a:r>
            <a:r>
              <a:rPr lang="en-US" sz="1000" b="1" dirty="0" err="1"/>
              <a:t>за</a:t>
            </a:r>
            <a:r>
              <a:rPr lang="en-US" sz="1000" b="1" dirty="0"/>
              <a:t> </a:t>
            </a:r>
            <a:r>
              <a:rPr lang="en-US" sz="1000" b="1" dirty="0" err="1"/>
              <a:t>прилагане</a:t>
            </a:r>
            <a:r>
              <a:rPr lang="en-US" sz="1000" b="1" dirty="0"/>
              <a:t> </a:t>
            </a:r>
            <a:r>
              <a:rPr lang="en-US" sz="1000" b="1" dirty="0" err="1"/>
              <a:t>на</a:t>
            </a:r>
            <a:r>
              <a:rPr lang="en-US" sz="1000" b="1" dirty="0"/>
              <a:t> </a:t>
            </a:r>
            <a:r>
              <a:rPr lang="en-US" sz="1000" b="1" dirty="0" err="1"/>
              <a:t>Общата</a:t>
            </a:r>
            <a:r>
              <a:rPr lang="en-US" sz="1000" b="1" dirty="0"/>
              <a:t> </a:t>
            </a:r>
            <a:r>
              <a:rPr lang="en-US" sz="1000" b="1" dirty="0" err="1"/>
              <a:t>организация</a:t>
            </a:r>
            <a:r>
              <a:rPr lang="en-US" sz="1000" b="1" dirty="0"/>
              <a:t> </a:t>
            </a:r>
            <a:r>
              <a:rPr lang="en-US" sz="1000" b="1" dirty="0" err="1"/>
              <a:t>на</a:t>
            </a:r>
            <a:r>
              <a:rPr lang="en-US" sz="1000" b="1" dirty="0"/>
              <a:t> </a:t>
            </a:r>
            <a:r>
              <a:rPr lang="en-US" sz="1000" b="1" dirty="0" err="1"/>
              <a:t>пазарите</a:t>
            </a:r>
            <a:r>
              <a:rPr lang="en-US" sz="1000" b="1" dirty="0"/>
              <a:t> </a:t>
            </a:r>
            <a:r>
              <a:rPr lang="en-US" sz="1000" b="1" dirty="0" err="1"/>
              <a:t>на</a:t>
            </a:r>
            <a:r>
              <a:rPr lang="en-US" sz="1000" b="1" dirty="0"/>
              <a:t> </a:t>
            </a:r>
            <a:r>
              <a:rPr lang="en-US" sz="1000" b="1" dirty="0" err="1"/>
              <a:t>земеделски</a:t>
            </a:r>
            <a:r>
              <a:rPr lang="en-US" sz="1000" b="1" dirty="0"/>
              <a:t> </a:t>
            </a:r>
            <a:r>
              <a:rPr lang="en-US" sz="1000" b="1" dirty="0" err="1"/>
              <a:t>продукти</a:t>
            </a:r>
            <a:r>
              <a:rPr lang="en-US" sz="1000" b="1" dirty="0"/>
              <a:t> </a:t>
            </a:r>
            <a:r>
              <a:rPr lang="en-US" sz="1000" b="1" dirty="0" err="1"/>
              <a:t>на</a:t>
            </a:r>
            <a:r>
              <a:rPr lang="en-US" sz="1000" b="1" dirty="0"/>
              <a:t> </a:t>
            </a:r>
            <a:r>
              <a:rPr lang="en-US" sz="1000" b="1" dirty="0" err="1"/>
              <a:t>Европейския</a:t>
            </a:r>
            <a:r>
              <a:rPr lang="en-US" sz="1000" b="1" dirty="0"/>
              <a:t> </a:t>
            </a:r>
            <a:r>
              <a:rPr lang="en-US" sz="1000" b="1" dirty="0" err="1"/>
              <a:t>съюз</a:t>
            </a:r>
            <a:r>
              <a:rPr lang="en-US" sz="1000" b="1" dirty="0"/>
              <a:t> с </a:t>
            </a:r>
            <a:r>
              <a:rPr lang="en-US" sz="1000" b="1" dirty="0" err="1"/>
              <a:t>контролиращо</a:t>
            </a:r>
            <a:r>
              <a:rPr lang="en-US" sz="1000" b="1" dirty="0"/>
              <a:t> </a:t>
            </a:r>
            <a:r>
              <a:rPr lang="en-US" sz="1000" b="1" dirty="0" err="1"/>
              <a:t>лице</a:t>
            </a:r>
            <a:r>
              <a:rPr lang="en-US" sz="1000" b="1" dirty="0"/>
              <a:t>, </a:t>
            </a:r>
            <a:r>
              <a:rPr lang="en-US" sz="1000" b="1" dirty="0" err="1"/>
              <a:t>получило</a:t>
            </a:r>
            <a:r>
              <a:rPr lang="en-US" sz="1000" b="1" dirty="0"/>
              <a:t> </a:t>
            </a:r>
            <a:r>
              <a:rPr lang="en-US" sz="1000" b="1" dirty="0" err="1"/>
              <a:t>разрешение</a:t>
            </a:r>
            <a:r>
              <a:rPr lang="en-US" sz="1000" b="1" dirty="0"/>
              <a:t> </a:t>
            </a:r>
            <a:r>
              <a:rPr lang="en-US" sz="1000" b="1" dirty="0" err="1"/>
              <a:t>от</a:t>
            </a:r>
            <a:r>
              <a:rPr lang="en-US" sz="1000" b="1" dirty="0"/>
              <a:t> </a:t>
            </a:r>
            <a:r>
              <a:rPr lang="en-US" sz="1000" b="1" dirty="0" err="1"/>
              <a:t>министъра</a:t>
            </a:r>
            <a:r>
              <a:rPr lang="en-US" sz="1000" b="1" dirty="0"/>
              <a:t> </a:t>
            </a:r>
            <a:r>
              <a:rPr lang="en-US" sz="1000" b="1" dirty="0" err="1"/>
              <a:t>на</a:t>
            </a:r>
            <a:r>
              <a:rPr lang="en-US" sz="1000" b="1" dirty="0"/>
              <a:t> </a:t>
            </a:r>
            <a:r>
              <a:rPr lang="en-US" sz="1000" b="1" dirty="0" err="1"/>
              <a:t>земеделието</a:t>
            </a:r>
            <a:r>
              <a:rPr lang="en-US" sz="1000" b="1" dirty="0"/>
              <a:t> и </a:t>
            </a:r>
            <a:r>
              <a:rPr lang="en-US" sz="1000" b="1" dirty="0" err="1"/>
              <a:t>храните</a:t>
            </a:r>
            <a:r>
              <a:rPr lang="en-US" sz="1000" b="1" dirty="0"/>
              <a:t> </a:t>
            </a:r>
            <a:r>
              <a:rPr lang="en-US" sz="1000" b="1" dirty="0" err="1"/>
              <a:t>за</a:t>
            </a:r>
            <a:r>
              <a:rPr lang="en-US" sz="1000" b="1" dirty="0"/>
              <a:t> </a:t>
            </a:r>
            <a:r>
              <a:rPr lang="en-US" sz="1000" b="1" dirty="0" err="1"/>
              <a:t>осъществяване</a:t>
            </a:r>
            <a:r>
              <a:rPr lang="en-US" sz="1000" b="1" dirty="0"/>
              <a:t> </a:t>
            </a:r>
            <a:r>
              <a:rPr lang="en-US" sz="1000" b="1" dirty="0" err="1"/>
              <a:t>на</a:t>
            </a:r>
            <a:r>
              <a:rPr lang="en-US" sz="1000" b="1" dirty="0"/>
              <a:t> </a:t>
            </a:r>
            <a:r>
              <a:rPr lang="en-US" sz="1000" b="1" dirty="0" err="1"/>
              <a:t>контрол</a:t>
            </a:r>
            <a:r>
              <a:rPr lang="en-US" sz="1000" b="1" dirty="0"/>
              <a:t> </a:t>
            </a:r>
            <a:r>
              <a:rPr lang="en-US" sz="1000" b="1" dirty="0" err="1"/>
              <a:t>за</a:t>
            </a:r>
            <a:r>
              <a:rPr lang="en-US" sz="1000" b="1" dirty="0"/>
              <a:t> </a:t>
            </a:r>
            <a:r>
              <a:rPr lang="en-US" sz="1000" b="1" dirty="0" err="1"/>
              <a:t>спазване</a:t>
            </a:r>
            <a:r>
              <a:rPr lang="en-US" sz="1000" b="1" dirty="0"/>
              <a:t> </a:t>
            </a:r>
            <a:r>
              <a:rPr lang="en-US" sz="1000" b="1" dirty="0" err="1"/>
              <a:t>правилата</a:t>
            </a:r>
            <a:r>
              <a:rPr lang="en-US" sz="1000" b="1" dirty="0"/>
              <a:t> </a:t>
            </a:r>
            <a:r>
              <a:rPr lang="en-US" sz="1000" b="1" dirty="0" err="1"/>
              <a:t>на</a:t>
            </a:r>
            <a:r>
              <a:rPr lang="en-US" sz="1000" b="1" dirty="0"/>
              <a:t> </a:t>
            </a:r>
            <a:r>
              <a:rPr lang="en-US" sz="1000" b="1" dirty="0" err="1"/>
              <a:t>биологичното</a:t>
            </a:r>
            <a:r>
              <a:rPr lang="en-US" sz="1000" b="1" dirty="0"/>
              <a:t> </a:t>
            </a:r>
            <a:r>
              <a:rPr lang="en-US" sz="1000" b="1" dirty="0" err="1"/>
              <a:t>производство</a:t>
            </a:r>
            <a:r>
              <a:rPr lang="en-US" sz="1000" b="1" dirty="0"/>
              <a:t> </a:t>
            </a:r>
            <a:r>
              <a:rPr lang="en-US" sz="1000" b="1" dirty="0" err="1"/>
              <a:t>по</a:t>
            </a:r>
            <a:r>
              <a:rPr lang="en-US" sz="1000" b="1" dirty="0"/>
              <a:t> </a:t>
            </a:r>
            <a:r>
              <a:rPr lang="en-US" sz="1000" b="1" dirty="0" err="1"/>
              <a:t>реда</a:t>
            </a:r>
            <a:r>
              <a:rPr lang="en-US" sz="1000" b="1" dirty="0"/>
              <a:t> </a:t>
            </a:r>
            <a:r>
              <a:rPr lang="en-US" sz="1000" b="1" dirty="0" err="1"/>
              <a:t>на</a:t>
            </a:r>
            <a:r>
              <a:rPr lang="en-US" sz="1000" b="1" dirty="0"/>
              <a:t> </a:t>
            </a:r>
            <a:r>
              <a:rPr lang="en-US" sz="1000" b="1" dirty="0" err="1"/>
              <a:t>чл</a:t>
            </a:r>
            <a:r>
              <a:rPr lang="en-US" sz="1000" b="1" dirty="0"/>
              <a:t>. 19 и 20 </a:t>
            </a:r>
            <a:r>
              <a:rPr lang="en-US" sz="1000" b="1" dirty="0" err="1"/>
              <a:t>от</a:t>
            </a:r>
            <a:r>
              <a:rPr lang="en-US" sz="1000" b="1" dirty="0"/>
              <a:t> ЗПООПЗПЕС, </a:t>
            </a:r>
            <a:r>
              <a:rPr lang="en-US" sz="1000" b="1" dirty="0" err="1"/>
              <a:t>придружен</a:t>
            </a:r>
            <a:r>
              <a:rPr lang="en-US" sz="1000" b="1" dirty="0"/>
              <a:t> </a:t>
            </a:r>
            <a:r>
              <a:rPr lang="en-US" sz="1000" b="1" dirty="0" err="1"/>
              <a:t>от</a:t>
            </a:r>
            <a:r>
              <a:rPr lang="en-US" sz="1000" b="1" dirty="0"/>
              <a:t> </a:t>
            </a:r>
            <a:r>
              <a:rPr lang="en-US" sz="1000" b="1" dirty="0" err="1"/>
              <a:t>документ</a:t>
            </a:r>
            <a:r>
              <a:rPr lang="en-US" sz="1000" b="1" dirty="0"/>
              <a:t> (</a:t>
            </a:r>
            <a:r>
              <a:rPr lang="en-US" sz="1000" b="1" dirty="0" err="1"/>
              <a:t>сертификационно</a:t>
            </a:r>
            <a:r>
              <a:rPr lang="en-US" sz="1000" b="1" dirty="0"/>
              <a:t> </a:t>
            </a:r>
            <a:r>
              <a:rPr lang="en-US" sz="1000" b="1" dirty="0" err="1"/>
              <a:t>писмо</a:t>
            </a:r>
            <a:r>
              <a:rPr lang="en-US" sz="1000" b="1" dirty="0"/>
              <a:t> </a:t>
            </a:r>
            <a:r>
              <a:rPr lang="en-US" sz="1000" b="1" dirty="0" err="1"/>
              <a:t>от</a:t>
            </a:r>
            <a:r>
              <a:rPr lang="en-US" sz="1000" b="1" dirty="0"/>
              <a:t> </a:t>
            </a:r>
            <a:r>
              <a:rPr lang="en-US" sz="1000" b="1" dirty="0" err="1"/>
              <a:t>контролиращото</a:t>
            </a:r>
            <a:r>
              <a:rPr lang="en-US" sz="1000" b="1" dirty="0"/>
              <a:t> </a:t>
            </a:r>
            <a:r>
              <a:rPr lang="en-US" sz="1000" b="1" dirty="0" err="1"/>
              <a:t>лице</a:t>
            </a:r>
            <a:r>
              <a:rPr lang="en-US" sz="1000" b="1" dirty="0"/>
              <a:t>, </a:t>
            </a:r>
            <a:r>
              <a:rPr lang="en-US" sz="1000" b="1" dirty="0" err="1"/>
              <a:t>сертификат</a:t>
            </a:r>
            <a:r>
              <a:rPr lang="en-US" sz="1000" b="1" dirty="0"/>
              <a:t>, </a:t>
            </a:r>
            <a:r>
              <a:rPr lang="en-US" sz="1000" b="1" dirty="0" err="1"/>
              <a:t>или</a:t>
            </a:r>
            <a:r>
              <a:rPr lang="en-US" sz="1000" b="1" dirty="0"/>
              <a:t> </a:t>
            </a:r>
            <a:r>
              <a:rPr lang="en-US" sz="1000" b="1" dirty="0" err="1"/>
              <a:t>друг</a:t>
            </a:r>
            <a:r>
              <a:rPr lang="en-US" sz="1000" b="1" dirty="0"/>
              <a:t> </a:t>
            </a:r>
            <a:r>
              <a:rPr lang="en-US" sz="1000" b="1" dirty="0" err="1"/>
              <a:t>документ</a:t>
            </a:r>
            <a:r>
              <a:rPr lang="en-US" sz="1000" b="1" dirty="0"/>
              <a:t>), </a:t>
            </a:r>
            <a:r>
              <a:rPr lang="en-US" sz="1000" b="1" dirty="0" err="1"/>
              <a:t>издаден</a:t>
            </a:r>
            <a:r>
              <a:rPr lang="en-US" sz="1000" b="1" dirty="0"/>
              <a:t> </a:t>
            </a:r>
            <a:r>
              <a:rPr lang="en-US" sz="1000" b="1" dirty="0" err="1"/>
              <a:t>от</a:t>
            </a:r>
            <a:r>
              <a:rPr lang="en-US" sz="1000" b="1" dirty="0"/>
              <a:t> </a:t>
            </a:r>
            <a:r>
              <a:rPr lang="en-US" sz="1000" b="1" dirty="0" err="1"/>
              <a:t>контролиращо</a:t>
            </a:r>
            <a:r>
              <a:rPr lang="en-US" sz="1000" b="1" dirty="0"/>
              <a:t> </a:t>
            </a:r>
            <a:r>
              <a:rPr lang="en-US" sz="1000" b="1" dirty="0" err="1"/>
              <a:t>лице</a:t>
            </a:r>
            <a:r>
              <a:rPr lang="en-US" sz="1000" b="1" dirty="0"/>
              <a:t>, </a:t>
            </a:r>
            <a:r>
              <a:rPr lang="en-US" sz="1000" b="1" dirty="0" err="1"/>
              <a:t>удостоверяващ</a:t>
            </a:r>
            <a:r>
              <a:rPr lang="en-US" sz="1000" b="1" dirty="0"/>
              <a:t> </a:t>
            </a:r>
            <a:r>
              <a:rPr lang="en-US" sz="1000" b="1" dirty="0" err="1"/>
              <a:t>че</a:t>
            </a:r>
            <a:r>
              <a:rPr lang="en-US" sz="1000" b="1" dirty="0"/>
              <a:t> </a:t>
            </a:r>
            <a:r>
              <a:rPr lang="en-US" sz="1000" b="1" dirty="0" err="1"/>
              <a:t>земята</a:t>
            </a:r>
            <a:r>
              <a:rPr lang="en-US" sz="1000" b="1" dirty="0"/>
              <a:t>/</a:t>
            </a:r>
            <a:r>
              <a:rPr lang="en-US" sz="1000" b="1" dirty="0" err="1"/>
              <a:t>площите</a:t>
            </a:r>
            <a:r>
              <a:rPr lang="en-US" sz="1000" b="1" dirty="0"/>
              <a:t> и/</a:t>
            </a:r>
            <a:r>
              <a:rPr lang="en-US" sz="1000" b="1" dirty="0" err="1"/>
              <a:t>или</a:t>
            </a:r>
            <a:r>
              <a:rPr lang="en-US" sz="1000" b="1" dirty="0"/>
              <a:t> </a:t>
            </a:r>
            <a:r>
              <a:rPr lang="en-US" sz="1000" b="1" dirty="0" err="1"/>
              <a:t>наличните</a:t>
            </a:r>
            <a:r>
              <a:rPr lang="en-US" sz="1000" b="1" dirty="0"/>
              <a:t> </a:t>
            </a:r>
            <a:r>
              <a:rPr lang="en-US" sz="1000" b="1" dirty="0" err="1"/>
              <a:t>животни</a:t>
            </a:r>
            <a:r>
              <a:rPr lang="en-US" sz="1000" b="1" dirty="0"/>
              <a:t>, с </a:t>
            </a:r>
            <a:r>
              <a:rPr lang="en-US" sz="1000" b="1" dirty="0" err="1"/>
              <a:t>които</a:t>
            </a:r>
            <a:r>
              <a:rPr lang="en-US" sz="1000" b="1" dirty="0"/>
              <a:t> </a:t>
            </a:r>
            <a:r>
              <a:rPr lang="en-US" sz="1000" b="1" dirty="0" err="1"/>
              <a:t>се</a:t>
            </a:r>
            <a:r>
              <a:rPr lang="en-US" sz="1000" b="1" dirty="0"/>
              <a:t> </a:t>
            </a:r>
            <a:r>
              <a:rPr lang="en-US" sz="1000" b="1" dirty="0" err="1"/>
              <a:t>кандидатства</a:t>
            </a:r>
            <a:r>
              <a:rPr lang="en-US" sz="1000" b="1" dirty="0"/>
              <a:t> </a:t>
            </a:r>
            <a:r>
              <a:rPr lang="en-US" sz="1000" b="1" dirty="0" err="1"/>
              <a:t>по</a:t>
            </a:r>
            <a:r>
              <a:rPr lang="en-US" sz="1000" b="1" dirty="0"/>
              <a:t> </a:t>
            </a:r>
            <a:r>
              <a:rPr lang="en-US" sz="1000" b="1" dirty="0" err="1"/>
              <a:t>проектното</a:t>
            </a:r>
            <a:r>
              <a:rPr lang="en-US" sz="1000" b="1" dirty="0"/>
              <a:t> </a:t>
            </a:r>
            <a:r>
              <a:rPr lang="en-US" sz="1000" b="1" dirty="0" err="1"/>
              <a:t>предложение</a:t>
            </a:r>
            <a:r>
              <a:rPr lang="en-US" sz="1000" b="1" dirty="0"/>
              <a:t>, </a:t>
            </a:r>
            <a:r>
              <a:rPr lang="en-US" sz="1000" b="1" dirty="0" err="1"/>
              <a:t>са</a:t>
            </a:r>
            <a:r>
              <a:rPr lang="en-US" sz="1000" b="1" dirty="0"/>
              <a:t> в </a:t>
            </a:r>
            <a:r>
              <a:rPr lang="en-US" sz="1000" b="1" dirty="0" err="1"/>
              <a:t>процес</a:t>
            </a:r>
            <a:r>
              <a:rPr lang="en-US" sz="1000" b="1" dirty="0"/>
              <a:t> </a:t>
            </a:r>
            <a:r>
              <a:rPr lang="en-US" sz="1000" b="1" dirty="0" err="1"/>
              <a:t>на</a:t>
            </a:r>
            <a:r>
              <a:rPr lang="en-US" sz="1000" b="1" dirty="0"/>
              <a:t> </a:t>
            </a:r>
            <a:r>
              <a:rPr lang="en-US" sz="1000" b="1" dirty="0" err="1"/>
              <a:t>преход</a:t>
            </a:r>
            <a:r>
              <a:rPr lang="en-US" sz="1000" b="1" dirty="0"/>
              <a:t> </a:t>
            </a:r>
            <a:r>
              <a:rPr lang="en-US" sz="1000" b="1" dirty="0" err="1"/>
              <a:t>към</a:t>
            </a:r>
            <a:r>
              <a:rPr lang="en-US" sz="1000" b="1" dirty="0"/>
              <a:t> </a:t>
            </a:r>
            <a:r>
              <a:rPr lang="en-US" sz="1000" b="1" dirty="0" err="1"/>
              <a:t>биологични</a:t>
            </a:r>
            <a:r>
              <a:rPr lang="en-US" sz="1000" b="1" dirty="0"/>
              <a:t> </a:t>
            </a:r>
            <a:r>
              <a:rPr lang="en-US" sz="1000" b="1" dirty="0" err="1"/>
              <a:t>или</a:t>
            </a:r>
            <a:r>
              <a:rPr lang="en-US" sz="1000" b="1" dirty="0"/>
              <a:t> </a:t>
            </a:r>
            <a:r>
              <a:rPr lang="en-US" sz="1000" b="1" dirty="0" err="1"/>
              <a:t>са</a:t>
            </a:r>
            <a:r>
              <a:rPr lang="en-US" sz="1000" b="1" dirty="0"/>
              <a:t> </a:t>
            </a:r>
            <a:r>
              <a:rPr lang="en-US" sz="1000" b="1" dirty="0" err="1"/>
              <a:t>сертифицирани</a:t>
            </a:r>
            <a:r>
              <a:rPr lang="en-US" sz="1000" b="1" dirty="0"/>
              <a:t> </a:t>
            </a:r>
            <a:r>
              <a:rPr lang="en-US" sz="1000" b="1" dirty="0" err="1"/>
              <a:t>като</a:t>
            </a:r>
            <a:r>
              <a:rPr lang="en-US" sz="1000" b="1" dirty="0"/>
              <a:t> </a:t>
            </a:r>
            <a:r>
              <a:rPr lang="en-US" sz="1000" b="1" dirty="0" err="1"/>
              <a:t>биологични</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i="1" dirty="0" err="1"/>
              <a:t>важи</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кандидатът</a:t>
            </a:r>
            <a:r>
              <a:rPr lang="en-US" sz="1000" i="1" dirty="0"/>
              <a:t> </a:t>
            </a:r>
            <a:r>
              <a:rPr lang="en-US" sz="1000" i="1" dirty="0" err="1"/>
              <a:t>заявява</a:t>
            </a:r>
            <a:r>
              <a:rPr lang="en-US" sz="1000" i="1" dirty="0"/>
              <a:t> </a:t>
            </a:r>
            <a:r>
              <a:rPr lang="en-US" sz="1000" i="1" dirty="0" err="1"/>
              <a:t>по-висок</a:t>
            </a:r>
            <a:r>
              <a:rPr lang="en-US" sz="1000" i="1" dirty="0"/>
              <a:t> </a:t>
            </a:r>
            <a:r>
              <a:rPr lang="en-US" sz="1000" i="1" dirty="0" err="1"/>
              <a:t>размер</a:t>
            </a:r>
            <a:r>
              <a:rPr lang="en-US" sz="1000" i="1" dirty="0"/>
              <a:t> </a:t>
            </a:r>
            <a:r>
              <a:rPr lang="en-US" sz="1000" i="1" dirty="0" err="1"/>
              <a:t>на</a:t>
            </a:r>
            <a:r>
              <a:rPr lang="en-US" sz="1000" i="1" dirty="0"/>
              <a:t> </a:t>
            </a:r>
            <a:r>
              <a:rPr lang="en-US" sz="1000" i="1" dirty="0" err="1"/>
              <a:t>помощта</a:t>
            </a:r>
            <a:r>
              <a:rPr lang="en-US" sz="1000" i="1" dirty="0"/>
              <a:t> </a:t>
            </a:r>
            <a:r>
              <a:rPr lang="en-US" sz="1000" i="1" dirty="0" err="1"/>
              <a:t>на</a:t>
            </a:r>
            <a:r>
              <a:rPr lang="en-US" sz="1000" i="1" dirty="0"/>
              <a:t> </a:t>
            </a:r>
            <a:r>
              <a:rPr lang="en-US" sz="1000" i="1" dirty="0" err="1"/>
              <a:t>основание</a:t>
            </a:r>
            <a:r>
              <a:rPr lang="en-US" sz="1000" i="1" dirty="0"/>
              <a:t> </a:t>
            </a:r>
            <a:r>
              <a:rPr lang="en-US" sz="1000" i="1" dirty="0" err="1"/>
              <a:t>инвестиции</a:t>
            </a:r>
            <a:r>
              <a:rPr lang="en-US" sz="1000" i="1" dirty="0"/>
              <a:t>, </a:t>
            </a:r>
            <a:r>
              <a:rPr lang="en-US" sz="1000" i="1" dirty="0" err="1"/>
              <a:t>изцяло</a:t>
            </a:r>
            <a:r>
              <a:rPr lang="en-US" sz="1000" i="1" dirty="0"/>
              <a:t> </a:t>
            </a:r>
            <a:r>
              <a:rPr lang="en-US" sz="1000" i="1" dirty="0" err="1"/>
              <a:t>свързани</a:t>
            </a:r>
            <a:r>
              <a:rPr lang="en-US" sz="1000" i="1" dirty="0"/>
              <a:t> с </a:t>
            </a:r>
            <a:r>
              <a:rPr lang="en-US" sz="1000" i="1" dirty="0" err="1"/>
              <a:t>изпълнявани</a:t>
            </a:r>
            <a:r>
              <a:rPr lang="en-US" sz="1000" i="1" dirty="0"/>
              <a:t> </a:t>
            </a:r>
            <a:r>
              <a:rPr lang="en-US" sz="1000" i="1" dirty="0" err="1"/>
              <a:t>от</a:t>
            </a:r>
            <a:r>
              <a:rPr lang="en-US" sz="1000" i="1" dirty="0"/>
              <a:t> </a:t>
            </a:r>
            <a:r>
              <a:rPr lang="en-US" sz="1000" i="1" dirty="0" err="1"/>
              <a:t>кандидата</a:t>
            </a:r>
            <a:r>
              <a:rPr lang="en-US" sz="1000" i="1" dirty="0"/>
              <a:t> </a:t>
            </a:r>
            <a:r>
              <a:rPr lang="en-US" sz="1000" i="1" dirty="0" err="1"/>
              <a:t>ангажименти</a:t>
            </a:r>
            <a:r>
              <a:rPr lang="en-US" sz="1000" i="1" dirty="0"/>
              <a:t> </a:t>
            </a:r>
            <a:r>
              <a:rPr lang="en-US" sz="1000" i="1" dirty="0" err="1"/>
              <a:t>по</a:t>
            </a:r>
            <a:r>
              <a:rPr lang="en-US" sz="1000" i="1" dirty="0"/>
              <a:t> </a:t>
            </a:r>
            <a:r>
              <a:rPr lang="en-US" sz="1000" i="1" dirty="0" err="1"/>
              <a:t>мярка</a:t>
            </a:r>
            <a:r>
              <a:rPr lang="en-US" sz="1000" i="1" dirty="0"/>
              <a:t> 11 „</a:t>
            </a:r>
            <a:r>
              <a:rPr lang="en-US" sz="1000" i="1" dirty="0" err="1"/>
              <a:t>Биологично</a:t>
            </a:r>
            <a:r>
              <a:rPr lang="en-US" sz="1000" i="1" dirty="0"/>
              <a:t> </a:t>
            </a:r>
            <a:r>
              <a:rPr lang="en-US" sz="1000" i="1" dirty="0" err="1"/>
              <a:t>земеделие</a:t>
            </a:r>
            <a:r>
              <a:rPr lang="en-US" sz="1000" i="1" dirty="0"/>
              <a:t>" </a:t>
            </a:r>
            <a:r>
              <a:rPr lang="en-US" sz="1000" i="1" dirty="0" err="1"/>
              <a:t>от</a:t>
            </a:r>
            <a:r>
              <a:rPr lang="en-US" sz="1000" i="1" dirty="0"/>
              <a:t> ПРСР 2014 - 2020 г. </a:t>
            </a:r>
            <a:r>
              <a:rPr lang="en-US" sz="1000" i="1" dirty="0" err="1"/>
              <a:t>или</a:t>
            </a:r>
            <a:r>
              <a:rPr lang="en-US" sz="1000" i="1" dirty="0"/>
              <a:t> </a:t>
            </a:r>
            <a:r>
              <a:rPr lang="en-US" sz="1000" i="1" dirty="0" err="1"/>
              <a:t>сходни</a:t>
            </a:r>
            <a:r>
              <a:rPr lang="en-US" sz="1000" i="1" dirty="0"/>
              <a:t> </a:t>
            </a:r>
            <a:r>
              <a:rPr lang="en-US" sz="1000" i="1" dirty="0" err="1"/>
              <a:t>ангажименти</a:t>
            </a:r>
            <a:r>
              <a:rPr lang="en-US" sz="1000" i="1" dirty="0"/>
              <a:t> </a:t>
            </a:r>
            <a:r>
              <a:rPr lang="en-US" sz="1000" i="1" dirty="0" err="1"/>
              <a:t>по</a:t>
            </a:r>
            <a:r>
              <a:rPr lang="en-US" sz="1000" i="1" dirty="0"/>
              <a:t> </a:t>
            </a:r>
            <a:r>
              <a:rPr lang="en-US" sz="1000" i="1" dirty="0" err="1"/>
              <a:t>мярка</a:t>
            </a:r>
            <a:r>
              <a:rPr lang="en-US" sz="1000" i="1" dirty="0"/>
              <a:t> 214 "</a:t>
            </a:r>
            <a:r>
              <a:rPr lang="en-US" sz="1000" i="1" dirty="0" err="1"/>
              <a:t>Агроекологични</a:t>
            </a:r>
            <a:r>
              <a:rPr lang="en-US" sz="1000" i="1" dirty="0"/>
              <a:t> </a:t>
            </a:r>
            <a:r>
              <a:rPr lang="en-US" sz="1000" i="1" dirty="0" err="1"/>
              <a:t>плащания</a:t>
            </a:r>
            <a:r>
              <a:rPr lang="en-US" sz="1000" i="1" dirty="0"/>
              <a:t>", </a:t>
            </a:r>
            <a:r>
              <a:rPr lang="en-US" sz="1000" i="1" dirty="0" err="1"/>
              <a:t>направление</a:t>
            </a:r>
            <a:r>
              <a:rPr lang="en-US" sz="1000" i="1" dirty="0"/>
              <a:t> "</a:t>
            </a:r>
            <a:r>
              <a:rPr lang="en-US" sz="1000" i="1" dirty="0" err="1"/>
              <a:t>Биологично</a:t>
            </a:r>
            <a:r>
              <a:rPr lang="en-US" sz="1000" i="1" dirty="0"/>
              <a:t> </a:t>
            </a:r>
            <a:r>
              <a:rPr lang="en-US" sz="1000" i="1" dirty="0" err="1"/>
              <a:t>земеделие</a:t>
            </a:r>
            <a:r>
              <a:rPr lang="en-US" sz="1000" i="1" dirty="0"/>
              <a:t>" </a:t>
            </a:r>
            <a:r>
              <a:rPr lang="en-US" sz="1000" i="1" dirty="0" err="1"/>
              <a:t>от</a:t>
            </a:r>
            <a:r>
              <a:rPr lang="en-US" sz="1000" i="1" dirty="0"/>
              <a:t> ПРСР 2007 - 2013г./</a:t>
            </a:r>
            <a:r>
              <a:rPr lang="en-US" sz="1000" i="1" dirty="0" err="1"/>
              <a:t>по-висок</a:t>
            </a:r>
            <a:r>
              <a:rPr lang="en-US" sz="1000" i="1" dirty="0"/>
              <a:t> </a:t>
            </a:r>
            <a:r>
              <a:rPr lang="en-US" sz="1000" i="1" dirty="0" err="1"/>
              <a:t>размер</a:t>
            </a:r>
            <a:r>
              <a:rPr lang="en-US" sz="1000" i="1" dirty="0"/>
              <a:t> </a:t>
            </a:r>
            <a:r>
              <a:rPr lang="en-US" sz="1000" i="1" dirty="0" err="1"/>
              <a:t>на</a:t>
            </a:r>
            <a:r>
              <a:rPr lang="en-US" sz="1000" i="1" dirty="0"/>
              <a:t> </a:t>
            </a:r>
            <a:r>
              <a:rPr lang="en-US" sz="1000" i="1" dirty="0" err="1"/>
              <a:t>помощта</a:t>
            </a:r>
            <a:r>
              <a:rPr lang="en-US" sz="1000" i="1" dirty="0"/>
              <a:t> </a:t>
            </a:r>
            <a:r>
              <a:rPr lang="en-US" sz="1000" i="1" dirty="0" err="1"/>
              <a:t>за</a:t>
            </a:r>
            <a:r>
              <a:rPr lang="en-US" sz="1000" i="1" dirty="0"/>
              <a:t> </a:t>
            </a:r>
            <a:r>
              <a:rPr lang="en-US" sz="1000" i="1" dirty="0" err="1"/>
              <a:t>разходи</a:t>
            </a:r>
            <a:r>
              <a:rPr lang="en-US" sz="1000" i="1" dirty="0"/>
              <a:t> </a:t>
            </a:r>
            <a:r>
              <a:rPr lang="en-US" sz="1000" i="1" dirty="0" err="1"/>
              <a:t>по</a:t>
            </a:r>
            <a:r>
              <a:rPr lang="en-US" sz="1000" i="1" dirty="0"/>
              <a:t>  </a:t>
            </a:r>
            <a:r>
              <a:rPr lang="en-US" sz="1000" i="1" dirty="0" err="1"/>
              <a:t>проекти</a:t>
            </a:r>
            <a:r>
              <a:rPr lang="en-US" sz="1000" i="1" dirty="0"/>
              <a:t>, </a:t>
            </a:r>
            <a:r>
              <a:rPr lang="en-US" sz="1000" i="1" dirty="0" err="1"/>
              <a:t>интегриращи</a:t>
            </a:r>
            <a:r>
              <a:rPr lang="en-US" sz="1000" i="1" dirty="0"/>
              <a:t> </a:t>
            </a:r>
            <a:r>
              <a:rPr lang="en-US" sz="1000" i="1" dirty="0" err="1"/>
              <a:t>хоризонталните</a:t>
            </a:r>
            <a:r>
              <a:rPr lang="en-US" sz="1000" i="1" dirty="0"/>
              <a:t> </a:t>
            </a:r>
            <a:r>
              <a:rPr lang="en-US" sz="1000" i="1" dirty="0" err="1"/>
              <a:t>приоритети</a:t>
            </a:r>
            <a:r>
              <a:rPr lang="en-US" sz="1000" i="1" dirty="0"/>
              <a:t> </a:t>
            </a:r>
            <a:r>
              <a:rPr lang="en-US" sz="1000" i="1" dirty="0" err="1"/>
              <a:t>за</a:t>
            </a:r>
            <a:r>
              <a:rPr lang="en-US" sz="1000" i="1" dirty="0"/>
              <a:t> </a:t>
            </a:r>
            <a:r>
              <a:rPr lang="en-US" sz="1000" i="1" dirty="0" err="1"/>
              <a:t>иновации</a:t>
            </a:r>
            <a:r>
              <a:rPr lang="en-US" sz="1000" i="1" dirty="0"/>
              <a:t>, </a:t>
            </a:r>
            <a:r>
              <a:rPr lang="en-US" sz="1000" i="1" dirty="0" err="1"/>
              <a:t>опазване</a:t>
            </a:r>
            <a:r>
              <a:rPr lang="en-US" sz="1000" i="1" dirty="0"/>
              <a:t> и </a:t>
            </a:r>
            <a:r>
              <a:rPr lang="en-US" sz="1000" i="1" dirty="0" err="1"/>
              <a:t>възстановяване</a:t>
            </a:r>
            <a:r>
              <a:rPr lang="en-US" sz="1000" i="1" dirty="0"/>
              <a:t> </a:t>
            </a:r>
            <a:r>
              <a:rPr lang="en-US" sz="1000" i="1" dirty="0" err="1"/>
              <a:t>на</a:t>
            </a:r>
            <a:r>
              <a:rPr lang="en-US" sz="1000" i="1" dirty="0"/>
              <a:t> </a:t>
            </a:r>
            <a:r>
              <a:rPr lang="en-US" sz="1000" i="1" dirty="0" err="1"/>
              <a:t>околната</a:t>
            </a:r>
            <a:r>
              <a:rPr lang="en-US" sz="1000" i="1" dirty="0"/>
              <a:t> </a:t>
            </a:r>
            <a:r>
              <a:rPr lang="en-US" sz="1000" i="1" dirty="0" err="1"/>
              <a:t>среда</a:t>
            </a:r>
            <a:r>
              <a:rPr lang="en-US" sz="1000" i="1" dirty="0"/>
              <a:t>, </a:t>
            </a:r>
            <a:r>
              <a:rPr lang="en-US" sz="1000" i="1" dirty="0" err="1"/>
              <a:t>включително</a:t>
            </a:r>
            <a:r>
              <a:rPr lang="en-US" sz="1000" i="1" dirty="0"/>
              <a:t> </a:t>
            </a:r>
            <a:r>
              <a:rPr lang="en-US" sz="1000" i="1" dirty="0" err="1"/>
              <a:t>биологично</a:t>
            </a:r>
            <a:r>
              <a:rPr lang="en-US" sz="1000" i="1" dirty="0"/>
              <a:t> </a:t>
            </a:r>
            <a:r>
              <a:rPr lang="en-US" sz="1000" i="1" dirty="0" err="1"/>
              <a:t>производство</a:t>
            </a:r>
            <a:r>
              <a:rPr lang="en-US" sz="1000" i="1" dirty="0"/>
              <a:t>, </a:t>
            </a:r>
            <a:r>
              <a:rPr lang="en-US" sz="1000" i="1" dirty="0" err="1"/>
              <a:t>икономия</a:t>
            </a:r>
            <a:r>
              <a:rPr lang="en-US" sz="1000" i="1" dirty="0"/>
              <a:t> </a:t>
            </a:r>
            <a:r>
              <a:rPr lang="en-US" sz="1000" i="1" dirty="0" err="1"/>
              <a:t>на</a:t>
            </a:r>
            <a:r>
              <a:rPr lang="en-US" sz="1000" i="1" dirty="0"/>
              <a:t> </a:t>
            </a:r>
            <a:r>
              <a:rPr lang="en-US" sz="1000" i="1" dirty="0" err="1"/>
              <a:t>ресурси</a:t>
            </a:r>
            <a:r>
              <a:rPr lang="en-US" sz="1000" i="1" dirty="0"/>
              <a:t> и </a:t>
            </a:r>
            <a:r>
              <a:rPr lang="en-US" sz="1000" i="1" dirty="0" err="1"/>
              <a:t>адаптация</a:t>
            </a:r>
            <a:r>
              <a:rPr lang="en-US" sz="1000" i="1" dirty="0"/>
              <a:t> </a:t>
            </a:r>
            <a:r>
              <a:rPr lang="en-US" sz="1000" i="1" dirty="0" err="1"/>
              <a:t>към</a:t>
            </a:r>
            <a:r>
              <a:rPr lang="en-US" sz="1000" i="1" dirty="0"/>
              <a:t> </a:t>
            </a:r>
            <a:r>
              <a:rPr lang="en-US" sz="1000" i="1" dirty="0" err="1"/>
              <a:t>климатичните</a:t>
            </a:r>
            <a:r>
              <a:rPr lang="en-US" sz="1000" i="1" dirty="0"/>
              <a:t> </a:t>
            </a:r>
            <a:r>
              <a:rPr lang="en-US" sz="1000" i="1" dirty="0" err="1"/>
              <a:t>промени</a:t>
            </a:r>
            <a:r>
              <a:rPr lang="en-US" sz="1000" i="1" dirty="0"/>
              <a:t>, </a:t>
            </a:r>
            <a:r>
              <a:rPr lang="en-US" sz="1000" i="1" dirty="0" err="1"/>
              <a:t>както</a:t>
            </a:r>
            <a:r>
              <a:rPr lang="en-US" sz="1000" i="1" dirty="0"/>
              <a:t> и в </a:t>
            </a:r>
            <a:r>
              <a:rPr lang="en-US" sz="1000" i="1" dirty="0" err="1"/>
              <a:t>случай</a:t>
            </a:r>
            <a:r>
              <a:rPr lang="en-US" sz="1000" i="1" dirty="0"/>
              <a:t>, </a:t>
            </a:r>
            <a:r>
              <a:rPr lang="en-US" sz="1000" i="1" dirty="0" err="1"/>
              <a:t>че</a:t>
            </a:r>
            <a:r>
              <a:rPr lang="en-US" sz="1000" i="1" dirty="0"/>
              <a:t> </a:t>
            </a:r>
            <a:r>
              <a:rPr lang="en-US" sz="1000" i="1" dirty="0" err="1"/>
              <a:t>кандидатът</a:t>
            </a:r>
            <a:r>
              <a:rPr lang="en-US" sz="1000" i="1" dirty="0"/>
              <a:t> </a:t>
            </a:r>
            <a:r>
              <a:rPr lang="en-US" sz="1000" i="1" dirty="0" err="1"/>
              <a:t>заявява</a:t>
            </a:r>
            <a:r>
              <a:rPr lang="en-US" sz="1000" i="1" dirty="0"/>
              <a:t> </a:t>
            </a:r>
            <a:r>
              <a:rPr lang="en-US" sz="1000" i="1" u="sng" dirty="0" err="1"/>
              <a:t>приоритет</a:t>
            </a:r>
            <a:r>
              <a:rPr lang="en-US" sz="1000" i="1" u="sng" dirty="0"/>
              <a:t> </a:t>
            </a:r>
            <a:r>
              <a:rPr lang="en-US" sz="1000" i="1" u="sng" dirty="0" err="1"/>
              <a:t>по</a:t>
            </a:r>
            <a:r>
              <a:rPr lang="en-US" sz="1000" i="1" u="sng" dirty="0"/>
              <a:t> </a:t>
            </a:r>
            <a:r>
              <a:rPr lang="en-US" sz="1000" i="1" u="sng" dirty="0" err="1"/>
              <a:t>критерий</a:t>
            </a:r>
            <a:r>
              <a:rPr lang="en-US" sz="1000" i="1" u="sng" dirty="0"/>
              <a:t> № 2.</a:t>
            </a:r>
            <a:r>
              <a:rPr lang="en-US" sz="1000" i="1" dirty="0"/>
              <a:t> </a:t>
            </a:r>
            <a:r>
              <a:rPr lang="en-US" sz="1000" i="1" dirty="0" err="1"/>
              <a:t>Подпомагане</a:t>
            </a:r>
            <a:r>
              <a:rPr lang="en-US" sz="1000" i="1" dirty="0"/>
              <a:t> </a:t>
            </a:r>
            <a:r>
              <a:rPr lang="en-US" sz="1000" i="1" dirty="0" err="1"/>
              <a:t>на</a:t>
            </a:r>
            <a:r>
              <a:rPr lang="en-US" sz="1000" i="1" dirty="0"/>
              <a:t> </a:t>
            </a:r>
            <a:r>
              <a:rPr lang="en-US" sz="1000" i="1" dirty="0" err="1"/>
              <a:t>биологичното</a:t>
            </a:r>
            <a:r>
              <a:rPr lang="en-US" sz="1000" i="1" dirty="0"/>
              <a:t> </a:t>
            </a:r>
            <a:r>
              <a:rPr lang="en-US" sz="1000" i="1" dirty="0" err="1"/>
              <a:t>производство</a:t>
            </a:r>
            <a:r>
              <a:rPr lang="en-US" sz="1000" i="1" dirty="0"/>
              <a:t>“.</a:t>
            </a:r>
            <a:r>
              <a:rPr lang="en-US" sz="1000" dirty="0"/>
              <a:t> </a:t>
            </a:r>
          </a:p>
          <a:p>
            <a:pPr marL="0" indent="0">
              <a:buNone/>
            </a:pPr>
            <a:r>
              <a:rPr lang="en-US" sz="1000" dirty="0"/>
              <a:t>51. </a:t>
            </a:r>
            <a:r>
              <a:rPr lang="en-US" sz="1000" b="1" dirty="0" err="1"/>
              <a:t>Документ</a:t>
            </a:r>
            <a:r>
              <a:rPr lang="en-US" sz="1000" b="1" dirty="0"/>
              <a:t> </a:t>
            </a:r>
            <a:r>
              <a:rPr lang="en-US" sz="1000" b="1" dirty="0" err="1"/>
              <a:t>за</a:t>
            </a:r>
            <a:r>
              <a:rPr lang="en-US" sz="1000" b="1" dirty="0"/>
              <a:t> </a:t>
            </a:r>
            <a:r>
              <a:rPr lang="en-US" sz="1000" b="1" dirty="0" err="1"/>
              <a:t>професионални</a:t>
            </a:r>
            <a:r>
              <a:rPr lang="en-US" sz="1000" b="1" dirty="0"/>
              <a:t> </a:t>
            </a:r>
            <a:r>
              <a:rPr lang="en-US" sz="1000" b="1" dirty="0" err="1"/>
              <a:t>умения</a:t>
            </a:r>
            <a:r>
              <a:rPr lang="en-US" sz="1000" b="1" dirty="0"/>
              <a:t> и </a:t>
            </a:r>
            <a:r>
              <a:rPr lang="en-US" sz="1000" b="1" dirty="0" err="1"/>
              <a:t>компетентности</a:t>
            </a:r>
            <a:r>
              <a:rPr lang="en-US" sz="1000" b="1" dirty="0"/>
              <a:t> в </a:t>
            </a:r>
            <a:r>
              <a:rPr lang="en-US" sz="1000" b="1" dirty="0" err="1"/>
              <a:t>областта</a:t>
            </a:r>
            <a:r>
              <a:rPr lang="en-US" sz="1000" b="1" dirty="0"/>
              <a:t> </a:t>
            </a:r>
            <a:r>
              <a:rPr lang="en-US" sz="1000" b="1" dirty="0" err="1"/>
              <a:t>на</a:t>
            </a:r>
            <a:r>
              <a:rPr lang="en-US" sz="1000" b="1" dirty="0"/>
              <a:t> </a:t>
            </a:r>
            <a:r>
              <a:rPr lang="en-US" sz="1000" b="1" dirty="0" err="1"/>
              <a:t>селското</a:t>
            </a:r>
            <a:r>
              <a:rPr lang="en-US" sz="1000" b="1" dirty="0"/>
              <a:t> </a:t>
            </a:r>
            <a:r>
              <a:rPr lang="en-US" sz="1000" b="1" dirty="0" err="1"/>
              <a:t>стопанство</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i="1" dirty="0" err="1"/>
              <a:t>Представят</a:t>
            </a:r>
            <a:r>
              <a:rPr lang="en-US" sz="1000" i="1" dirty="0"/>
              <a:t> </a:t>
            </a:r>
            <a:r>
              <a:rPr lang="en-US" sz="1000" i="1" dirty="0" err="1"/>
              <a:t>се</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кандидатът</a:t>
            </a:r>
            <a:r>
              <a:rPr lang="en-US" sz="1000" i="1" dirty="0"/>
              <a:t> </a:t>
            </a:r>
            <a:r>
              <a:rPr lang="en-US" sz="1000" i="1" dirty="0" err="1"/>
              <a:t>заявява</a:t>
            </a:r>
            <a:r>
              <a:rPr lang="en-US" sz="1000" i="1" dirty="0"/>
              <a:t> </a:t>
            </a:r>
            <a:r>
              <a:rPr lang="en-US" sz="1000" i="1" dirty="0" err="1"/>
              <a:t>точки</a:t>
            </a:r>
            <a:r>
              <a:rPr lang="en-US" sz="1000" i="1" dirty="0"/>
              <a:t> </a:t>
            </a:r>
            <a:r>
              <a:rPr lang="en-US" sz="1000" i="1" dirty="0" err="1"/>
              <a:t>по</a:t>
            </a:r>
            <a:r>
              <a:rPr lang="en-US" sz="1000" i="1" dirty="0"/>
              <a:t> </a:t>
            </a:r>
            <a:r>
              <a:rPr lang="en-US" sz="1000" i="1" u="sng" dirty="0" err="1"/>
              <a:t>критерий</a:t>
            </a:r>
            <a:r>
              <a:rPr lang="en-US" sz="1000" i="1" u="sng" dirty="0"/>
              <a:t> </a:t>
            </a:r>
            <a:r>
              <a:rPr lang="en-US" sz="1000" i="1" u="sng" dirty="0" err="1"/>
              <a:t>за</a:t>
            </a:r>
            <a:r>
              <a:rPr lang="en-US" sz="1000" i="1" u="sng" dirty="0"/>
              <a:t> </a:t>
            </a:r>
            <a:r>
              <a:rPr lang="en-US" sz="1000" i="1" u="sng" dirty="0" err="1"/>
              <a:t>подбор</a:t>
            </a:r>
            <a:r>
              <a:rPr lang="en-US" sz="1000" i="1" u="sng" dirty="0"/>
              <a:t> №5 и </a:t>
            </a:r>
            <a:r>
              <a:rPr lang="en-US" sz="1000" i="1" u="sng" dirty="0" err="1"/>
              <a:t>по-висок</a:t>
            </a:r>
            <a:r>
              <a:rPr lang="en-US" sz="1000" i="1" u="sng" dirty="0"/>
              <a:t> </a:t>
            </a:r>
            <a:r>
              <a:rPr lang="en-US" sz="1000" i="1" u="sng" dirty="0" err="1"/>
              <a:t>размер</a:t>
            </a:r>
            <a:r>
              <a:rPr lang="en-US" sz="1000" i="1" u="sng" dirty="0"/>
              <a:t> </a:t>
            </a:r>
            <a:r>
              <a:rPr lang="en-US" sz="1000" i="1" u="sng" dirty="0" err="1"/>
              <a:t>на</a:t>
            </a:r>
            <a:r>
              <a:rPr lang="en-US" sz="1000" i="1" u="sng" dirty="0"/>
              <a:t> </a:t>
            </a:r>
            <a:r>
              <a:rPr lang="en-US" sz="1000" i="1" u="sng" dirty="0" err="1"/>
              <a:t>помощта</a:t>
            </a:r>
            <a:r>
              <a:rPr lang="en-US" sz="1000" i="1" dirty="0"/>
              <a:t> </a:t>
            </a:r>
            <a:r>
              <a:rPr lang="en-US" sz="1000" i="1" dirty="0" err="1"/>
              <a:t>за</a:t>
            </a:r>
            <a:r>
              <a:rPr lang="en-US" sz="1000" i="1" dirty="0"/>
              <a:t> </a:t>
            </a:r>
            <a:r>
              <a:rPr lang="en-US" sz="1000" i="1" dirty="0" err="1"/>
              <a:t>проекти</a:t>
            </a:r>
            <a:r>
              <a:rPr lang="en-US" sz="1000" i="1" dirty="0"/>
              <a:t>, </a:t>
            </a:r>
            <a:r>
              <a:rPr lang="en-US" sz="1000" i="1" dirty="0" err="1"/>
              <a:t>представени</a:t>
            </a:r>
            <a:r>
              <a:rPr lang="en-US" sz="1000" i="1" dirty="0"/>
              <a:t> </a:t>
            </a:r>
            <a:r>
              <a:rPr lang="en-US" sz="1000" i="1" dirty="0" err="1"/>
              <a:t>от</a:t>
            </a:r>
            <a:r>
              <a:rPr lang="en-US" sz="1000" i="1" dirty="0"/>
              <a:t> </a:t>
            </a:r>
            <a:r>
              <a:rPr lang="en-US" sz="1000" i="1" dirty="0" err="1"/>
              <a:t>млади</a:t>
            </a:r>
            <a:r>
              <a:rPr lang="en-US" sz="1000" i="1" dirty="0"/>
              <a:t> </a:t>
            </a:r>
            <a:r>
              <a:rPr lang="en-US" sz="1000" i="1" dirty="0" err="1"/>
              <a:t>земеделски</a:t>
            </a:r>
            <a:r>
              <a:rPr lang="en-US" sz="1000" i="1" dirty="0"/>
              <a:t> </a:t>
            </a:r>
            <a:r>
              <a:rPr lang="en-US" sz="1000" i="1" dirty="0" err="1"/>
              <a:t>стопани</a:t>
            </a:r>
            <a:r>
              <a:rPr lang="en-US" sz="1000" i="1" dirty="0"/>
              <a:t> и е </a:t>
            </a:r>
            <a:r>
              <a:rPr lang="en-US" sz="1000" i="1" dirty="0" err="1"/>
              <a:t>заявил</a:t>
            </a:r>
            <a:r>
              <a:rPr lang="en-US" sz="1000" i="1" dirty="0"/>
              <a:t>, </a:t>
            </a:r>
            <a:r>
              <a:rPr lang="en-US" sz="1000" i="1" dirty="0" err="1"/>
              <a:t>че</a:t>
            </a:r>
            <a:r>
              <a:rPr lang="en-US" sz="1000" i="1" dirty="0"/>
              <a:t> </a:t>
            </a:r>
            <a:r>
              <a:rPr lang="en-US" sz="1000" i="1" dirty="0" err="1"/>
              <a:t>притежава</a:t>
            </a:r>
            <a:r>
              <a:rPr lang="en-US" sz="1000" dirty="0"/>
              <a:t> </a:t>
            </a:r>
            <a:r>
              <a:rPr lang="en-US" sz="1000" i="1" dirty="0" err="1"/>
              <a:t>професионални</a:t>
            </a:r>
            <a:r>
              <a:rPr lang="en-US" sz="1000" i="1" dirty="0"/>
              <a:t> </a:t>
            </a:r>
            <a:r>
              <a:rPr lang="en-US" sz="1000" i="1" dirty="0" err="1"/>
              <a:t>умения</a:t>
            </a:r>
            <a:r>
              <a:rPr lang="en-US" sz="1000" i="1" dirty="0"/>
              <a:t> и </a:t>
            </a:r>
            <a:r>
              <a:rPr lang="en-US" sz="1000" i="1" dirty="0" err="1"/>
              <a:t>компетентности</a:t>
            </a:r>
            <a:r>
              <a:rPr lang="en-US" sz="1000" i="1" dirty="0"/>
              <a:t> в </a:t>
            </a:r>
            <a:r>
              <a:rPr lang="en-US" sz="1000" i="1" dirty="0" err="1"/>
              <a:t>областта</a:t>
            </a:r>
            <a:r>
              <a:rPr lang="en-US" sz="1000" i="1" dirty="0"/>
              <a:t> </a:t>
            </a:r>
            <a:r>
              <a:rPr lang="en-US" sz="1000" i="1" dirty="0" err="1"/>
              <a:t>на</a:t>
            </a:r>
            <a:r>
              <a:rPr lang="en-US" sz="1000" i="1" dirty="0"/>
              <a:t> </a:t>
            </a:r>
            <a:r>
              <a:rPr lang="en-US" sz="1000" i="1" dirty="0" err="1"/>
              <a:t>селското</a:t>
            </a:r>
            <a:r>
              <a:rPr lang="en-US" sz="1000" i="1" dirty="0"/>
              <a:t> </a:t>
            </a:r>
            <a:r>
              <a:rPr lang="en-US" sz="1000" i="1" dirty="0" err="1"/>
              <a:t>стопанство</a:t>
            </a:r>
            <a:r>
              <a:rPr lang="en-US" sz="1000" i="1" dirty="0"/>
              <a:t> </a:t>
            </a:r>
            <a:r>
              <a:rPr lang="en-US" sz="1000" i="1" dirty="0" err="1"/>
              <a:t>към</a:t>
            </a:r>
            <a:r>
              <a:rPr lang="en-US" sz="1000" i="1" dirty="0"/>
              <a:t> </a:t>
            </a:r>
            <a:r>
              <a:rPr lang="en-US" sz="1000" i="1" dirty="0" err="1"/>
              <a:t>датата</a:t>
            </a:r>
            <a:r>
              <a:rPr lang="en-US" sz="1000" i="1" dirty="0"/>
              <a:t> </a:t>
            </a:r>
            <a:r>
              <a:rPr lang="en-US" sz="1000" i="1" dirty="0" err="1"/>
              <a:t>на</a:t>
            </a:r>
            <a:r>
              <a:rPr lang="en-US" sz="1000" i="1" dirty="0"/>
              <a:t> </a:t>
            </a:r>
            <a:r>
              <a:rPr lang="en-US" sz="1000" i="1" dirty="0" err="1"/>
              <a:t>подаване</a:t>
            </a:r>
            <a:r>
              <a:rPr lang="en-US" sz="1000" i="1" dirty="0"/>
              <a:t> </a:t>
            </a:r>
            <a:r>
              <a:rPr lang="en-US" sz="1000" i="1" dirty="0" err="1"/>
              <a:t>на</a:t>
            </a:r>
            <a:r>
              <a:rPr lang="en-US" sz="1000" i="1" dirty="0"/>
              <a:t> </a:t>
            </a:r>
            <a:r>
              <a:rPr lang="en-US" sz="1000" i="1" dirty="0" err="1"/>
              <a:t>проектното</a:t>
            </a:r>
            <a:r>
              <a:rPr lang="en-US" sz="1000" i="1" dirty="0"/>
              <a:t> </a:t>
            </a:r>
            <a:r>
              <a:rPr lang="en-US" sz="1000" i="1" dirty="0" err="1"/>
              <a:t>предложение</a:t>
            </a:r>
            <a:r>
              <a:rPr lang="en-US" sz="1000" dirty="0"/>
              <a:t>).</a:t>
            </a:r>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4211927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Списък</a:t>
            </a:r>
            <a:r>
              <a:rPr lang="en-US" sz="1800" b="1" dirty="0" smtClean="0">
                <a:effectLst/>
              </a:rPr>
              <a:t> </a:t>
            </a:r>
            <a:r>
              <a:rPr lang="en-US" sz="1800" b="1" dirty="0" err="1">
                <a:effectLst/>
              </a:rPr>
              <a:t>на</a:t>
            </a:r>
            <a:r>
              <a:rPr lang="en-US" sz="1800" b="1" dirty="0">
                <a:effectLst/>
              </a:rPr>
              <a:t> </a:t>
            </a:r>
            <a:r>
              <a:rPr lang="en-US" sz="1800" b="1" dirty="0" err="1">
                <a:effectLst/>
              </a:rPr>
              <a:t>документите</a:t>
            </a:r>
            <a:r>
              <a:rPr lang="en-US" sz="1800" b="1" dirty="0">
                <a:effectLst/>
              </a:rPr>
              <a:t>, </a:t>
            </a:r>
            <a:r>
              <a:rPr lang="en-US" sz="1800" b="1" dirty="0" err="1">
                <a:effectLst/>
              </a:rPr>
              <a:t>които</a:t>
            </a:r>
            <a:r>
              <a:rPr lang="en-US" sz="1800" b="1" dirty="0">
                <a:effectLst/>
              </a:rPr>
              <a:t> </a:t>
            </a:r>
            <a:r>
              <a:rPr lang="en-US" sz="1800" b="1" dirty="0" smtClean="0">
                <a:effectLst/>
              </a:rPr>
              <a:t/>
            </a:r>
            <a:br>
              <a:rPr lang="en-US" sz="1800" b="1" dirty="0" smtClean="0">
                <a:effectLst/>
              </a:rPr>
            </a:br>
            <a:r>
              <a:rPr lang="en-US" sz="1800" b="1" dirty="0" err="1" smtClean="0">
                <a:effectLst/>
              </a:rPr>
              <a:t>се</a:t>
            </a:r>
            <a:r>
              <a:rPr lang="en-US" sz="1800" b="1" dirty="0" smtClean="0">
                <a:effectLst/>
              </a:rPr>
              <a:t> </a:t>
            </a:r>
            <a:r>
              <a:rPr lang="en-US" sz="1800" b="1" dirty="0" err="1">
                <a:effectLst/>
              </a:rPr>
              <a:t>подават</a:t>
            </a:r>
            <a:r>
              <a:rPr lang="en-US" sz="1800" b="1" dirty="0">
                <a:effectLst/>
              </a:rPr>
              <a:t> </a:t>
            </a:r>
            <a:r>
              <a:rPr lang="en-US" sz="1800" b="1" dirty="0" err="1">
                <a:effectLst/>
              </a:rPr>
              <a:t>на</a:t>
            </a:r>
            <a:r>
              <a:rPr lang="en-US" sz="1800" b="1" dirty="0">
                <a:effectLst/>
              </a:rPr>
              <a:t> </a:t>
            </a:r>
            <a:r>
              <a:rPr lang="en-US" sz="1800" b="1" dirty="0" err="1">
                <a:effectLst/>
              </a:rPr>
              <a:t>етап</a:t>
            </a:r>
            <a:r>
              <a:rPr lang="en-US" sz="1800" b="1" dirty="0">
                <a:effectLst/>
              </a:rPr>
              <a:t> </a:t>
            </a:r>
            <a:r>
              <a:rPr lang="en-US" sz="1800" b="1" dirty="0" err="1">
                <a:effectLst/>
              </a:rPr>
              <a:t>кандидатстване</a:t>
            </a:r>
            <a:r>
              <a:rPr lang="en-US" sz="1800" b="1" dirty="0">
                <a:effectLst/>
              </a:rPr>
              <a:t>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b="1" dirty="0"/>
              <a:t>52.</a:t>
            </a:r>
            <a:r>
              <a:rPr lang="en-US" sz="1000" dirty="0"/>
              <a:t> </a:t>
            </a:r>
            <a:r>
              <a:rPr lang="en-US" sz="1000" b="1" dirty="0" err="1"/>
              <a:t>Отчет</a:t>
            </a:r>
            <a:r>
              <a:rPr lang="en-US" sz="1000" b="1" dirty="0"/>
              <a:t> </a:t>
            </a:r>
            <a:r>
              <a:rPr lang="en-US" sz="1000" b="1" dirty="0" err="1"/>
              <a:t>за</a:t>
            </a:r>
            <a:r>
              <a:rPr lang="en-US" sz="1000" b="1" dirty="0"/>
              <a:t> </a:t>
            </a:r>
            <a:r>
              <a:rPr lang="en-US" sz="1000" b="1" dirty="0" err="1"/>
              <a:t>заетите</a:t>
            </a:r>
            <a:r>
              <a:rPr lang="en-US" sz="1000" b="1" dirty="0"/>
              <a:t> </a:t>
            </a:r>
            <a:r>
              <a:rPr lang="en-US" sz="1000" b="1" dirty="0" err="1"/>
              <a:t>лица</a:t>
            </a:r>
            <a:r>
              <a:rPr lang="en-US" sz="1000" b="1" dirty="0"/>
              <a:t>, </a:t>
            </a:r>
            <a:r>
              <a:rPr lang="en-US" sz="1000" b="1" dirty="0" err="1"/>
              <a:t>средствата</a:t>
            </a:r>
            <a:r>
              <a:rPr lang="en-US" sz="1000" b="1" dirty="0"/>
              <a:t> </a:t>
            </a:r>
            <a:r>
              <a:rPr lang="en-US" sz="1000" b="1" dirty="0" err="1"/>
              <a:t>за</a:t>
            </a:r>
            <a:r>
              <a:rPr lang="en-US" sz="1000" b="1" dirty="0"/>
              <a:t> </a:t>
            </a:r>
            <a:r>
              <a:rPr lang="en-US" sz="1000" b="1" dirty="0" err="1"/>
              <a:t>работна</a:t>
            </a:r>
            <a:r>
              <a:rPr lang="en-US" sz="1000" b="1" dirty="0"/>
              <a:t> </a:t>
            </a:r>
            <a:r>
              <a:rPr lang="en-US" sz="1000" b="1" dirty="0" err="1"/>
              <a:t>заплата</a:t>
            </a:r>
            <a:r>
              <a:rPr lang="en-US" sz="1000" b="1" dirty="0"/>
              <a:t> и </a:t>
            </a:r>
            <a:r>
              <a:rPr lang="en-US" sz="1000" b="1" dirty="0" err="1"/>
              <a:t>други</a:t>
            </a:r>
            <a:r>
              <a:rPr lang="en-US" sz="1000" b="1" dirty="0"/>
              <a:t> </a:t>
            </a:r>
            <a:r>
              <a:rPr lang="en-US" sz="1000" b="1" dirty="0" err="1"/>
              <a:t>разходи</a:t>
            </a:r>
            <a:r>
              <a:rPr lang="en-US" sz="1000" b="1" dirty="0"/>
              <a:t> </a:t>
            </a:r>
            <a:r>
              <a:rPr lang="en-US" sz="1000" b="1" dirty="0" err="1"/>
              <a:t>за</a:t>
            </a:r>
            <a:r>
              <a:rPr lang="en-US" sz="1000" b="1" dirty="0"/>
              <a:t> </a:t>
            </a:r>
            <a:r>
              <a:rPr lang="en-US" sz="1000" b="1" dirty="0" err="1"/>
              <a:t>труд</a:t>
            </a:r>
            <a:r>
              <a:rPr lang="en-US" sz="1000" b="1" dirty="0"/>
              <a:t> </a:t>
            </a:r>
            <a:r>
              <a:rPr lang="en-US" sz="1000" b="1" dirty="0" err="1"/>
              <a:t>за</a:t>
            </a:r>
            <a:r>
              <a:rPr lang="en-US" sz="1000" b="1" dirty="0"/>
              <a:t> </a:t>
            </a:r>
            <a:r>
              <a:rPr lang="en-US" sz="1000" b="1" dirty="0" err="1"/>
              <a:t>предходната</a:t>
            </a:r>
            <a:r>
              <a:rPr lang="en-US" sz="1000" b="1" dirty="0"/>
              <a:t> </a:t>
            </a:r>
            <a:r>
              <a:rPr lang="en-US" sz="1000" b="1" dirty="0" err="1"/>
              <a:t>спрямо</a:t>
            </a:r>
            <a:r>
              <a:rPr lang="en-US" sz="1000" b="1" dirty="0"/>
              <a:t> </a:t>
            </a:r>
            <a:r>
              <a:rPr lang="en-US" sz="1000" b="1" dirty="0" err="1"/>
              <a:t>кандидатстването</a:t>
            </a:r>
            <a:r>
              <a:rPr lang="en-US" sz="1000" b="1" dirty="0"/>
              <a:t> </a:t>
            </a:r>
            <a:r>
              <a:rPr lang="en-US" sz="1000" b="1" dirty="0" err="1"/>
              <a:t>календарна</a:t>
            </a:r>
            <a:r>
              <a:rPr lang="en-US" sz="1000" b="1" dirty="0"/>
              <a:t> </a:t>
            </a:r>
            <a:r>
              <a:rPr lang="en-US" sz="1000" b="1" dirty="0" err="1"/>
              <a:t>година</a:t>
            </a:r>
            <a:r>
              <a:rPr lang="en-US" sz="1000" dirty="0"/>
              <a:t>, </a:t>
            </a:r>
            <a:r>
              <a:rPr lang="en-US" sz="1000" dirty="0" err="1"/>
              <a:t>заверена</a:t>
            </a:r>
            <a:r>
              <a:rPr lang="en-US" sz="1000" dirty="0"/>
              <a:t> </a:t>
            </a:r>
            <a:r>
              <a:rPr lang="en-US" sz="1000" dirty="0" err="1"/>
              <a:t>от</a:t>
            </a:r>
            <a:r>
              <a:rPr lang="en-US" sz="1000" dirty="0"/>
              <a:t> </a:t>
            </a:r>
            <a:r>
              <a:rPr lang="en-US" sz="1000" dirty="0" err="1"/>
              <a:t>кандидата</a:t>
            </a:r>
            <a:r>
              <a:rPr lang="en-US" sz="1000" dirty="0"/>
              <a:t> и НСИ </a:t>
            </a:r>
            <a:r>
              <a:rPr lang="en-US" sz="1000" dirty="0" err="1"/>
              <a:t>или</a:t>
            </a:r>
            <a:r>
              <a:rPr lang="en-US" sz="1000" dirty="0"/>
              <a:t> </a:t>
            </a:r>
            <a:r>
              <a:rPr lang="en-US" sz="1000" b="1" dirty="0" err="1"/>
              <a:t>Ведомост</a:t>
            </a:r>
            <a:r>
              <a:rPr lang="en-US" sz="1000" b="1" dirty="0"/>
              <a:t> </a:t>
            </a:r>
            <a:r>
              <a:rPr lang="en-US" sz="1000" b="1" dirty="0" err="1"/>
              <a:t>за</a:t>
            </a:r>
            <a:r>
              <a:rPr lang="en-US" sz="1000" b="1" dirty="0"/>
              <a:t> </a:t>
            </a:r>
            <a:r>
              <a:rPr lang="en-US" sz="1000" b="1" dirty="0" err="1"/>
              <a:t>заплати</a:t>
            </a:r>
            <a:r>
              <a:rPr lang="en-US" sz="1000" dirty="0"/>
              <a:t> </a:t>
            </a:r>
            <a:r>
              <a:rPr lang="en-US" sz="1000" dirty="0" err="1"/>
              <a:t>за</a:t>
            </a:r>
            <a:r>
              <a:rPr lang="en-US" sz="1000" dirty="0"/>
              <a:t> </a:t>
            </a:r>
            <a:r>
              <a:rPr lang="en-US" sz="1000" dirty="0" err="1"/>
              <a:t>месеците</a:t>
            </a:r>
            <a:r>
              <a:rPr lang="en-US" sz="1000" dirty="0"/>
              <a:t> в </a:t>
            </a:r>
            <a:r>
              <a:rPr lang="en-US" sz="1000" dirty="0" err="1"/>
              <a:t>периода</a:t>
            </a:r>
            <a:r>
              <a:rPr lang="en-US" sz="1000" dirty="0"/>
              <a:t> </a:t>
            </a:r>
            <a:r>
              <a:rPr lang="en-US" sz="1000" dirty="0" err="1"/>
              <a:t>от</a:t>
            </a:r>
            <a:r>
              <a:rPr lang="en-US" sz="1000" dirty="0"/>
              <a:t> </a:t>
            </a:r>
            <a:r>
              <a:rPr lang="en-US" sz="1000" dirty="0" err="1"/>
              <a:t>вписването</a:t>
            </a:r>
            <a:r>
              <a:rPr lang="en-US" sz="1000" dirty="0"/>
              <a:t> в </a:t>
            </a:r>
            <a:r>
              <a:rPr lang="en-US" sz="1000" dirty="0" err="1"/>
              <a:t>Търговския</a:t>
            </a:r>
            <a:r>
              <a:rPr lang="en-US" sz="1000" dirty="0"/>
              <a:t> </a:t>
            </a:r>
            <a:r>
              <a:rPr lang="en-US" sz="1000" dirty="0" err="1"/>
              <a:t>регистър</a:t>
            </a:r>
            <a:r>
              <a:rPr lang="en-US" sz="1000" dirty="0"/>
              <a:t> </a:t>
            </a:r>
            <a:r>
              <a:rPr lang="en-US" sz="1000" dirty="0" err="1"/>
              <a:t>до</a:t>
            </a:r>
            <a:r>
              <a:rPr lang="en-US" sz="1000" dirty="0"/>
              <a:t> </a:t>
            </a:r>
            <a:r>
              <a:rPr lang="en-US" sz="1000" dirty="0" err="1"/>
              <a:t>деня</a:t>
            </a:r>
            <a:r>
              <a:rPr lang="en-US" sz="1000" dirty="0"/>
              <a:t> </a:t>
            </a:r>
            <a:r>
              <a:rPr lang="en-US" sz="1000" dirty="0" err="1"/>
              <a:t>преди</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проектното</a:t>
            </a:r>
            <a:r>
              <a:rPr lang="en-US" sz="1000" dirty="0"/>
              <a:t> </a:t>
            </a:r>
            <a:r>
              <a:rPr lang="en-US" sz="1000" dirty="0" err="1"/>
              <a:t>предложение</a:t>
            </a:r>
            <a:r>
              <a:rPr lang="en-US" sz="1000" dirty="0"/>
              <a:t> </a:t>
            </a:r>
            <a:r>
              <a:rPr lang="en-US" sz="1000" dirty="0" err="1"/>
              <a:t>за</a:t>
            </a:r>
            <a:r>
              <a:rPr lang="en-US" sz="1000" dirty="0"/>
              <a:t> </a:t>
            </a:r>
            <a:r>
              <a:rPr lang="en-US" sz="1000" dirty="0" err="1"/>
              <a:t>новорегистрирани</a:t>
            </a:r>
            <a:r>
              <a:rPr lang="en-US" sz="1000" dirty="0"/>
              <a:t> </a:t>
            </a:r>
            <a:r>
              <a:rPr lang="en-US" sz="1000" dirty="0" err="1"/>
              <a:t>предприятия</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i="1" dirty="0" err="1"/>
              <a:t>представя</a:t>
            </a:r>
            <a:r>
              <a:rPr lang="en-US" sz="1000" i="1" dirty="0"/>
              <a:t> </a:t>
            </a:r>
            <a:r>
              <a:rPr lang="en-US" sz="1000" i="1" dirty="0" err="1"/>
              <a:t>се</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кандидатът</a:t>
            </a:r>
            <a:r>
              <a:rPr lang="en-US" sz="1000" i="1" dirty="0"/>
              <a:t> </a:t>
            </a:r>
            <a:r>
              <a:rPr lang="en-US" sz="1000" i="1" dirty="0" err="1"/>
              <a:t>заявява</a:t>
            </a:r>
            <a:r>
              <a:rPr lang="en-US" sz="1000" i="1" dirty="0"/>
              <a:t> </a:t>
            </a:r>
            <a:r>
              <a:rPr lang="en-US" sz="1000" i="1" dirty="0" err="1"/>
              <a:t>приоритет</a:t>
            </a:r>
            <a:r>
              <a:rPr lang="en-US" sz="1000" i="1" dirty="0"/>
              <a:t> </a:t>
            </a:r>
            <a:r>
              <a:rPr lang="en-US" sz="1000" i="1" dirty="0" err="1"/>
              <a:t>по</a:t>
            </a:r>
            <a:r>
              <a:rPr lang="en-US" sz="1000" i="1" dirty="0"/>
              <a:t> </a:t>
            </a:r>
            <a:r>
              <a:rPr lang="en-US" sz="1000" i="1" u="sng" dirty="0" err="1"/>
              <a:t>критерий</a:t>
            </a:r>
            <a:r>
              <a:rPr lang="en-US" sz="1000" i="1" u="sng" dirty="0"/>
              <a:t> № 3. </a:t>
            </a:r>
            <a:r>
              <a:rPr lang="en-US" sz="1000" i="1" u="sng" dirty="0" err="1"/>
              <a:t>Подпомагане</a:t>
            </a:r>
            <a:r>
              <a:rPr lang="en-US" sz="1000" i="1" u="sng" dirty="0"/>
              <a:t> </a:t>
            </a:r>
            <a:r>
              <a:rPr lang="en-US" sz="1000" i="1" u="sng" dirty="0" err="1"/>
              <a:t>на</a:t>
            </a:r>
            <a:r>
              <a:rPr lang="en-US" sz="1000" i="1" u="sng" dirty="0"/>
              <a:t> </a:t>
            </a:r>
            <a:r>
              <a:rPr lang="en-US" sz="1000" i="1" u="sng" dirty="0" err="1"/>
              <a:t>проекти</a:t>
            </a:r>
            <a:r>
              <a:rPr lang="en-US" sz="1000" i="1" u="sng" dirty="0"/>
              <a:t>, </a:t>
            </a:r>
            <a:r>
              <a:rPr lang="en-US" sz="1000" i="1" u="sng" dirty="0" err="1"/>
              <a:t>осигуряващи</a:t>
            </a:r>
            <a:r>
              <a:rPr lang="en-US" sz="1000" i="1" u="sng" dirty="0"/>
              <a:t> </a:t>
            </a:r>
            <a:r>
              <a:rPr lang="en-US" sz="1000" i="1" u="sng" dirty="0" err="1"/>
              <a:t>допълнителна</a:t>
            </a:r>
            <a:r>
              <a:rPr lang="en-US" sz="1000" i="1" u="sng" dirty="0"/>
              <a:t> </a:t>
            </a:r>
            <a:r>
              <a:rPr lang="en-US" sz="1000" i="1" u="sng" dirty="0" err="1"/>
              <a:t>устойчива</a:t>
            </a:r>
            <a:r>
              <a:rPr lang="en-US" sz="1000" i="1" u="sng" dirty="0"/>
              <a:t> </a:t>
            </a:r>
            <a:r>
              <a:rPr lang="en-US" sz="1000" i="1" u="sng" dirty="0" err="1"/>
              <a:t>заетост</a:t>
            </a:r>
            <a:r>
              <a:rPr lang="en-US" sz="1000" i="1" u="sng" dirty="0"/>
              <a:t>:</a:t>
            </a:r>
            <a:endParaRPr lang="en-US" sz="1000" dirty="0"/>
          </a:p>
          <a:p>
            <a:pPr marL="0" indent="0">
              <a:buNone/>
            </a:pPr>
            <a:r>
              <a:rPr lang="en-US" sz="1000" b="1" dirty="0"/>
              <a:t>53.</a:t>
            </a:r>
            <a:r>
              <a:rPr lang="en-US" sz="1000" dirty="0"/>
              <a:t> </a:t>
            </a:r>
            <a:r>
              <a:rPr lang="en-US" sz="1000" b="1" dirty="0" err="1"/>
              <a:t>Справка</a:t>
            </a:r>
            <a:r>
              <a:rPr lang="en-US" sz="1000" b="1" dirty="0"/>
              <a:t> </a:t>
            </a:r>
            <a:r>
              <a:rPr lang="en-US" sz="1000" b="1" dirty="0" err="1"/>
              <a:t>за</a:t>
            </a:r>
            <a:r>
              <a:rPr lang="en-US" sz="1000" b="1" dirty="0"/>
              <a:t> </a:t>
            </a:r>
            <a:r>
              <a:rPr lang="en-US" sz="1000" b="1" dirty="0" err="1"/>
              <a:t>съществуващия</a:t>
            </a:r>
            <a:r>
              <a:rPr lang="en-US" sz="1000" b="1" dirty="0"/>
              <a:t> и </a:t>
            </a:r>
            <a:r>
              <a:rPr lang="en-US" sz="1000" b="1" dirty="0" err="1"/>
              <a:t>нает</a:t>
            </a:r>
            <a:r>
              <a:rPr lang="en-US" sz="1000" b="1" dirty="0"/>
              <a:t> </a:t>
            </a:r>
            <a:r>
              <a:rPr lang="en-US" sz="1000" b="1" dirty="0" err="1"/>
              <a:t>персонал</a:t>
            </a:r>
            <a:r>
              <a:rPr lang="en-US" sz="1000" b="1" dirty="0"/>
              <a:t> </a:t>
            </a:r>
            <a:r>
              <a:rPr lang="en-US" sz="1000" b="1" dirty="0" err="1"/>
              <a:t>към</a:t>
            </a:r>
            <a:r>
              <a:rPr lang="en-US" sz="1000" b="1" dirty="0"/>
              <a:t> </a:t>
            </a:r>
            <a:r>
              <a:rPr lang="en-US" sz="1000" b="1" dirty="0" err="1"/>
              <a:t>края</a:t>
            </a:r>
            <a:r>
              <a:rPr lang="en-US" sz="1000" b="1" dirty="0"/>
              <a:t> </a:t>
            </a:r>
            <a:r>
              <a:rPr lang="en-US" sz="1000" b="1" dirty="0" err="1"/>
              <a:t>на</a:t>
            </a:r>
            <a:r>
              <a:rPr lang="en-US" sz="1000" b="1" dirty="0"/>
              <a:t> </a:t>
            </a:r>
            <a:r>
              <a:rPr lang="en-US" sz="1000" b="1" dirty="0" err="1"/>
              <a:t>предходната</a:t>
            </a:r>
            <a:r>
              <a:rPr lang="en-US" sz="1000" b="1" dirty="0"/>
              <a:t> </a:t>
            </a:r>
            <a:r>
              <a:rPr lang="en-US" sz="1000" b="1" dirty="0" err="1"/>
              <a:t>спрямо</a:t>
            </a:r>
            <a:r>
              <a:rPr lang="en-US" sz="1000" b="1" dirty="0"/>
              <a:t> </a:t>
            </a:r>
            <a:r>
              <a:rPr lang="en-US" sz="1000" b="1" dirty="0" err="1"/>
              <a:t>кандидатстването</a:t>
            </a:r>
            <a:r>
              <a:rPr lang="en-US" sz="1000" b="1" dirty="0"/>
              <a:t> </a:t>
            </a:r>
            <a:r>
              <a:rPr lang="en-US" sz="1000" b="1" dirty="0" err="1"/>
              <a:t>календарна</a:t>
            </a:r>
            <a:r>
              <a:rPr lang="en-US" sz="1000" b="1" dirty="0"/>
              <a:t> </a:t>
            </a:r>
            <a:r>
              <a:rPr lang="en-US" sz="1000" b="1" dirty="0" err="1"/>
              <a:t>година</a:t>
            </a:r>
            <a:r>
              <a:rPr lang="en-US" sz="1000" dirty="0"/>
              <a:t> (</a:t>
            </a:r>
            <a:r>
              <a:rPr lang="en-US" sz="1000" b="1" dirty="0" err="1"/>
              <a:t>Приложение</a:t>
            </a:r>
            <a:r>
              <a:rPr lang="en-US" sz="1000" b="1" dirty="0"/>
              <a:t> №15</a:t>
            </a:r>
            <a:r>
              <a:rPr lang="en-US" sz="1000" dirty="0"/>
              <a:t> </a:t>
            </a:r>
            <a:r>
              <a:rPr lang="en-US" sz="1000" b="1" dirty="0" err="1"/>
              <a:t>от</a:t>
            </a:r>
            <a:r>
              <a:rPr lang="en-US" sz="1000" b="1" dirty="0"/>
              <a:t> </a:t>
            </a:r>
            <a:r>
              <a:rPr lang="en-US" sz="1000" b="1" dirty="0" err="1"/>
              <a:t>Документи</a:t>
            </a:r>
            <a:r>
              <a:rPr lang="en-US" sz="1000" b="1" dirty="0"/>
              <a:t> </a:t>
            </a:r>
            <a:r>
              <a:rPr lang="en-US" sz="1000" b="1" dirty="0" err="1"/>
              <a:t>за</a:t>
            </a:r>
            <a:r>
              <a:rPr lang="en-US" sz="1000" b="1" dirty="0"/>
              <a:t> </a:t>
            </a:r>
            <a:r>
              <a:rPr lang="en-US" sz="1000" b="1" dirty="0" err="1"/>
              <a:t>кандидатстване</a:t>
            </a:r>
            <a:r>
              <a:rPr lang="en-US" sz="1000" b="1" dirty="0"/>
              <a:t>/</a:t>
            </a:r>
            <a:r>
              <a:rPr lang="en-US" sz="1000" b="1" dirty="0" err="1"/>
              <a:t>Документи</a:t>
            </a:r>
            <a:r>
              <a:rPr lang="en-US" sz="1000" b="1" dirty="0"/>
              <a:t> </a:t>
            </a:r>
            <a:r>
              <a:rPr lang="en-US" sz="1000" b="1" dirty="0" err="1"/>
              <a:t>за</a:t>
            </a:r>
            <a:r>
              <a:rPr lang="en-US" sz="1000" b="1" dirty="0"/>
              <a:t> </a:t>
            </a:r>
            <a:r>
              <a:rPr lang="en-US" sz="1000" b="1" dirty="0" err="1"/>
              <a:t>попълване</a:t>
            </a:r>
            <a:r>
              <a:rPr lang="en-US" sz="1000" b="1" dirty="0"/>
              <a:t>)</a:t>
            </a:r>
            <a:r>
              <a:rPr lang="en-US" sz="1000" dirty="0"/>
              <a:t> - (</a:t>
            </a:r>
            <a:r>
              <a:rPr lang="en-US" sz="1000" i="1" dirty="0" err="1"/>
              <a:t>представя</a:t>
            </a:r>
            <a:r>
              <a:rPr lang="en-US" sz="1000" i="1" dirty="0"/>
              <a:t> </a:t>
            </a:r>
            <a:r>
              <a:rPr lang="en-US" sz="1000" i="1" dirty="0" err="1"/>
              <a:t>се</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кандидатът</a:t>
            </a:r>
            <a:r>
              <a:rPr lang="en-US" sz="1000" i="1" dirty="0"/>
              <a:t> </a:t>
            </a:r>
            <a:r>
              <a:rPr lang="en-US" sz="1000" i="1" dirty="0" err="1"/>
              <a:t>заявява</a:t>
            </a:r>
            <a:r>
              <a:rPr lang="en-US" sz="1000" i="1" dirty="0"/>
              <a:t> </a:t>
            </a:r>
            <a:r>
              <a:rPr lang="en-US" sz="1000" i="1" dirty="0" err="1"/>
              <a:t>точки</a:t>
            </a:r>
            <a:r>
              <a:rPr lang="en-US" sz="1000" i="1" dirty="0"/>
              <a:t> </a:t>
            </a:r>
            <a:r>
              <a:rPr lang="en-US" sz="1000" i="1" dirty="0" err="1"/>
              <a:t>по</a:t>
            </a:r>
            <a:r>
              <a:rPr lang="en-US" sz="1000" i="1" dirty="0"/>
              <a:t> </a:t>
            </a:r>
            <a:r>
              <a:rPr lang="en-US" sz="1000" i="1" u="sng" dirty="0" err="1"/>
              <a:t>критерий</a:t>
            </a:r>
            <a:r>
              <a:rPr lang="en-US" sz="1000" i="1" u="sng" dirty="0"/>
              <a:t> </a:t>
            </a:r>
            <a:r>
              <a:rPr lang="en-US" sz="1000" i="1" u="sng" dirty="0" err="1"/>
              <a:t>за</a:t>
            </a:r>
            <a:r>
              <a:rPr lang="en-US" sz="1000" i="1" u="sng" dirty="0"/>
              <a:t> </a:t>
            </a:r>
            <a:r>
              <a:rPr lang="en-US" sz="1000" i="1" u="sng" dirty="0" err="1"/>
              <a:t>подбор</a:t>
            </a:r>
            <a:r>
              <a:rPr lang="en-US" sz="1000" i="1" u="sng" dirty="0"/>
              <a:t> № 3</a:t>
            </a:r>
            <a:r>
              <a:rPr lang="en-US" sz="1000" i="1" dirty="0"/>
              <a:t>).</a:t>
            </a:r>
            <a:endParaRPr lang="en-US" sz="1000" dirty="0"/>
          </a:p>
          <a:p>
            <a:pPr marL="0" indent="0">
              <a:buNone/>
            </a:pPr>
            <a:r>
              <a:rPr lang="en-US" sz="1000" b="1" dirty="0"/>
              <a:t>54. </a:t>
            </a:r>
            <a:r>
              <a:rPr lang="en-US" sz="1000" b="1" dirty="0" err="1"/>
              <a:t>Удостоверение</a:t>
            </a:r>
            <a:r>
              <a:rPr lang="en-US" sz="1000" b="1" dirty="0"/>
              <a:t> </a:t>
            </a:r>
            <a:r>
              <a:rPr lang="en-US" sz="1000" b="1" dirty="0" err="1"/>
              <a:t>за</a:t>
            </a:r>
            <a:r>
              <a:rPr lang="en-US" sz="1000" b="1" dirty="0"/>
              <a:t> </a:t>
            </a:r>
            <a:r>
              <a:rPr lang="en-US" sz="1000" b="1" dirty="0" err="1"/>
              <a:t>ползван</a:t>
            </a:r>
            <a:r>
              <a:rPr lang="en-US" sz="1000" b="1" dirty="0"/>
              <a:t> </a:t>
            </a:r>
            <a:r>
              <a:rPr lang="en-US" sz="1000" b="1" dirty="0" err="1"/>
              <a:t>патент</a:t>
            </a:r>
            <a:r>
              <a:rPr lang="en-US" sz="1000" b="1" dirty="0"/>
              <a:t> и/</a:t>
            </a:r>
            <a:r>
              <a:rPr lang="en-US" sz="1000" b="1" dirty="0" err="1"/>
              <a:t>или</a:t>
            </a:r>
            <a:r>
              <a:rPr lang="en-US" sz="1000" b="1" dirty="0"/>
              <a:t> </a:t>
            </a:r>
            <a:r>
              <a:rPr lang="en-US" sz="1000" b="1" dirty="0" err="1"/>
              <a:t>удостоверение</a:t>
            </a:r>
            <a:r>
              <a:rPr lang="en-US" sz="1000" b="1" dirty="0"/>
              <a:t> </a:t>
            </a:r>
            <a:r>
              <a:rPr lang="en-US" sz="1000" b="1" dirty="0" err="1"/>
              <a:t>за</a:t>
            </a:r>
            <a:r>
              <a:rPr lang="en-US" sz="1000" b="1" dirty="0"/>
              <a:t> </a:t>
            </a:r>
            <a:r>
              <a:rPr lang="en-US" sz="1000" b="1" dirty="0" err="1"/>
              <a:t>полезен</a:t>
            </a:r>
            <a:r>
              <a:rPr lang="en-US" sz="1000" b="1" dirty="0"/>
              <a:t> </a:t>
            </a:r>
            <a:r>
              <a:rPr lang="en-US" sz="1000" b="1" dirty="0" err="1"/>
              <a:t>модел</a:t>
            </a:r>
            <a:r>
              <a:rPr lang="en-US" sz="1000" b="1" dirty="0"/>
              <a:t>, </a:t>
            </a:r>
            <a:r>
              <a:rPr lang="en-US" sz="1000" b="1" dirty="0" err="1"/>
              <a:t>издадени</a:t>
            </a:r>
            <a:r>
              <a:rPr lang="en-US" sz="1000" b="1" dirty="0"/>
              <a:t> </a:t>
            </a:r>
            <a:r>
              <a:rPr lang="en-US" sz="1000" b="1" dirty="0" err="1"/>
              <a:t>от</a:t>
            </a:r>
            <a:r>
              <a:rPr lang="en-US" sz="1000" b="1" dirty="0"/>
              <a:t> </a:t>
            </a:r>
            <a:r>
              <a:rPr lang="en-US" sz="1000" b="1" dirty="0" err="1"/>
              <a:t>патентно</a:t>
            </a:r>
            <a:r>
              <a:rPr lang="en-US" sz="1000" b="1" dirty="0"/>
              <a:t> </a:t>
            </a:r>
            <a:r>
              <a:rPr lang="en-US" sz="1000" b="1" dirty="0" err="1"/>
              <a:t>ведомство</a:t>
            </a:r>
            <a:r>
              <a:rPr lang="en-US" sz="1000" b="1" dirty="0"/>
              <a:t> </a:t>
            </a:r>
            <a:r>
              <a:rPr lang="en-US" sz="1000" dirty="0"/>
              <a:t>в </a:t>
            </a:r>
            <a:r>
              <a:rPr lang="en-US" sz="1000" dirty="0" err="1"/>
              <a:t>рамките</a:t>
            </a:r>
            <a:r>
              <a:rPr lang="en-US" sz="1000" dirty="0"/>
              <a:t> </a:t>
            </a:r>
            <a:r>
              <a:rPr lang="en-US" sz="1000" dirty="0" err="1"/>
              <a:t>на</a:t>
            </a:r>
            <a:r>
              <a:rPr lang="en-US" sz="1000" dirty="0"/>
              <a:t> </a:t>
            </a:r>
            <a:r>
              <a:rPr lang="en-US" sz="1000" dirty="0" err="1"/>
              <a:t>две</a:t>
            </a:r>
            <a:r>
              <a:rPr lang="en-US" sz="1000" dirty="0"/>
              <a:t> </a:t>
            </a:r>
            <a:r>
              <a:rPr lang="en-US" sz="1000" dirty="0" err="1"/>
              <a:t>години</a:t>
            </a:r>
            <a:r>
              <a:rPr lang="en-US" sz="1000" dirty="0"/>
              <a:t> </a:t>
            </a:r>
            <a:r>
              <a:rPr lang="en-US" sz="1000" dirty="0" err="1"/>
              <a:t>преди</a:t>
            </a:r>
            <a:r>
              <a:rPr lang="en-US" sz="1000" dirty="0"/>
              <a:t> </a:t>
            </a:r>
            <a:r>
              <a:rPr lang="en-US" sz="1000" dirty="0" err="1"/>
              <a:t>датата</a:t>
            </a:r>
            <a:r>
              <a:rPr lang="en-US" sz="1000" dirty="0"/>
              <a:t> </a:t>
            </a:r>
            <a:r>
              <a:rPr lang="en-US" sz="1000" dirty="0" err="1"/>
              <a:t>на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проектното</a:t>
            </a:r>
            <a:r>
              <a:rPr lang="en-US" sz="1000" dirty="0"/>
              <a:t> </a:t>
            </a:r>
            <a:r>
              <a:rPr lang="en-US" sz="1000" dirty="0" err="1"/>
              <a:t>предложение</a:t>
            </a:r>
            <a:r>
              <a:rPr lang="en-US" sz="1000" dirty="0"/>
              <a:t>. </a:t>
            </a:r>
            <a:r>
              <a:rPr lang="en-US" sz="1000" dirty="0" err="1"/>
              <a:t>Представя</a:t>
            </a:r>
            <a:r>
              <a:rPr lang="en-US" sz="1000" dirty="0"/>
              <a:t> </a:t>
            </a:r>
            <a:r>
              <a:rPr lang="en-US" sz="1000" dirty="0" err="1"/>
              <a:t>се</a:t>
            </a:r>
            <a:r>
              <a:rPr lang="en-US" sz="1000" dirty="0"/>
              <a:t> </a:t>
            </a:r>
            <a:r>
              <a:rPr lang="en-US" sz="1000" dirty="0" err="1"/>
              <a:t>във</a:t>
            </a:r>
            <a:r>
              <a:rPr lang="en-US" sz="1000" dirty="0"/>
              <a:t> </a:t>
            </a:r>
            <a:r>
              <a:rPr lang="en-US" sz="1000" dirty="0" err="1"/>
              <a:t>формат</a:t>
            </a:r>
            <a:r>
              <a:rPr lang="en-US" sz="1000" dirty="0"/>
              <a:t> „pdf“. (</a:t>
            </a:r>
            <a:r>
              <a:rPr lang="en-US" sz="1000" i="1" dirty="0" err="1"/>
              <a:t>представя</a:t>
            </a:r>
            <a:r>
              <a:rPr lang="en-US" sz="1000" i="1" dirty="0"/>
              <a:t> </a:t>
            </a:r>
            <a:r>
              <a:rPr lang="en-US" sz="1000" i="1" dirty="0" err="1"/>
              <a:t>се</a:t>
            </a:r>
            <a:r>
              <a:rPr lang="en-US" sz="1000" i="1" dirty="0"/>
              <a:t>, в </a:t>
            </a:r>
            <a:r>
              <a:rPr lang="en-US" sz="1000" i="1" dirty="0" err="1"/>
              <a:t>случай</a:t>
            </a:r>
            <a:r>
              <a:rPr lang="en-US" sz="1000" i="1" dirty="0"/>
              <a:t> </a:t>
            </a:r>
            <a:r>
              <a:rPr lang="en-US" sz="1000" i="1" dirty="0" err="1"/>
              <a:t>че</a:t>
            </a:r>
            <a:r>
              <a:rPr lang="en-US" sz="1000" i="1" dirty="0"/>
              <a:t> </a:t>
            </a:r>
            <a:r>
              <a:rPr lang="en-US" sz="1000" i="1" dirty="0" err="1"/>
              <a:t>кандидатът</a:t>
            </a:r>
            <a:r>
              <a:rPr lang="en-US" sz="1000" i="1" dirty="0"/>
              <a:t> </a:t>
            </a:r>
            <a:r>
              <a:rPr lang="en-US" sz="1000" i="1" dirty="0" err="1"/>
              <a:t>заявява</a:t>
            </a:r>
            <a:r>
              <a:rPr lang="en-US" sz="1000" i="1" dirty="0"/>
              <a:t> </a:t>
            </a:r>
            <a:r>
              <a:rPr lang="en-US" sz="1000" i="1" dirty="0" err="1"/>
              <a:t>точки</a:t>
            </a:r>
            <a:r>
              <a:rPr lang="en-US" sz="1000" i="1" dirty="0"/>
              <a:t> </a:t>
            </a:r>
            <a:r>
              <a:rPr lang="en-US" sz="1000" i="1" dirty="0" err="1"/>
              <a:t>по</a:t>
            </a:r>
            <a:r>
              <a:rPr lang="en-US" sz="1000" i="1" dirty="0"/>
              <a:t> </a:t>
            </a:r>
            <a:r>
              <a:rPr lang="en-US" sz="1000" i="1" u="sng" dirty="0" err="1"/>
              <a:t>критерий</a:t>
            </a:r>
            <a:r>
              <a:rPr lang="en-US" sz="1000" i="1" u="sng" dirty="0"/>
              <a:t> </a:t>
            </a:r>
            <a:r>
              <a:rPr lang="en-US" sz="1000" i="1" u="sng" dirty="0" err="1"/>
              <a:t>за</a:t>
            </a:r>
            <a:r>
              <a:rPr lang="en-US" sz="1000" i="1" u="sng" dirty="0"/>
              <a:t> </a:t>
            </a:r>
            <a:r>
              <a:rPr lang="en-US" sz="1000" i="1" u="sng" dirty="0" err="1"/>
              <a:t>подбор</a:t>
            </a:r>
            <a:r>
              <a:rPr lang="en-US" sz="1000" i="1" u="sng" dirty="0"/>
              <a:t> № 4.. </a:t>
            </a:r>
            <a:r>
              <a:rPr lang="en-US" sz="1000" i="1" u="sng" dirty="0" err="1"/>
              <a:t>Проекти</a:t>
            </a:r>
            <a:r>
              <a:rPr lang="en-US" sz="1000" i="1" u="sng" dirty="0"/>
              <a:t> с </a:t>
            </a:r>
            <a:r>
              <a:rPr lang="en-US" sz="1000" i="1" u="sng" dirty="0" err="1"/>
              <a:t>инвестиции</a:t>
            </a:r>
            <a:r>
              <a:rPr lang="en-US" sz="1000" i="1" u="sng" dirty="0"/>
              <a:t> в </a:t>
            </a:r>
            <a:r>
              <a:rPr lang="en-US" sz="1000" i="1" u="sng" dirty="0" err="1"/>
              <a:t>иновации</a:t>
            </a:r>
            <a:r>
              <a:rPr lang="en-US" sz="1000" i="1" u="sng" dirty="0"/>
              <a:t> в </a:t>
            </a:r>
            <a:r>
              <a:rPr lang="en-US" sz="1000" i="1" u="sng" dirty="0" err="1"/>
              <a:t>стопанствата</a:t>
            </a:r>
            <a:r>
              <a:rPr lang="en-US" sz="1000" i="1" u="sng" dirty="0"/>
              <a:t>, </a:t>
            </a:r>
            <a:r>
              <a:rPr lang="en-US" sz="1000" i="1" u="sng" dirty="0" err="1"/>
              <a:t>съгласно</a:t>
            </a:r>
            <a:r>
              <a:rPr lang="en-US" sz="1000" i="1" u="sng" dirty="0"/>
              <a:t> </a:t>
            </a:r>
            <a:r>
              <a:rPr lang="en-US" sz="1000" i="1" u="sng" dirty="0" err="1"/>
              <a:t>определението</a:t>
            </a:r>
            <a:r>
              <a:rPr lang="en-US" sz="1000" i="1" u="sng" dirty="0"/>
              <a:t> </a:t>
            </a:r>
            <a:r>
              <a:rPr lang="en-US" sz="1000" i="1" u="sng" dirty="0" err="1"/>
              <a:t>за</a:t>
            </a:r>
            <a:r>
              <a:rPr lang="en-US" sz="1000" i="1" u="sng" dirty="0"/>
              <a:t> </a:t>
            </a:r>
            <a:r>
              <a:rPr lang="en-US" sz="1000" i="1" u="sng" dirty="0" err="1"/>
              <a:t>иновации</a:t>
            </a:r>
            <a:r>
              <a:rPr lang="en-US" sz="1000" i="1" u="sng" dirty="0"/>
              <a:t> в ПРСР 2014-2020</a:t>
            </a:r>
            <a:endParaRPr lang="en-US" sz="1000" dirty="0"/>
          </a:p>
          <a:p>
            <a:pPr marL="0" indent="0">
              <a:buNone/>
            </a:pPr>
            <a:r>
              <a:rPr lang="en-US" sz="1000" b="1" i="1" u="sng" dirty="0"/>
              <a:t>55</a:t>
            </a:r>
            <a:r>
              <a:rPr lang="en-US" sz="1000" b="1" dirty="0"/>
              <a:t>. </a:t>
            </a:r>
            <a:r>
              <a:rPr lang="en-US" sz="1000" b="1" dirty="0" err="1"/>
              <a:t>Отчет</a:t>
            </a:r>
            <a:r>
              <a:rPr lang="en-US" sz="1000" b="1" dirty="0"/>
              <a:t> </a:t>
            </a:r>
            <a:r>
              <a:rPr lang="en-US" sz="1000" b="1" dirty="0" err="1"/>
              <a:t>за</a:t>
            </a:r>
            <a:r>
              <a:rPr lang="en-US" sz="1000" b="1" dirty="0"/>
              <a:t> </a:t>
            </a:r>
            <a:r>
              <a:rPr lang="en-US" sz="1000" b="1" dirty="0" err="1"/>
              <a:t>заетите</a:t>
            </a:r>
            <a:r>
              <a:rPr lang="en-US" sz="1000" b="1" dirty="0"/>
              <a:t> </a:t>
            </a:r>
            <a:r>
              <a:rPr lang="en-US" sz="1000" b="1" dirty="0" err="1"/>
              <a:t>лица</a:t>
            </a:r>
            <a:r>
              <a:rPr lang="en-US" sz="1000" b="1" dirty="0"/>
              <a:t>, </a:t>
            </a:r>
            <a:r>
              <a:rPr lang="en-US" sz="1000" b="1" dirty="0" err="1"/>
              <a:t>средствата</a:t>
            </a:r>
            <a:r>
              <a:rPr lang="en-US" sz="1000" b="1" dirty="0"/>
              <a:t> </a:t>
            </a:r>
            <a:r>
              <a:rPr lang="en-US" sz="1000" b="1" dirty="0" err="1"/>
              <a:t>за</a:t>
            </a:r>
            <a:r>
              <a:rPr lang="en-US" sz="1000" b="1" dirty="0"/>
              <a:t> </a:t>
            </a:r>
            <a:r>
              <a:rPr lang="en-US" sz="1000" b="1" dirty="0" err="1"/>
              <a:t>работна</a:t>
            </a:r>
            <a:r>
              <a:rPr lang="en-US" sz="1000" b="1" dirty="0"/>
              <a:t> </a:t>
            </a:r>
            <a:r>
              <a:rPr lang="en-US" sz="1000" b="1" dirty="0" err="1"/>
              <a:t>заплата</a:t>
            </a:r>
            <a:r>
              <a:rPr lang="en-US" sz="1000" b="1" dirty="0"/>
              <a:t> и </a:t>
            </a:r>
            <a:r>
              <a:rPr lang="en-US" sz="1000" b="1" dirty="0" err="1"/>
              <a:t>други</a:t>
            </a:r>
            <a:r>
              <a:rPr lang="en-US" sz="1000" b="1" dirty="0"/>
              <a:t> </a:t>
            </a:r>
            <a:r>
              <a:rPr lang="en-US" sz="1000" b="1" dirty="0" err="1"/>
              <a:t>разходи</a:t>
            </a:r>
            <a:r>
              <a:rPr lang="en-US" sz="1000" b="1" dirty="0"/>
              <a:t> </a:t>
            </a:r>
            <a:r>
              <a:rPr lang="en-US" sz="1000" b="1" dirty="0" err="1"/>
              <a:t>за</a:t>
            </a:r>
            <a:r>
              <a:rPr lang="en-US" sz="1000" b="1" dirty="0"/>
              <a:t> </a:t>
            </a:r>
            <a:r>
              <a:rPr lang="en-US" sz="1000" b="1" dirty="0" err="1"/>
              <a:t>труд</a:t>
            </a:r>
            <a:r>
              <a:rPr lang="en-US" sz="1000" b="1" dirty="0"/>
              <a:t> </a:t>
            </a:r>
            <a:r>
              <a:rPr lang="en-US" sz="1000" b="1" dirty="0" err="1"/>
              <a:t>за</a:t>
            </a:r>
            <a:r>
              <a:rPr lang="en-US" sz="1000" b="1" dirty="0"/>
              <a:t> </a:t>
            </a:r>
            <a:r>
              <a:rPr lang="en-US" sz="1000" b="1" dirty="0" err="1"/>
              <a:t>последните</a:t>
            </a:r>
            <a:r>
              <a:rPr lang="en-US" sz="1000" b="1" dirty="0"/>
              <a:t> </a:t>
            </a:r>
            <a:r>
              <a:rPr lang="en-US" sz="1000" b="1" dirty="0" err="1"/>
              <a:t>три</a:t>
            </a:r>
            <a:r>
              <a:rPr lang="en-US" sz="1000" b="1" dirty="0"/>
              <a:t> </a:t>
            </a:r>
            <a:r>
              <a:rPr lang="en-US" sz="1000" b="1" dirty="0" err="1"/>
              <a:t>години</a:t>
            </a:r>
            <a:r>
              <a:rPr lang="en-US" sz="1000" b="1" dirty="0"/>
              <a:t> </a:t>
            </a:r>
            <a:r>
              <a:rPr lang="en-US" sz="1000" b="1" dirty="0" err="1"/>
              <a:t>спрямо</a:t>
            </a:r>
            <a:r>
              <a:rPr lang="en-US" sz="1000" b="1" dirty="0"/>
              <a:t> </a:t>
            </a:r>
            <a:r>
              <a:rPr lang="en-US" sz="1000" b="1" dirty="0" err="1"/>
              <a:t>датата</a:t>
            </a:r>
            <a:r>
              <a:rPr lang="en-US" sz="1000" b="1" dirty="0"/>
              <a:t> </a:t>
            </a:r>
            <a:r>
              <a:rPr lang="en-US" sz="1000" b="1" dirty="0" err="1"/>
              <a:t>на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заявление</a:t>
            </a:r>
            <a:r>
              <a:rPr lang="en-US" sz="1000" b="1" dirty="0"/>
              <a:t> </a:t>
            </a:r>
            <a:r>
              <a:rPr lang="en-US" sz="1000" b="1" dirty="0" err="1"/>
              <a:t>за</a:t>
            </a:r>
            <a:r>
              <a:rPr lang="en-US" sz="1000" b="1" dirty="0"/>
              <a:t> </a:t>
            </a:r>
            <a:r>
              <a:rPr lang="en-US" sz="1000" b="1" dirty="0" err="1"/>
              <a:t>подпомагане</a:t>
            </a:r>
            <a:r>
              <a:rPr lang="en-US" sz="1000" dirty="0"/>
              <a:t>, </a:t>
            </a:r>
            <a:r>
              <a:rPr lang="en-US" sz="1000" dirty="0" err="1"/>
              <a:t>заверена</a:t>
            </a:r>
            <a:r>
              <a:rPr lang="en-US" sz="1000" dirty="0"/>
              <a:t> </a:t>
            </a:r>
            <a:r>
              <a:rPr lang="en-US" sz="1000" dirty="0" err="1"/>
              <a:t>от</a:t>
            </a:r>
            <a:r>
              <a:rPr lang="en-US" sz="1000" dirty="0"/>
              <a:t> </a:t>
            </a:r>
            <a:r>
              <a:rPr lang="en-US" sz="1000" dirty="0" err="1"/>
              <a:t>кандидата</a:t>
            </a:r>
            <a:r>
              <a:rPr lang="en-US" sz="1000" dirty="0"/>
              <a:t> и НСИ(</a:t>
            </a:r>
            <a:r>
              <a:rPr lang="en-US" sz="1000" dirty="0" err="1"/>
              <a:t>представя</a:t>
            </a:r>
            <a:r>
              <a:rPr lang="en-US" sz="1000" dirty="0"/>
              <a:t> </a:t>
            </a:r>
            <a:r>
              <a:rPr lang="en-US" sz="1000" dirty="0" err="1"/>
              <a:t>се</a:t>
            </a:r>
            <a:r>
              <a:rPr lang="en-US" sz="1000" dirty="0"/>
              <a:t>, в </a:t>
            </a:r>
            <a:r>
              <a:rPr lang="en-US" sz="1000" dirty="0" err="1"/>
              <a:t>случай</a:t>
            </a:r>
            <a:r>
              <a:rPr lang="en-US" sz="1000" dirty="0"/>
              <a:t> </a:t>
            </a:r>
            <a:r>
              <a:rPr lang="en-US" sz="1000" dirty="0" err="1"/>
              <a:t>че</a:t>
            </a:r>
            <a:r>
              <a:rPr lang="en-US" sz="1000" dirty="0"/>
              <a:t> </a:t>
            </a:r>
            <a:r>
              <a:rPr lang="en-US" sz="1000" dirty="0" err="1"/>
              <a:t>кандидатът</a:t>
            </a:r>
            <a:r>
              <a:rPr lang="en-US" sz="1000" dirty="0"/>
              <a:t> </a:t>
            </a:r>
            <a:r>
              <a:rPr lang="en-US" sz="1000" dirty="0" err="1"/>
              <a:t>заявява</a:t>
            </a:r>
            <a:r>
              <a:rPr lang="en-US" sz="1000" dirty="0"/>
              <a:t> </a:t>
            </a:r>
            <a:r>
              <a:rPr lang="en-US" sz="1000" dirty="0" err="1"/>
              <a:t>точки</a:t>
            </a:r>
            <a:r>
              <a:rPr lang="en-US" sz="1000" dirty="0"/>
              <a:t> </a:t>
            </a:r>
            <a:r>
              <a:rPr lang="en-US" sz="1000" dirty="0" err="1"/>
              <a:t>по</a:t>
            </a:r>
            <a:r>
              <a:rPr lang="en-US" sz="1000" dirty="0"/>
              <a:t> </a:t>
            </a:r>
            <a:r>
              <a:rPr lang="en-US" sz="1000" dirty="0" err="1"/>
              <a:t>критерий</a:t>
            </a:r>
            <a:r>
              <a:rPr lang="en-US" sz="1000" dirty="0"/>
              <a:t> </a:t>
            </a:r>
            <a:r>
              <a:rPr lang="en-US" sz="1000" dirty="0" err="1"/>
              <a:t>за</a:t>
            </a:r>
            <a:r>
              <a:rPr lang="en-US" sz="1000" dirty="0"/>
              <a:t> </a:t>
            </a:r>
            <a:r>
              <a:rPr lang="en-US" sz="1000" dirty="0" err="1"/>
              <a:t>подбор</a:t>
            </a:r>
            <a:r>
              <a:rPr lang="en-US" sz="1000" dirty="0"/>
              <a:t> № 3. </a:t>
            </a:r>
            <a:r>
              <a:rPr lang="en-US" sz="1000" dirty="0" err="1"/>
              <a:t>Проекти</a:t>
            </a:r>
            <a:r>
              <a:rPr lang="en-US" sz="1000" dirty="0"/>
              <a:t>, </a:t>
            </a:r>
            <a:r>
              <a:rPr lang="en-US" sz="1000" dirty="0" err="1"/>
              <a:t>представени</a:t>
            </a:r>
            <a:r>
              <a:rPr lang="en-US" sz="1000" dirty="0"/>
              <a:t> </a:t>
            </a:r>
            <a:r>
              <a:rPr lang="en-US" sz="1000" dirty="0" err="1"/>
              <a:t>от</a:t>
            </a:r>
            <a:r>
              <a:rPr lang="en-US" sz="1000" dirty="0"/>
              <a:t> </a:t>
            </a:r>
            <a:r>
              <a:rPr lang="en-US" sz="1000" dirty="0" err="1"/>
              <a:t>кандидати</a:t>
            </a:r>
            <a:r>
              <a:rPr lang="en-US" sz="1000" dirty="0"/>
              <a:t>, </a:t>
            </a:r>
            <a:r>
              <a:rPr lang="en-US" sz="1000" dirty="0" err="1"/>
              <a:t>които</a:t>
            </a:r>
            <a:r>
              <a:rPr lang="en-US" sz="1000" dirty="0"/>
              <a:t> </a:t>
            </a:r>
            <a:r>
              <a:rPr lang="en-US" sz="1000" dirty="0" err="1"/>
              <a:t>извършват</a:t>
            </a:r>
            <a:r>
              <a:rPr lang="en-US" sz="1000" dirty="0"/>
              <a:t> </a:t>
            </a:r>
            <a:r>
              <a:rPr lang="en-US" sz="1000" dirty="0" err="1"/>
              <a:t>земеделска</a:t>
            </a:r>
            <a:r>
              <a:rPr lang="en-US" sz="1000" dirty="0"/>
              <a:t> </a:t>
            </a:r>
            <a:r>
              <a:rPr lang="en-US" sz="1000" dirty="0" err="1"/>
              <a:t>дейност</a:t>
            </a:r>
            <a:r>
              <a:rPr lang="en-US" sz="1000" dirty="0"/>
              <a:t> </a:t>
            </a:r>
            <a:r>
              <a:rPr lang="en-US" sz="1000" dirty="0" err="1"/>
              <a:t>от</a:t>
            </a:r>
            <a:r>
              <a:rPr lang="en-US" sz="1000" dirty="0"/>
              <a:t> </a:t>
            </a:r>
            <a:r>
              <a:rPr lang="en-US" sz="1000" dirty="0" err="1"/>
              <a:t>най</a:t>
            </a:r>
            <a:r>
              <a:rPr lang="en-US" sz="1000" dirty="0"/>
              <a:t> – </a:t>
            </a:r>
            <a:r>
              <a:rPr lang="en-US" sz="1000" dirty="0" err="1"/>
              <a:t>малко</a:t>
            </a:r>
            <a:r>
              <a:rPr lang="en-US" sz="1000" dirty="0"/>
              <a:t> 3 </a:t>
            </a:r>
            <a:r>
              <a:rPr lang="en-US" sz="1000" dirty="0" err="1"/>
              <a:t>год</a:t>
            </a:r>
            <a:r>
              <a:rPr lang="en-US" sz="1000" dirty="0"/>
              <a:t>. </a:t>
            </a:r>
            <a:r>
              <a:rPr lang="en-US" sz="1000" dirty="0" err="1"/>
              <a:t>към</a:t>
            </a:r>
            <a:r>
              <a:rPr lang="en-US" sz="1000" dirty="0"/>
              <a:t> </a:t>
            </a:r>
            <a:r>
              <a:rPr lang="en-US" sz="1000" dirty="0" err="1"/>
              <a:t>момента</a:t>
            </a:r>
            <a:r>
              <a:rPr lang="en-US" sz="1000" dirty="0"/>
              <a:t> </a:t>
            </a:r>
            <a:r>
              <a:rPr lang="en-US" sz="1000" dirty="0" err="1"/>
              <a:t>на</a:t>
            </a:r>
            <a:r>
              <a:rPr lang="en-US" sz="1000" dirty="0"/>
              <a:t> </a:t>
            </a:r>
            <a:r>
              <a:rPr lang="en-US" sz="1000" dirty="0" err="1"/>
              <a:t>кандидатстване</a:t>
            </a:r>
            <a:r>
              <a:rPr lang="en-US" sz="1000" dirty="0"/>
              <a:t>, </a:t>
            </a:r>
            <a:r>
              <a:rPr lang="en-US" sz="1000" dirty="0" err="1"/>
              <a:t>имат</a:t>
            </a:r>
            <a:r>
              <a:rPr lang="en-US" sz="1000" dirty="0"/>
              <a:t> </a:t>
            </a:r>
            <a:r>
              <a:rPr lang="en-US" sz="1000" dirty="0" err="1"/>
              <a:t>средносписъчен</a:t>
            </a:r>
            <a:r>
              <a:rPr lang="en-US" sz="1000" dirty="0"/>
              <a:t> </a:t>
            </a:r>
            <a:r>
              <a:rPr lang="en-US" sz="1000" dirty="0" err="1"/>
              <a:t>състав</a:t>
            </a:r>
            <a:r>
              <a:rPr lang="en-US" sz="1000" dirty="0"/>
              <a:t> </a:t>
            </a:r>
            <a:r>
              <a:rPr lang="en-US" sz="1000" dirty="0" err="1"/>
              <a:t>от</a:t>
            </a:r>
            <a:r>
              <a:rPr lang="en-US" sz="1000" dirty="0"/>
              <a:t> 5 </a:t>
            </a:r>
            <a:r>
              <a:rPr lang="en-US" sz="1000" dirty="0" err="1"/>
              <a:t>раб</a:t>
            </a:r>
            <a:r>
              <a:rPr lang="en-US" sz="1000" dirty="0"/>
              <a:t>. </a:t>
            </a:r>
            <a:r>
              <a:rPr lang="en-US" sz="1000" dirty="0" err="1"/>
              <a:t>места</a:t>
            </a:r>
            <a:r>
              <a:rPr lang="en-US" sz="1000" dirty="0"/>
              <a:t> и </a:t>
            </a:r>
            <a:r>
              <a:rPr lang="en-US" sz="1000" dirty="0" err="1"/>
              <a:t>те</a:t>
            </a:r>
            <a:r>
              <a:rPr lang="en-US" sz="1000" dirty="0"/>
              <a:t> </a:t>
            </a:r>
            <a:r>
              <a:rPr lang="en-US" sz="1000" dirty="0" err="1"/>
              <a:t>ще</a:t>
            </a:r>
            <a:r>
              <a:rPr lang="en-US" sz="1000" dirty="0"/>
              <a:t> </a:t>
            </a:r>
            <a:r>
              <a:rPr lang="en-US" sz="1000" dirty="0" err="1"/>
              <a:t>бъдат</a:t>
            </a:r>
            <a:r>
              <a:rPr lang="en-US" sz="1000" dirty="0"/>
              <a:t> </a:t>
            </a:r>
            <a:r>
              <a:rPr lang="en-US" sz="1000" dirty="0" err="1"/>
              <a:t>запазени</a:t>
            </a:r>
            <a:r>
              <a:rPr lang="en-US" sz="1000" dirty="0"/>
              <a:t> с </a:t>
            </a:r>
            <a:r>
              <a:rPr lang="en-US" sz="1000" dirty="0" err="1"/>
              <a:t>изпълнение</a:t>
            </a:r>
            <a:r>
              <a:rPr lang="en-US" sz="1000" dirty="0"/>
              <a:t> </a:t>
            </a:r>
            <a:r>
              <a:rPr lang="en-US" sz="1000" dirty="0" err="1"/>
              <a:t>на</a:t>
            </a:r>
            <a:r>
              <a:rPr lang="en-US" sz="1000" dirty="0"/>
              <a:t> </a:t>
            </a:r>
            <a:r>
              <a:rPr lang="en-US" sz="1000" dirty="0" err="1"/>
              <a:t>инвестициите</a:t>
            </a:r>
            <a:r>
              <a:rPr lang="en-US" sz="1000" dirty="0"/>
              <a:t> </a:t>
            </a:r>
            <a:r>
              <a:rPr lang="en-US" sz="1000" dirty="0" err="1"/>
              <a:t>по</a:t>
            </a:r>
            <a:r>
              <a:rPr lang="en-US" sz="1000" dirty="0"/>
              <a:t> </a:t>
            </a:r>
            <a:r>
              <a:rPr lang="en-US" sz="1000" dirty="0" err="1"/>
              <a:t>проекта</a:t>
            </a:r>
            <a:r>
              <a:rPr lang="en-US" sz="1000" dirty="0"/>
              <a:t>)</a:t>
            </a:r>
          </a:p>
          <a:p>
            <a:pPr marL="0" indent="0">
              <a:buNone/>
            </a:pPr>
            <a:r>
              <a:rPr lang="en-US" sz="1000" b="1" dirty="0" err="1"/>
              <a:t>При</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b="1" dirty="0"/>
              <a:t> </a:t>
            </a:r>
            <a:r>
              <a:rPr lang="en-US" sz="1000" b="1" dirty="0" err="1"/>
              <a:t>посочените</a:t>
            </a:r>
            <a:r>
              <a:rPr lang="en-US" sz="1000" b="1" dirty="0"/>
              <a:t> </a:t>
            </a:r>
            <a:r>
              <a:rPr lang="en-US" sz="1000" b="1" dirty="0" err="1"/>
              <a:t>декларации</a:t>
            </a:r>
            <a:r>
              <a:rPr lang="en-US" sz="1000" b="1" dirty="0"/>
              <a:t> </a:t>
            </a:r>
            <a:r>
              <a:rPr lang="en-US" sz="1000" b="1" dirty="0" err="1"/>
              <a:t>следва</a:t>
            </a:r>
            <a:r>
              <a:rPr lang="en-US" sz="1000" b="1" dirty="0"/>
              <a:t> </a:t>
            </a:r>
            <a:r>
              <a:rPr lang="en-US" sz="1000" b="1" dirty="0" err="1"/>
              <a:t>да</a:t>
            </a:r>
            <a:r>
              <a:rPr lang="en-US" sz="1000" b="1" dirty="0"/>
              <a:t> </a:t>
            </a:r>
            <a:r>
              <a:rPr lang="en-US" sz="1000" b="1" dirty="0" err="1"/>
              <a:t>бъдат</a:t>
            </a:r>
            <a:r>
              <a:rPr lang="en-US" sz="1000" b="1" dirty="0"/>
              <a:t> с </a:t>
            </a:r>
            <a:r>
              <a:rPr lang="en-US" sz="1000" b="1" dirty="0" err="1"/>
              <a:t>дата</a:t>
            </a:r>
            <a:r>
              <a:rPr lang="en-US" sz="1000" b="1" dirty="0"/>
              <a:t> </a:t>
            </a:r>
            <a:r>
              <a:rPr lang="en-US" sz="1000" b="1" dirty="0" err="1"/>
              <a:t>след</a:t>
            </a:r>
            <a:r>
              <a:rPr lang="en-US" sz="1000" b="1" dirty="0"/>
              <a:t> </a:t>
            </a:r>
            <a:r>
              <a:rPr lang="en-US" sz="1000" b="1" dirty="0" err="1"/>
              <a:t>обявяване</a:t>
            </a:r>
            <a:r>
              <a:rPr lang="en-US" sz="1000" b="1" dirty="0"/>
              <a:t> </a:t>
            </a:r>
            <a:r>
              <a:rPr lang="en-US" sz="1000" b="1" dirty="0" err="1"/>
              <a:t>на</a:t>
            </a:r>
            <a:r>
              <a:rPr lang="en-US" sz="1000" b="1" dirty="0"/>
              <a:t> </a:t>
            </a:r>
            <a:r>
              <a:rPr lang="en-US" sz="1000" b="1" dirty="0" err="1"/>
              <a:t>процедурата</a:t>
            </a:r>
            <a:r>
              <a:rPr lang="en-US" sz="1000" b="1" dirty="0"/>
              <a:t> и </a:t>
            </a:r>
            <a:r>
              <a:rPr lang="en-US" sz="1000" b="1" dirty="0" err="1"/>
              <a:t>предхождаща</a:t>
            </a:r>
            <a:r>
              <a:rPr lang="en-US" sz="1000" b="1" dirty="0"/>
              <a:t> </a:t>
            </a:r>
            <a:r>
              <a:rPr lang="en-US" sz="1000" b="1" dirty="0" err="1"/>
              <a:t>или</a:t>
            </a:r>
            <a:r>
              <a:rPr lang="en-US" sz="1000" b="1" dirty="0"/>
              <a:t> </a:t>
            </a:r>
            <a:r>
              <a:rPr lang="en-US" sz="1000" b="1" dirty="0" err="1"/>
              <a:t>съответстваща</a:t>
            </a:r>
            <a:r>
              <a:rPr lang="en-US" sz="1000" b="1" dirty="0"/>
              <a:t> </a:t>
            </a:r>
            <a:r>
              <a:rPr lang="en-US" sz="1000" b="1" dirty="0" err="1"/>
              <a:t>на</a:t>
            </a:r>
            <a:r>
              <a:rPr lang="en-US" sz="1000" b="1" dirty="0"/>
              <a:t> </a:t>
            </a:r>
            <a:r>
              <a:rPr lang="en-US" sz="1000" b="1" dirty="0" err="1"/>
              <a:t>датата</a:t>
            </a:r>
            <a:r>
              <a:rPr lang="en-US" sz="1000" b="1" dirty="0"/>
              <a:t> </a:t>
            </a:r>
            <a:r>
              <a:rPr lang="en-US" sz="1000" b="1" dirty="0" err="1"/>
              <a:t>на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проектното</a:t>
            </a:r>
            <a:r>
              <a:rPr lang="en-US" sz="1000" b="1" dirty="0"/>
              <a:t> </a:t>
            </a:r>
            <a:r>
              <a:rPr lang="en-US" sz="1000" b="1" dirty="0" err="1"/>
              <a:t>предложение</a:t>
            </a:r>
            <a:r>
              <a:rPr lang="en-US" sz="1000" b="1" dirty="0"/>
              <a:t>. </a:t>
            </a:r>
            <a:endParaRPr lang="en-US" sz="1000" dirty="0"/>
          </a:p>
          <a:p>
            <a:pPr marL="0" indent="0">
              <a:buNone/>
            </a:pPr>
            <a:r>
              <a:rPr lang="en-US" sz="1000" b="1" i="1" dirty="0" err="1"/>
              <a:t>При</a:t>
            </a:r>
            <a:r>
              <a:rPr lang="en-US" sz="1000" b="1" i="1" dirty="0"/>
              <a:t> </a:t>
            </a:r>
            <a:r>
              <a:rPr lang="en-US" sz="1000" b="1" i="1" dirty="0" err="1"/>
              <a:t>голям</a:t>
            </a:r>
            <a:r>
              <a:rPr lang="en-US" sz="1000" b="1" i="1" dirty="0"/>
              <a:t> </a:t>
            </a:r>
            <a:r>
              <a:rPr lang="en-US" sz="1000" b="1" i="1" dirty="0" err="1"/>
              <a:t>брой</a:t>
            </a:r>
            <a:r>
              <a:rPr lang="en-US" sz="1000" b="1" i="1" dirty="0"/>
              <a:t> </a:t>
            </a:r>
            <a:r>
              <a:rPr lang="en-US" sz="1000" b="1" i="1" dirty="0" err="1"/>
              <a:t>документи</a:t>
            </a:r>
            <a:r>
              <a:rPr lang="en-US" sz="1000" b="1" i="1" dirty="0"/>
              <a:t> </a:t>
            </a:r>
            <a:r>
              <a:rPr lang="en-US" sz="1000" b="1" i="1" dirty="0" err="1"/>
              <a:t>или</a:t>
            </a:r>
            <a:r>
              <a:rPr lang="en-US" sz="1000" b="1" i="1" dirty="0"/>
              <a:t> </a:t>
            </a:r>
            <a:r>
              <a:rPr lang="en-US" sz="1000" b="1" i="1" dirty="0" err="1"/>
              <a:t>обем</a:t>
            </a:r>
            <a:r>
              <a:rPr lang="en-US" sz="1000" b="1" i="1" dirty="0"/>
              <a:t> </a:t>
            </a:r>
            <a:r>
              <a:rPr lang="en-US" sz="1000" b="1" i="1" dirty="0" err="1"/>
              <a:t>на</a:t>
            </a:r>
            <a:r>
              <a:rPr lang="en-US" sz="1000" b="1" i="1" dirty="0"/>
              <a:t> </a:t>
            </a:r>
            <a:r>
              <a:rPr lang="en-US" sz="1000" b="1" i="1" dirty="0" err="1"/>
              <a:t>файловете</a:t>
            </a:r>
            <a:r>
              <a:rPr lang="en-US" sz="1000" b="1" i="1" dirty="0"/>
              <a:t>, </a:t>
            </a:r>
            <a:r>
              <a:rPr lang="en-US" sz="1000" b="1" i="1" dirty="0" err="1"/>
              <a:t>документите</a:t>
            </a:r>
            <a:r>
              <a:rPr lang="en-US" sz="1000" b="1" i="1" dirty="0"/>
              <a:t> </a:t>
            </a:r>
            <a:r>
              <a:rPr lang="en-US" sz="1000" b="1" i="1" dirty="0" err="1"/>
              <a:t>могат</a:t>
            </a:r>
            <a:r>
              <a:rPr lang="en-US" sz="1000" b="1" i="1" dirty="0"/>
              <a:t> </a:t>
            </a:r>
            <a:r>
              <a:rPr lang="en-US" sz="1000" b="1" i="1" dirty="0" err="1"/>
              <a:t>да</a:t>
            </a:r>
            <a:r>
              <a:rPr lang="en-US" sz="1000" b="1" i="1" dirty="0"/>
              <a:t> </a:t>
            </a:r>
            <a:r>
              <a:rPr lang="en-US" sz="1000" b="1" i="1" dirty="0" err="1"/>
              <a:t>бъдат</a:t>
            </a:r>
            <a:r>
              <a:rPr lang="en-US" sz="1000" b="1" i="1" dirty="0"/>
              <a:t> </a:t>
            </a:r>
            <a:r>
              <a:rPr lang="en-US" sz="1000" b="1" i="1" dirty="0" err="1"/>
              <a:t>компресирани</a:t>
            </a:r>
            <a:r>
              <a:rPr lang="en-US" sz="1000" b="1" i="1" dirty="0"/>
              <a:t> </a:t>
            </a:r>
            <a:r>
              <a:rPr lang="en-US" sz="1000" b="1" i="1" dirty="0" err="1"/>
              <a:t>или</a:t>
            </a:r>
            <a:r>
              <a:rPr lang="en-US" sz="1000" b="1" i="1" dirty="0"/>
              <a:t> </a:t>
            </a:r>
            <a:r>
              <a:rPr lang="en-US" sz="1000" b="1" i="1" dirty="0" err="1"/>
              <a:t>архивирани</a:t>
            </a:r>
            <a:r>
              <a:rPr lang="en-US" sz="1000" b="1" i="1" dirty="0"/>
              <a:t> </a:t>
            </a:r>
            <a:r>
              <a:rPr lang="en-US" sz="1000" b="1" i="1" dirty="0" err="1"/>
              <a:t>поотделно</a:t>
            </a:r>
            <a:r>
              <a:rPr lang="en-US" sz="1000" b="1" i="1" dirty="0"/>
              <a:t> </a:t>
            </a:r>
            <a:r>
              <a:rPr lang="en-US" sz="1000" b="1" i="1" dirty="0" err="1"/>
              <a:t>за</a:t>
            </a:r>
            <a:r>
              <a:rPr lang="en-US" sz="1000" b="1" i="1" dirty="0"/>
              <a:t> </a:t>
            </a:r>
            <a:r>
              <a:rPr lang="en-US" sz="1000" b="1" i="1" dirty="0" err="1"/>
              <a:t>всяка</a:t>
            </a:r>
            <a:r>
              <a:rPr lang="en-US" sz="1000" b="1" i="1" dirty="0"/>
              <a:t> </a:t>
            </a:r>
            <a:r>
              <a:rPr lang="en-US" sz="1000" b="1" i="1" dirty="0" err="1"/>
              <a:t>една</a:t>
            </a:r>
            <a:r>
              <a:rPr lang="en-US" sz="1000" b="1" i="1" dirty="0"/>
              <a:t> </a:t>
            </a:r>
            <a:r>
              <a:rPr lang="en-US" sz="1000" b="1" i="1" dirty="0" err="1"/>
              <a:t>от</a:t>
            </a:r>
            <a:r>
              <a:rPr lang="en-US" sz="1000" b="1" i="1" dirty="0"/>
              <a:t> </a:t>
            </a:r>
            <a:r>
              <a:rPr lang="en-US" sz="1000" b="1" i="1" dirty="0" err="1"/>
              <a:t>точките</a:t>
            </a:r>
            <a:r>
              <a:rPr lang="en-US" sz="1000" b="1" i="1" dirty="0"/>
              <a:t> и </a:t>
            </a:r>
            <a:r>
              <a:rPr lang="en-US" sz="1000" b="1" i="1" dirty="0" err="1"/>
              <a:t>прикачени</a:t>
            </a:r>
            <a:r>
              <a:rPr lang="en-US" sz="1000" b="1" i="1" dirty="0"/>
              <a:t> </a:t>
            </a:r>
            <a:r>
              <a:rPr lang="en-US" sz="1000" b="1" i="1" dirty="0" err="1"/>
              <a:t>във</a:t>
            </a:r>
            <a:r>
              <a:rPr lang="en-US" sz="1000" b="1" i="1" dirty="0"/>
              <a:t> </a:t>
            </a:r>
            <a:r>
              <a:rPr lang="en-US" sz="1000" b="1" i="1" dirty="0" err="1"/>
              <a:t>формат</a:t>
            </a:r>
            <a:r>
              <a:rPr lang="en-US" sz="1000" b="1" i="1" dirty="0"/>
              <a:t> „</a:t>
            </a:r>
            <a:r>
              <a:rPr lang="en-US" sz="1000" b="1" i="1" dirty="0" err="1"/>
              <a:t>rar</a:t>
            </a:r>
            <a:r>
              <a:rPr lang="en-US" sz="1000" b="1" i="1" dirty="0"/>
              <a:t>” </a:t>
            </a:r>
            <a:r>
              <a:rPr lang="en-US" sz="1000" b="1" i="1" dirty="0" err="1"/>
              <a:t>или</a:t>
            </a:r>
            <a:r>
              <a:rPr lang="en-US" sz="1000" b="1" i="1" dirty="0"/>
              <a:t> „zip”.</a:t>
            </a:r>
            <a:endParaRPr lang="en-US" sz="1000" dirty="0"/>
          </a:p>
          <a:p>
            <a:pPr marL="0" indent="0">
              <a:buNone/>
            </a:pPr>
            <a:r>
              <a:rPr lang="en-US" sz="1000" b="1" i="1" dirty="0" err="1"/>
              <a:t>Кандидатите</a:t>
            </a:r>
            <a:r>
              <a:rPr lang="en-US" sz="1000" b="1" i="1" dirty="0"/>
              <a:t> </a:t>
            </a:r>
            <a:r>
              <a:rPr lang="en-US" sz="1000" b="1" i="1" dirty="0" err="1"/>
              <a:t>следва</a:t>
            </a:r>
            <a:r>
              <a:rPr lang="en-US" sz="1000" b="1" i="1" dirty="0"/>
              <a:t> </a:t>
            </a:r>
            <a:r>
              <a:rPr lang="en-US" sz="1000" b="1" i="1" dirty="0" err="1"/>
              <a:t>да</a:t>
            </a:r>
            <a:r>
              <a:rPr lang="en-US" sz="1000" b="1" i="1" dirty="0"/>
              <a:t> </a:t>
            </a:r>
            <a:r>
              <a:rPr lang="en-US" sz="1000" b="1" i="1" dirty="0" err="1"/>
              <a:t>имат</a:t>
            </a:r>
            <a:r>
              <a:rPr lang="en-US" sz="1000" b="1" i="1" dirty="0"/>
              <a:t> </a:t>
            </a:r>
            <a:r>
              <a:rPr lang="en-US" sz="1000" b="1" i="1" dirty="0" err="1"/>
              <a:t>предвид</a:t>
            </a:r>
            <a:r>
              <a:rPr lang="en-US" sz="1000" b="1" i="1" dirty="0"/>
              <a:t>, </a:t>
            </a:r>
            <a:r>
              <a:rPr lang="en-US" sz="1000" b="1" i="1" dirty="0" err="1"/>
              <a:t>че</a:t>
            </a:r>
            <a:r>
              <a:rPr lang="en-US" sz="1000" b="1" i="1" dirty="0"/>
              <a:t> </a:t>
            </a:r>
            <a:r>
              <a:rPr lang="en-US" sz="1000" b="1" i="1" dirty="0" err="1"/>
              <a:t>за</a:t>
            </a:r>
            <a:r>
              <a:rPr lang="en-US" sz="1000" b="1" i="1" dirty="0"/>
              <a:t>  </a:t>
            </a:r>
            <a:r>
              <a:rPr lang="en-US" sz="1000" b="1" i="1" dirty="0" err="1"/>
              <a:t>всяка</a:t>
            </a:r>
            <a:r>
              <a:rPr lang="en-US" sz="1000" b="1" i="1" dirty="0"/>
              <a:t> </a:t>
            </a:r>
            <a:r>
              <a:rPr lang="en-US" sz="1000" b="1" i="1" dirty="0" err="1"/>
              <a:t>допустима</a:t>
            </a:r>
            <a:r>
              <a:rPr lang="en-US" sz="1000" b="1" i="1" dirty="0"/>
              <a:t> </a:t>
            </a:r>
            <a:r>
              <a:rPr lang="en-US" sz="1000" b="1" i="1" dirty="0" err="1"/>
              <a:t>дейност</a:t>
            </a:r>
            <a:r>
              <a:rPr lang="en-US" sz="1000" b="1" i="1" dirty="0"/>
              <a:t> </a:t>
            </a:r>
            <a:r>
              <a:rPr lang="en-US" sz="1000" b="1" i="1" dirty="0" err="1"/>
              <a:t>или</a:t>
            </a:r>
            <a:r>
              <a:rPr lang="en-US" sz="1000" b="1" i="1" dirty="0"/>
              <a:t> </a:t>
            </a:r>
            <a:r>
              <a:rPr lang="en-US" sz="1000" b="1" i="1" dirty="0" err="1"/>
              <a:t>разход</a:t>
            </a:r>
            <a:r>
              <a:rPr lang="en-US" sz="1000" b="1" i="1" dirty="0"/>
              <a:t>, </a:t>
            </a:r>
            <a:r>
              <a:rPr lang="en-US" sz="1000" b="1" i="1" dirty="0" err="1"/>
              <a:t>трябва</a:t>
            </a:r>
            <a:r>
              <a:rPr lang="en-US" sz="1000" b="1" i="1" dirty="0"/>
              <a:t> </a:t>
            </a:r>
            <a:r>
              <a:rPr lang="en-US" sz="1000" b="1" i="1" dirty="0" err="1"/>
              <a:t>да</a:t>
            </a:r>
            <a:r>
              <a:rPr lang="en-US" sz="1000" b="1" i="1" dirty="0"/>
              <a:t> </a:t>
            </a:r>
            <a:r>
              <a:rPr lang="en-US" sz="1000" b="1" i="1" dirty="0" err="1"/>
              <a:t>приложи</a:t>
            </a:r>
            <a:r>
              <a:rPr lang="en-US" sz="1000" b="1" i="1" dirty="0"/>
              <a:t> </a:t>
            </a:r>
            <a:r>
              <a:rPr lang="en-US" sz="1000" b="1" i="1" dirty="0" err="1"/>
              <a:t>само</a:t>
            </a:r>
            <a:r>
              <a:rPr lang="en-US" sz="1000" b="1" i="1" dirty="0"/>
              <a:t> </a:t>
            </a:r>
            <a:r>
              <a:rPr lang="en-US" sz="1000" b="1" i="1" dirty="0" err="1"/>
              <a:t>изискуемите</a:t>
            </a:r>
            <a:r>
              <a:rPr lang="en-US" sz="1000" b="1" i="1" dirty="0"/>
              <a:t> </a:t>
            </a:r>
            <a:r>
              <a:rPr lang="en-US" sz="1000" b="1" i="1" dirty="0" err="1"/>
              <a:t>документи</a:t>
            </a:r>
            <a:r>
              <a:rPr lang="en-US" sz="1000" b="1" i="1" dirty="0"/>
              <a:t> </a:t>
            </a:r>
            <a:r>
              <a:rPr lang="en-US" sz="1000" b="1" i="1" dirty="0" err="1"/>
              <a:t>съгласно</a:t>
            </a:r>
            <a:r>
              <a:rPr lang="en-US" sz="1000" b="1" i="1" dirty="0"/>
              <a:t> </a:t>
            </a:r>
            <a:r>
              <a:rPr lang="en-US" sz="1000" b="1" i="1" dirty="0" err="1"/>
              <a:t>националното</a:t>
            </a:r>
            <a:r>
              <a:rPr lang="en-US" sz="1000" b="1" i="1" dirty="0"/>
              <a:t> </a:t>
            </a:r>
            <a:r>
              <a:rPr lang="en-US" sz="1000" b="1" i="1" dirty="0" err="1"/>
              <a:t>законодателство</a:t>
            </a:r>
            <a:r>
              <a:rPr lang="en-US" sz="1000" b="1" i="1" dirty="0"/>
              <a:t> и </a:t>
            </a:r>
            <a:r>
              <a:rPr lang="en-US" sz="1000" b="1" i="1" dirty="0" err="1"/>
              <a:t>изискванията</a:t>
            </a:r>
            <a:r>
              <a:rPr lang="en-US" sz="1000" b="1" i="1" dirty="0"/>
              <a:t> </a:t>
            </a:r>
            <a:r>
              <a:rPr lang="en-US" sz="1000" b="1" i="1" dirty="0" err="1"/>
              <a:t>към</a:t>
            </a:r>
            <a:r>
              <a:rPr lang="en-US" sz="1000" b="1" i="1" dirty="0"/>
              <a:t> </a:t>
            </a:r>
            <a:r>
              <a:rPr lang="en-US" sz="1000" b="1" i="1" dirty="0" err="1"/>
              <a:t>настоящите</a:t>
            </a:r>
            <a:r>
              <a:rPr lang="en-US" sz="1000" b="1" i="1" dirty="0"/>
              <a:t> </a:t>
            </a:r>
            <a:r>
              <a:rPr lang="en-US" sz="1000" b="1" i="1" dirty="0" err="1"/>
              <a:t>условия</a:t>
            </a:r>
            <a:r>
              <a:rPr lang="en-US" sz="1000" b="1" i="1" dirty="0"/>
              <a:t> </a:t>
            </a:r>
            <a:r>
              <a:rPr lang="en-US" sz="1000" b="1" i="1" dirty="0" err="1"/>
              <a:t>за</a:t>
            </a:r>
            <a:r>
              <a:rPr lang="en-US" sz="1000" b="1" i="1" dirty="0"/>
              <a:t> </a:t>
            </a:r>
            <a:r>
              <a:rPr lang="en-US" sz="1000" b="1" i="1" dirty="0" err="1"/>
              <a:t>кандидатстване</a:t>
            </a:r>
            <a:r>
              <a:rPr lang="en-US" sz="1000" b="1" i="1" dirty="0"/>
              <a:t>.</a:t>
            </a: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389622250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Начален</a:t>
            </a:r>
            <a:r>
              <a:rPr lang="en-US" sz="1800" b="1" dirty="0" smtClean="0">
                <a:effectLst/>
              </a:rPr>
              <a:t> </a:t>
            </a:r>
            <a:r>
              <a:rPr lang="en-US" sz="1800" b="1" dirty="0">
                <a:effectLst/>
              </a:rPr>
              <a:t>и </a:t>
            </a:r>
            <a:r>
              <a:rPr lang="en-US" sz="1800" b="1" dirty="0" err="1">
                <a:effectLst/>
              </a:rPr>
              <a:t>краен</a:t>
            </a:r>
            <a:r>
              <a:rPr lang="en-US" sz="1800" b="1" dirty="0">
                <a:effectLst/>
              </a:rPr>
              <a:t> </a:t>
            </a:r>
            <a:r>
              <a:rPr lang="en-US" sz="1800" b="1" dirty="0" err="1">
                <a:effectLst/>
              </a:rPr>
              <a:t>срок</a:t>
            </a:r>
            <a:r>
              <a:rPr lang="en-US" sz="1800" b="1" dirty="0">
                <a:effectLst/>
              </a:rPr>
              <a:t> </a:t>
            </a:r>
            <a:r>
              <a:rPr lang="en-US" sz="1800" b="1" dirty="0" err="1">
                <a:effectLst/>
              </a:rPr>
              <a:t>за</a:t>
            </a:r>
            <a:r>
              <a:rPr lang="en-US" sz="1800" b="1" dirty="0">
                <a:effectLst/>
              </a:rPr>
              <a:t> </a:t>
            </a:r>
            <a:r>
              <a:rPr lang="en-US" sz="1800" b="1" dirty="0" err="1">
                <a:effectLst/>
              </a:rPr>
              <a:t>подаване</a:t>
            </a:r>
            <a:r>
              <a:rPr lang="en-US" sz="1800" b="1" dirty="0">
                <a:effectLst/>
              </a:rPr>
              <a:t> </a:t>
            </a:r>
            <a:r>
              <a:rPr lang="en-US" sz="1800" b="1" dirty="0" smtClean="0">
                <a:effectLst/>
              </a:rPr>
              <a:t/>
            </a:r>
            <a:br>
              <a:rPr lang="en-US" sz="1800" b="1" dirty="0" smtClean="0">
                <a:effectLst/>
              </a:rPr>
            </a:br>
            <a:r>
              <a:rPr lang="en-US" sz="1800" b="1" dirty="0" err="1" smtClean="0">
                <a:effectLst/>
              </a:rPr>
              <a:t>на</a:t>
            </a:r>
            <a:r>
              <a:rPr lang="en-US" sz="1800" b="1" dirty="0" smtClean="0">
                <a:effectLst/>
              </a:rPr>
              <a:t> </a:t>
            </a:r>
            <a:r>
              <a:rPr lang="en-US" sz="1800" b="1" dirty="0" err="1">
                <a:effectLst/>
              </a:rPr>
              <a:t>проектните</a:t>
            </a:r>
            <a:r>
              <a:rPr lang="en-US" sz="1800" b="1" dirty="0">
                <a:effectLst/>
              </a:rPr>
              <a:t> </a:t>
            </a:r>
            <a:r>
              <a:rPr lang="en-US" sz="1800" b="1" dirty="0" err="1">
                <a:effectLst/>
              </a:rPr>
              <a:t>предложения</a:t>
            </a:r>
            <a:r>
              <a:rPr lang="bg-BG" sz="1800" b="1" dirty="0">
                <a:effectLst/>
              </a:rPr>
              <a:t>:</a:t>
            </a:r>
            <a:r>
              <a:rPr lang="en-US" sz="1800" dirty="0">
                <a:effectLst/>
              </a:rPr>
              <a:t/>
            </a:r>
            <a:br>
              <a:rPr lang="en-US" sz="1800" dirty="0">
                <a:effectLst/>
              </a:rPr>
            </a:br>
            <a:r>
              <a:rPr lang="en-US" sz="1800" b="1" dirty="0">
                <a:effectLst/>
              </a:rPr>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dirty="0" err="1"/>
              <a:t>Ще</a:t>
            </a:r>
            <a:r>
              <a:rPr lang="en-US" sz="1000" dirty="0"/>
              <a:t> </a:t>
            </a:r>
            <a:r>
              <a:rPr lang="en-US" sz="1000" dirty="0" err="1"/>
              <a:t>се</a:t>
            </a:r>
            <a:r>
              <a:rPr lang="en-US" sz="1000" dirty="0"/>
              <a:t> </a:t>
            </a:r>
            <a:r>
              <a:rPr lang="en-US" sz="1000" dirty="0" err="1"/>
              <a:t>прилага</a:t>
            </a:r>
            <a:r>
              <a:rPr lang="en-US" sz="1000" dirty="0"/>
              <a:t> </a:t>
            </a:r>
            <a:r>
              <a:rPr lang="en-US" sz="1000" dirty="0" err="1"/>
              <a:t>процедура</a:t>
            </a:r>
            <a:r>
              <a:rPr lang="en-US" sz="1000" dirty="0"/>
              <a:t> </a:t>
            </a:r>
            <a:r>
              <a:rPr lang="en-US" sz="1000" dirty="0" err="1"/>
              <a:t>на</a:t>
            </a:r>
            <a:r>
              <a:rPr lang="en-US" sz="1000" dirty="0"/>
              <a:t> </a:t>
            </a:r>
            <a:r>
              <a:rPr lang="en-US" sz="1000" dirty="0" err="1"/>
              <a:t>подбор</a:t>
            </a:r>
            <a:r>
              <a:rPr lang="en-US" sz="1000" dirty="0"/>
              <a:t> </a:t>
            </a:r>
            <a:r>
              <a:rPr lang="en-US" sz="1000" dirty="0" err="1"/>
              <a:t>на</a:t>
            </a:r>
            <a:r>
              <a:rPr lang="en-US" sz="1000" dirty="0"/>
              <a:t> </a:t>
            </a:r>
            <a:r>
              <a:rPr lang="en-US" sz="1000" dirty="0" err="1"/>
              <a:t>проекти</a:t>
            </a:r>
            <a:r>
              <a:rPr lang="en-US" sz="1000" dirty="0"/>
              <a:t> с </a:t>
            </a:r>
            <a:r>
              <a:rPr lang="en-US" sz="1000" dirty="0" err="1"/>
              <a:t>няколко</a:t>
            </a:r>
            <a:r>
              <a:rPr lang="en-US" sz="1000" dirty="0"/>
              <a:t> </a:t>
            </a:r>
            <a:r>
              <a:rPr lang="en-US" sz="1000" dirty="0" err="1"/>
              <a:t>крайни</a:t>
            </a:r>
            <a:r>
              <a:rPr lang="en-US" sz="1000" dirty="0"/>
              <a:t> </a:t>
            </a:r>
            <a:r>
              <a:rPr lang="en-US" sz="1000" dirty="0" err="1"/>
              <a:t>срока</a:t>
            </a:r>
            <a:r>
              <a:rPr lang="en-US" sz="1000" dirty="0"/>
              <a:t> </a:t>
            </a:r>
            <a:r>
              <a:rPr lang="en-US" sz="1000" dirty="0" err="1"/>
              <a:t>за</a:t>
            </a:r>
            <a:r>
              <a:rPr lang="en-US" sz="1000" dirty="0"/>
              <a:t> </a:t>
            </a:r>
            <a:r>
              <a:rPr lang="en-US" sz="1000" dirty="0" err="1"/>
              <a:t>кандидатстване</a:t>
            </a:r>
            <a:r>
              <a:rPr lang="en-US" sz="1000" dirty="0"/>
              <a:t>:</a:t>
            </a:r>
          </a:p>
          <a:p>
            <a:pPr marL="0" indent="0">
              <a:buNone/>
            </a:pPr>
            <a:r>
              <a:rPr lang="en-US" sz="1000" b="1" dirty="0" err="1"/>
              <a:t>Начало</a:t>
            </a:r>
            <a:r>
              <a:rPr lang="en-US" sz="1000" b="1" dirty="0"/>
              <a:t> </a:t>
            </a:r>
            <a:r>
              <a:rPr lang="en-US" sz="1000" b="1" dirty="0" err="1"/>
              <a:t>на</a:t>
            </a:r>
            <a:r>
              <a:rPr lang="en-US" sz="1000" b="1" dirty="0"/>
              <a:t> </a:t>
            </a:r>
            <a:r>
              <a:rPr lang="en-US" sz="1000" b="1" dirty="0" err="1"/>
              <a:t>прием</a:t>
            </a:r>
            <a:r>
              <a:rPr lang="en-US" sz="1000" b="1" dirty="0"/>
              <a:t> : 11.01.2019 г.</a:t>
            </a:r>
            <a:endParaRPr lang="en-US" sz="1000" dirty="0"/>
          </a:p>
          <a:p>
            <a:pPr marL="0" indent="0">
              <a:buNone/>
            </a:pPr>
            <a:r>
              <a:rPr lang="en-US" sz="1000" dirty="0" err="1"/>
              <a:t>Първият</a:t>
            </a:r>
            <a:r>
              <a:rPr lang="en-US" sz="1000" dirty="0"/>
              <a:t> </a:t>
            </a:r>
            <a:r>
              <a:rPr lang="en-US" sz="1000" dirty="0" err="1"/>
              <a:t>краен</a:t>
            </a:r>
            <a:r>
              <a:rPr lang="en-US" sz="1000" dirty="0"/>
              <a:t> </a:t>
            </a:r>
            <a:r>
              <a:rPr lang="en-US" sz="1000" dirty="0" err="1"/>
              <a:t>срок</a:t>
            </a:r>
            <a:r>
              <a:rPr lang="en-US" sz="1000" dirty="0"/>
              <a:t> </a:t>
            </a:r>
            <a:r>
              <a:rPr lang="en-US" sz="1000" dirty="0" err="1"/>
              <a:t>за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проектните</a:t>
            </a:r>
            <a:r>
              <a:rPr lang="en-US" sz="1000" dirty="0"/>
              <a:t> </a:t>
            </a:r>
            <a:r>
              <a:rPr lang="en-US" sz="1000" dirty="0" err="1"/>
              <a:t>предложения</a:t>
            </a:r>
            <a:r>
              <a:rPr lang="en-US" sz="1000" dirty="0"/>
              <a:t> е </a:t>
            </a:r>
            <a:r>
              <a:rPr lang="en-US" sz="1000" dirty="0" err="1"/>
              <a:t>до</a:t>
            </a:r>
            <a:r>
              <a:rPr lang="en-US" sz="1000" dirty="0"/>
              <a:t> </a:t>
            </a:r>
            <a:r>
              <a:rPr lang="en-US" sz="1000" b="1" dirty="0"/>
              <a:t>15.02.2019г. 17.00</a:t>
            </a:r>
            <a:r>
              <a:rPr lang="en-US" sz="1000" dirty="0"/>
              <a:t> </a:t>
            </a:r>
            <a:r>
              <a:rPr lang="en-US" sz="1000" dirty="0" err="1"/>
              <a:t>часа</a:t>
            </a:r>
            <a:r>
              <a:rPr lang="en-US" sz="1000" dirty="0"/>
              <a:t>.</a:t>
            </a:r>
          </a:p>
          <a:p>
            <a:pPr marL="0" indent="0">
              <a:buNone/>
            </a:pPr>
            <a:r>
              <a:rPr lang="en-US" sz="1000" b="1" dirty="0" err="1"/>
              <a:t>Размер</a:t>
            </a:r>
            <a:r>
              <a:rPr lang="en-US" sz="1000" b="1" dirty="0"/>
              <a:t> </a:t>
            </a:r>
            <a:r>
              <a:rPr lang="en-US" sz="1000" b="1" dirty="0" err="1"/>
              <a:t>на</a:t>
            </a:r>
            <a:r>
              <a:rPr lang="en-US" sz="1000" b="1" dirty="0"/>
              <a:t> БФП </a:t>
            </a:r>
            <a:r>
              <a:rPr lang="en-US" sz="1000" b="1" dirty="0" err="1"/>
              <a:t>по</a:t>
            </a:r>
            <a:r>
              <a:rPr lang="en-US" sz="1000" b="1" dirty="0"/>
              <a:t> </a:t>
            </a:r>
            <a:r>
              <a:rPr lang="en-US" sz="1000" b="1" dirty="0" err="1"/>
              <a:t>първи</a:t>
            </a:r>
            <a:r>
              <a:rPr lang="en-US" sz="1000" b="1" dirty="0"/>
              <a:t> </a:t>
            </a:r>
            <a:r>
              <a:rPr lang="en-US" sz="1000" b="1" dirty="0" err="1"/>
              <a:t>прием</a:t>
            </a:r>
            <a:r>
              <a:rPr lang="en-US" sz="1000" b="1" dirty="0"/>
              <a:t> – 700 000 </a:t>
            </a:r>
            <a:r>
              <a:rPr lang="en-US" sz="1000" b="1" dirty="0" err="1" smtClean="0"/>
              <a:t>лв</a:t>
            </a:r>
            <a:endParaRPr lang="en-US" sz="1000" dirty="0"/>
          </a:p>
          <a:p>
            <a:pPr marL="0" indent="0">
              <a:buNone/>
            </a:pPr>
            <a:r>
              <a:rPr lang="en-US" sz="1000" b="1" dirty="0" err="1"/>
              <a:t>Начало</a:t>
            </a:r>
            <a:r>
              <a:rPr lang="en-US" sz="1000" b="1" dirty="0"/>
              <a:t> </a:t>
            </a:r>
            <a:r>
              <a:rPr lang="en-US" sz="1000" b="1" dirty="0" err="1"/>
              <a:t>на</a:t>
            </a:r>
            <a:r>
              <a:rPr lang="en-US" sz="1000" b="1" dirty="0"/>
              <a:t> прием:20.07.2019 г.</a:t>
            </a:r>
            <a:endParaRPr lang="en-US" sz="1000" dirty="0"/>
          </a:p>
          <a:p>
            <a:pPr marL="0" indent="0">
              <a:buNone/>
            </a:pPr>
            <a:r>
              <a:rPr lang="en-US" sz="1000" dirty="0" err="1"/>
              <a:t>Вторият</a:t>
            </a:r>
            <a:r>
              <a:rPr lang="en-US" sz="1000" dirty="0"/>
              <a:t> </a:t>
            </a:r>
            <a:r>
              <a:rPr lang="en-US" sz="1000" dirty="0" err="1"/>
              <a:t>краен</a:t>
            </a:r>
            <a:r>
              <a:rPr lang="en-US" sz="1000" dirty="0"/>
              <a:t> </a:t>
            </a:r>
            <a:r>
              <a:rPr lang="en-US" sz="1000" dirty="0" err="1"/>
              <a:t>срок</a:t>
            </a:r>
            <a:r>
              <a:rPr lang="en-US" sz="1000" dirty="0"/>
              <a:t> </a:t>
            </a:r>
            <a:r>
              <a:rPr lang="en-US" sz="1000" dirty="0" err="1"/>
              <a:t>за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проектните</a:t>
            </a:r>
            <a:r>
              <a:rPr lang="en-US" sz="1000" dirty="0"/>
              <a:t> </a:t>
            </a:r>
            <a:r>
              <a:rPr lang="en-US" sz="1000" dirty="0" err="1"/>
              <a:t>предложения</a:t>
            </a:r>
            <a:r>
              <a:rPr lang="en-US" sz="1000" dirty="0"/>
              <a:t> е </a:t>
            </a:r>
            <a:r>
              <a:rPr lang="en-US" sz="1000" dirty="0" err="1"/>
              <a:t>до</a:t>
            </a:r>
            <a:r>
              <a:rPr lang="en-US" sz="1000" dirty="0"/>
              <a:t> </a:t>
            </a:r>
            <a:r>
              <a:rPr lang="en-US" sz="1000" b="1" dirty="0"/>
              <a:t>30.08.2019г., 17.00 </a:t>
            </a:r>
            <a:r>
              <a:rPr lang="en-US" sz="1000" b="1" dirty="0" err="1"/>
              <a:t>часа</a:t>
            </a:r>
            <a:r>
              <a:rPr lang="en-US" sz="1000" b="1" dirty="0"/>
              <a:t>.</a:t>
            </a:r>
            <a:r>
              <a:rPr lang="en-US" sz="1000" dirty="0"/>
              <a:t> </a:t>
            </a:r>
          </a:p>
          <a:p>
            <a:pPr marL="0" indent="0">
              <a:buNone/>
            </a:pPr>
            <a:r>
              <a:rPr lang="en-US" sz="1000" b="1" dirty="0" err="1"/>
              <a:t>Размер</a:t>
            </a:r>
            <a:r>
              <a:rPr lang="en-US" sz="1000" b="1" dirty="0"/>
              <a:t> </a:t>
            </a:r>
            <a:r>
              <a:rPr lang="en-US" sz="1000" b="1" dirty="0" err="1"/>
              <a:t>на</a:t>
            </a:r>
            <a:r>
              <a:rPr lang="en-US" sz="1000" b="1" dirty="0"/>
              <a:t> БФП </a:t>
            </a:r>
            <a:r>
              <a:rPr lang="en-US" sz="1000" b="1" dirty="0" err="1"/>
              <a:t>по</a:t>
            </a:r>
            <a:r>
              <a:rPr lang="en-US" sz="1000" b="1" dirty="0"/>
              <a:t> </a:t>
            </a:r>
            <a:r>
              <a:rPr lang="en-US" sz="1000" b="1" dirty="0" err="1"/>
              <a:t>втори</a:t>
            </a:r>
            <a:r>
              <a:rPr lang="en-US" sz="1000" b="1" dirty="0"/>
              <a:t> </a:t>
            </a:r>
            <a:r>
              <a:rPr lang="en-US" sz="1000" b="1" dirty="0" err="1"/>
              <a:t>прием</a:t>
            </a:r>
            <a:r>
              <a:rPr lang="en-US" sz="1000" b="1" dirty="0"/>
              <a:t> – </a:t>
            </a:r>
            <a:r>
              <a:rPr lang="en-US" sz="1000" b="1" dirty="0" err="1"/>
              <a:t>остатъчни</a:t>
            </a:r>
            <a:r>
              <a:rPr lang="en-US" sz="1000" b="1" dirty="0"/>
              <a:t> </a:t>
            </a:r>
            <a:r>
              <a:rPr lang="en-US" sz="1000" b="1" dirty="0" err="1"/>
              <a:t>средства</a:t>
            </a:r>
            <a:r>
              <a:rPr lang="en-US" sz="1000" b="1" dirty="0"/>
              <a:t> </a:t>
            </a:r>
            <a:r>
              <a:rPr lang="en-US" sz="1000" b="1" dirty="0" err="1"/>
              <a:t>след</a:t>
            </a:r>
            <a:r>
              <a:rPr lang="en-US" sz="1000" b="1" dirty="0"/>
              <a:t> </a:t>
            </a:r>
            <a:r>
              <a:rPr lang="en-US" sz="1000" b="1" dirty="0" err="1"/>
              <a:t>първи</a:t>
            </a:r>
            <a:r>
              <a:rPr lang="en-US" sz="1000" b="1" dirty="0"/>
              <a:t> </a:t>
            </a:r>
            <a:r>
              <a:rPr lang="en-US" sz="1000" b="1" dirty="0" err="1"/>
              <a:t>прием</a:t>
            </a:r>
            <a:r>
              <a:rPr lang="en-US" sz="1000" b="1" dirty="0" smtClean="0"/>
              <a:t>.</a:t>
            </a:r>
            <a:endParaRPr lang="en-US" sz="1000" dirty="0"/>
          </a:p>
          <a:p>
            <a:pPr marL="0" indent="0">
              <a:buNone/>
            </a:pPr>
            <a:r>
              <a:rPr lang="bg-BG" sz="1000" b="1" i="1" dirty="0"/>
              <a:t>!!!</a:t>
            </a:r>
            <a:r>
              <a:rPr lang="en-US" sz="1000" b="1" i="1" dirty="0" err="1"/>
              <a:t>Важно</a:t>
            </a:r>
            <a:r>
              <a:rPr lang="en-US" sz="1000" b="1" i="1" dirty="0"/>
              <a:t>: </a:t>
            </a:r>
            <a:endParaRPr lang="en-US" sz="1000" dirty="0"/>
          </a:p>
          <a:p>
            <a:pPr marL="0" indent="0">
              <a:buNone/>
            </a:pPr>
            <a:r>
              <a:rPr lang="en-US" sz="1000" b="1" i="1" dirty="0" err="1"/>
              <a:t>Всяко</a:t>
            </a:r>
            <a:r>
              <a:rPr lang="en-US" sz="1000" b="1" i="1" dirty="0"/>
              <a:t> </a:t>
            </a:r>
            <a:r>
              <a:rPr lang="en-US" sz="1000" b="1" i="1" dirty="0" err="1"/>
              <a:t>проектно</a:t>
            </a:r>
            <a:r>
              <a:rPr lang="en-US" sz="1000" b="1" i="1" dirty="0"/>
              <a:t> </a:t>
            </a:r>
            <a:r>
              <a:rPr lang="en-US" sz="1000" b="1" i="1" dirty="0" err="1"/>
              <a:t>предложение</a:t>
            </a:r>
            <a:r>
              <a:rPr lang="en-US" sz="1000" b="1" i="1" dirty="0"/>
              <a:t>, </a:t>
            </a:r>
            <a:r>
              <a:rPr lang="en-US" sz="1000" b="1" i="1" dirty="0" err="1"/>
              <a:t>което</a:t>
            </a:r>
            <a:r>
              <a:rPr lang="en-US" sz="1000" b="1" i="1" dirty="0"/>
              <a:t> е </a:t>
            </a:r>
            <a:r>
              <a:rPr lang="en-US" sz="1000" b="1" i="1" dirty="0" err="1"/>
              <a:t>подадено</a:t>
            </a:r>
            <a:r>
              <a:rPr lang="en-US" sz="1000" b="1" i="1" dirty="0"/>
              <a:t> </a:t>
            </a:r>
            <a:r>
              <a:rPr lang="en-US" sz="1000" b="1" i="1" dirty="0" err="1"/>
              <a:t>след</a:t>
            </a:r>
            <a:r>
              <a:rPr lang="en-US" sz="1000" b="1" i="1" dirty="0"/>
              <a:t> </a:t>
            </a:r>
            <a:r>
              <a:rPr lang="en-US" sz="1000" b="1" i="1" dirty="0" err="1"/>
              <a:t>крайния</a:t>
            </a:r>
            <a:r>
              <a:rPr lang="en-US" sz="1000" b="1" i="1" dirty="0"/>
              <a:t> </a:t>
            </a:r>
            <a:r>
              <a:rPr lang="en-US" sz="1000" b="1" i="1" dirty="0" err="1"/>
              <a:t>срок</a:t>
            </a:r>
            <a:r>
              <a:rPr lang="en-US" sz="1000" b="1" i="1" dirty="0"/>
              <a:t>, </a:t>
            </a:r>
            <a:r>
              <a:rPr lang="en-US" sz="1000" b="1" i="1" dirty="0" err="1"/>
              <a:t>ще</a:t>
            </a:r>
            <a:r>
              <a:rPr lang="en-US" sz="1000" b="1" i="1" dirty="0"/>
              <a:t> </a:t>
            </a:r>
            <a:r>
              <a:rPr lang="en-US" sz="1000" b="1" i="1" dirty="0" err="1"/>
              <a:t>бъде</a:t>
            </a:r>
            <a:r>
              <a:rPr lang="en-US" sz="1000" b="1" i="1" dirty="0"/>
              <a:t> </a:t>
            </a:r>
            <a:r>
              <a:rPr lang="en-US" sz="1000" b="1" i="1" dirty="0" err="1"/>
              <a:t>отхвърлено</a:t>
            </a:r>
            <a:r>
              <a:rPr lang="en-US" sz="1000" b="1" i="1" dirty="0"/>
              <a:t> и </a:t>
            </a:r>
            <a:r>
              <a:rPr lang="en-US" sz="1000" b="1" i="1" dirty="0" err="1"/>
              <a:t>няма</a:t>
            </a:r>
            <a:r>
              <a:rPr lang="en-US" sz="1000" b="1" i="1" dirty="0"/>
              <a:t> </a:t>
            </a:r>
            <a:r>
              <a:rPr lang="en-US" sz="1000" b="1" i="1" dirty="0" err="1"/>
              <a:t>да</a:t>
            </a:r>
            <a:r>
              <a:rPr lang="en-US" sz="1000" b="1" i="1" dirty="0"/>
              <a:t> </a:t>
            </a:r>
            <a:r>
              <a:rPr lang="en-US" sz="1000" b="1" i="1" dirty="0" err="1"/>
              <a:t>бъде</a:t>
            </a:r>
            <a:r>
              <a:rPr lang="en-US" sz="1000" b="1" i="1" dirty="0"/>
              <a:t> </a:t>
            </a:r>
            <a:r>
              <a:rPr lang="en-US" sz="1000" b="1" i="1" dirty="0" err="1"/>
              <a:t>разглеждано</a:t>
            </a:r>
            <a:r>
              <a:rPr lang="en-US" sz="1000" b="1" i="1" dirty="0"/>
              <a:t> </a:t>
            </a:r>
            <a:r>
              <a:rPr lang="en-US" sz="1000" b="1" i="1" dirty="0" err="1"/>
              <a:t>по</a:t>
            </a:r>
            <a:r>
              <a:rPr lang="en-US" sz="1000" b="1" i="1" dirty="0"/>
              <a:t> </a:t>
            </a:r>
            <a:r>
              <a:rPr lang="en-US" sz="1000" b="1" i="1" dirty="0" err="1"/>
              <a:t>настоящата</a:t>
            </a:r>
            <a:r>
              <a:rPr lang="en-US" sz="1000" b="1" i="1" dirty="0"/>
              <a:t> </a:t>
            </a:r>
            <a:r>
              <a:rPr lang="en-US" sz="1000" b="1" i="1" dirty="0" err="1"/>
              <a:t>покана</a:t>
            </a:r>
            <a:r>
              <a:rPr lang="en-US" sz="1000" b="1" i="1" dirty="0"/>
              <a:t>.</a:t>
            </a:r>
            <a:endParaRPr lang="en-US" sz="1000" dirty="0"/>
          </a:p>
          <a:p>
            <a:pPr marL="0" indent="0">
              <a:buNone/>
            </a:pPr>
            <a:r>
              <a:rPr lang="en-US" sz="1000" b="1" i="1" dirty="0" err="1"/>
              <a:t>Няма</a:t>
            </a:r>
            <a:r>
              <a:rPr lang="en-US" sz="1000" b="1" i="1" dirty="0"/>
              <a:t> </a:t>
            </a:r>
            <a:r>
              <a:rPr lang="en-US" sz="1000" b="1" i="1" dirty="0" err="1"/>
              <a:t>ограничение</a:t>
            </a:r>
            <a:r>
              <a:rPr lang="en-US" sz="1000" b="1" i="1" dirty="0"/>
              <a:t> </a:t>
            </a:r>
            <a:r>
              <a:rPr lang="en-US" sz="1000" b="1" i="1" dirty="0" err="1"/>
              <a:t>за</a:t>
            </a:r>
            <a:r>
              <a:rPr lang="en-US" sz="1000" b="1" i="1" dirty="0"/>
              <a:t> </a:t>
            </a:r>
            <a:r>
              <a:rPr lang="en-US" sz="1000" b="1" i="1" dirty="0" err="1"/>
              <a:t>броя</a:t>
            </a:r>
            <a:r>
              <a:rPr lang="en-US" sz="1000" b="1" i="1" dirty="0"/>
              <a:t> </a:t>
            </a:r>
            <a:r>
              <a:rPr lang="en-US" sz="1000" b="1" i="1" dirty="0" err="1"/>
              <a:t>на</a:t>
            </a:r>
            <a:r>
              <a:rPr lang="en-US" sz="1000" b="1" i="1" dirty="0"/>
              <a:t> </a:t>
            </a:r>
            <a:r>
              <a:rPr lang="en-US" sz="1000" b="1" i="1" dirty="0" err="1"/>
              <a:t>проектните</a:t>
            </a:r>
            <a:r>
              <a:rPr lang="en-US" sz="1000" b="1" i="1" dirty="0"/>
              <a:t> </a:t>
            </a:r>
            <a:r>
              <a:rPr lang="en-US" sz="1000" b="1" i="1" dirty="0" err="1"/>
              <a:t>предложения</a:t>
            </a:r>
            <a:r>
              <a:rPr lang="en-US" sz="1000" b="1" i="1" dirty="0"/>
              <a:t>, </a:t>
            </a:r>
            <a:r>
              <a:rPr lang="en-US" sz="1000" b="1" i="1" dirty="0" err="1"/>
              <a:t>които</a:t>
            </a:r>
            <a:r>
              <a:rPr lang="en-US" sz="1000" b="1" i="1" dirty="0"/>
              <a:t> </a:t>
            </a:r>
            <a:r>
              <a:rPr lang="en-US" sz="1000" b="1" i="1" dirty="0" err="1"/>
              <a:t>може</a:t>
            </a:r>
            <a:r>
              <a:rPr lang="en-US" sz="1000" b="1" i="1" dirty="0"/>
              <a:t> </a:t>
            </a:r>
            <a:r>
              <a:rPr lang="en-US" sz="1000" b="1" i="1" dirty="0" err="1"/>
              <a:t>да</a:t>
            </a:r>
            <a:r>
              <a:rPr lang="en-US" sz="1000" b="1" i="1" dirty="0"/>
              <a:t> </a:t>
            </a:r>
            <a:r>
              <a:rPr lang="en-US" sz="1000" b="1" i="1" dirty="0" err="1"/>
              <a:t>подаде</a:t>
            </a:r>
            <a:r>
              <a:rPr lang="en-US" sz="1000" b="1" i="1" dirty="0"/>
              <a:t> </a:t>
            </a:r>
            <a:r>
              <a:rPr lang="en-US" sz="1000" b="1" i="1" dirty="0" err="1"/>
              <a:t>един</a:t>
            </a:r>
            <a:r>
              <a:rPr lang="en-US" sz="1000" b="1" i="1" dirty="0"/>
              <a:t> </a:t>
            </a:r>
            <a:r>
              <a:rPr lang="en-US" sz="1000" b="1" i="1" dirty="0" err="1"/>
              <a:t>кандидат</a:t>
            </a:r>
            <a:r>
              <a:rPr lang="en-US" sz="1000" b="1" i="1" dirty="0"/>
              <a:t> </a:t>
            </a:r>
            <a:r>
              <a:rPr lang="en-US" sz="1000" b="1" i="1" dirty="0" err="1"/>
              <a:t>по</a:t>
            </a:r>
            <a:r>
              <a:rPr lang="en-US" sz="1000" b="1" i="1" dirty="0"/>
              <a:t> </a:t>
            </a:r>
            <a:r>
              <a:rPr lang="en-US" sz="1000" b="1" i="1" dirty="0" err="1"/>
              <a:t>настоящата</a:t>
            </a:r>
            <a:r>
              <a:rPr lang="en-US" sz="1000" b="1" i="1" dirty="0"/>
              <a:t> </a:t>
            </a:r>
            <a:r>
              <a:rPr lang="en-US" sz="1000" b="1" i="1" dirty="0" err="1"/>
              <a:t>процедура</a:t>
            </a:r>
            <a:r>
              <a:rPr lang="en-US" sz="1000" b="1" i="1" dirty="0"/>
              <a:t> </a:t>
            </a:r>
            <a:r>
              <a:rPr lang="en-US" sz="1000" b="1" i="1" dirty="0" err="1"/>
              <a:t>за</a:t>
            </a:r>
            <a:r>
              <a:rPr lang="en-US" sz="1000" b="1" i="1" dirty="0"/>
              <a:t> </a:t>
            </a:r>
            <a:r>
              <a:rPr lang="en-US" sz="1000" b="1" i="1" dirty="0" err="1"/>
              <a:t>набиране</a:t>
            </a:r>
            <a:r>
              <a:rPr lang="en-US" sz="1000" b="1" i="1" dirty="0"/>
              <a:t> </a:t>
            </a:r>
            <a:r>
              <a:rPr lang="en-US" sz="1000" b="1" i="1" dirty="0" err="1"/>
              <a:t>на</a:t>
            </a:r>
            <a:r>
              <a:rPr lang="en-US" sz="1000" b="1" i="1" dirty="0"/>
              <a:t> </a:t>
            </a:r>
            <a:r>
              <a:rPr lang="en-US" sz="1000" b="1" i="1" dirty="0" err="1"/>
              <a:t>проектни</a:t>
            </a:r>
            <a:r>
              <a:rPr lang="en-US" sz="1000" b="1" i="1" dirty="0"/>
              <a:t> </a:t>
            </a:r>
            <a:r>
              <a:rPr lang="en-US" sz="1000" b="1" i="1" dirty="0" err="1"/>
              <a:t>предложения</a:t>
            </a:r>
            <a:r>
              <a:rPr lang="en-US" sz="1000" b="1" i="1" dirty="0"/>
              <a:t>. </a:t>
            </a:r>
            <a:endParaRPr lang="en-US" sz="1000" dirty="0"/>
          </a:p>
          <a:p>
            <a:pPr marL="0" indent="0">
              <a:buNone/>
            </a:pPr>
            <a:r>
              <a:rPr lang="en-US" sz="1000" dirty="0"/>
              <a:t> </a:t>
            </a:r>
          </a:p>
          <a:p>
            <a:pPr marL="0" indent="0">
              <a:buNone/>
            </a:pPr>
            <a:r>
              <a:rPr lang="en-US" sz="1000" b="1" dirty="0" err="1"/>
              <a:t>Адрес</a:t>
            </a:r>
            <a:r>
              <a:rPr lang="en-US" sz="1000" b="1" dirty="0"/>
              <a:t> </a:t>
            </a:r>
            <a:r>
              <a:rPr lang="en-US" sz="1000" b="1" dirty="0" err="1"/>
              <a:t>за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проектните</a:t>
            </a:r>
            <a:r>
              <a:rPr lang="en-US" sz="1000" b="1" dirty="0"/>
              <a:t> </a:t>
            </a:r>
            <a:r>
              <a:rPr lang="en-US" sz="1000" b="1" dirty="0" err="1"/>
              <a:t>предложения</a:t>
            </a:r>
            <a:r>
              <a:rPr lang="en-US" sz="1000" b="1" dirty="0"/>
              <a:t>/</a:t>
            </a:r>
            <a:r>
              <a:rPr lang="en-US" sz="1000" b="1" dirty="0" err="1"/>
              <a:t>концепциите</a:t>
            </a:r>
            <a:r>
              <a:rPr lang="en-US" sz="1000" b="1" dirty="0"/>
              <a:t> </a:t>
            </a:r>
            <a:r>
              <a:rPr lang="en-US" sz="1000" b="1" dirty="0" err="1"/>
              <a:t>за</a:t>
            </a:r>
            <a:r>
              <a:rPr lang="en-US" sz="1000" b="1" dirty="0"/>
              <a:t> </a:t>
            </a:r>
            <a:r>
              <a:rPr lang="en-US" sz="1000" b="1" dirty="0" err="1"/>
              <a:t>проектни</a:t>
            </a:r>
            <a:r>
              <a:rPr lang="en-US" sz="1000" b="1" dirty="0"/>
              <a:t> </a:t>
            </a:r>
            <a:r>
              <a:rPr lang="en-US" sz="1000" b="1" dirty="0" err="1"/>
              <a:t>предложения</a:t>
            </a:r>
            <a:r>
              <a:rPr lang="en-US" sz="1000" b="1" dirty="0"/>
              <a:t> </a:t>
            </a:r>
            <a:endParaRPr lang="en-US" sz="1000" dirty="0"/>
          </a:p>
          <a:p>
            <a:pPr marL="0" indent="0">
              <a:buNone/>
            </a:pPr>
            <a:r>
              <a:rPr lang="en-US" sz="1000" b="1" dirty="0"/>
              <a:t> </a:t>
            </a:r>
            <a:endParaRPr lang="en-US" sz="1000" dirty="0"/>
          </a:p>
          <a:p>
            <a:pPr marL="0" indent="0">
              <a:buNone/>
            </a:pPr>
            <a:r>
              <a:rPr lang="en-US" sz="1000" dirty="0" err="1"/>
              <a:t>Подаването</a:t>
            </a:r>
            <a:r>
              <a:rPr lang="en-US" sz="1000" dirty="0"/>
              <a:t> </a:t>
            </a:r>
            <a:r>
              <a:rPr lang="en-US" sz="1000" dirty="0" err="1"/>
              <a:t>на</a:t>
            </a:r>
            <a:r>
              <a:rPr lang="en-US" sz="1000" dirty="0"/>
              <a:t> </a:t>
            </a:r>
            <a:r>
              <a:rPr lang="en-US" sz="1000" dirty="0" err="1"/>
              <a:t>проектното</a:t>
            </a:r>
            <a:r>
              <a:rPr lang="en-US" sz="1000" dirty="0"/>
              <a:t> </a:t>
            </a:r>
            <a:r>
              <a:rPr lang="en-US" sz="1000" dirty="0" err="1"/>
              <a:t>предложение</a:t>
            </a:r>
            <a:r>
              <a:rPr lang="en-US" sz="1000" dirty="0"/>
              <a:t> </a:t>
            </a:r>
            <a:r>
              <a:rPr lang="en-US" sz="1000" dirty="0" err="1"/>
              <a:t>по</a:t>
            </a:r>
            <a:r>
              <a:rPr lang="en-US" sz="1000" dirty="0"/>
              <a:t> </a:t>
            </a:r>
            <a:r>
              <a:rPr lang="en-US" sz="1000" dirty="0" err="1"/>
              <a:t>настоящата</a:t>
            </a:r>
            <a:r>
              <a:rPr lang="en-US" sz="1000" dirty="0"/>
              <a:t> </a:t>
            </a:r>
            <a:r>
              <a:rPr lang="en-US" sz="1000" dirty="0" err="1"/>
              <a:t>процедура</a:t>
            </a:r>
            <a:r>
              <a:rPr lang="en-US" sz="1000" dirty="0"/>
              <a:t> </a:t>
            </a:r>
            <a:r>
              <a:rPr lang="en-US" sz="1000" dirty="0" err="1"/>
              <a:t>се</a:t>
            </a:r>
            <a:r>
              <a:rPr lang="en-US" sz="1000" dirty="0"/>
              <a:t> </a:t>
            </a:r>
            <a:r>
              <a:rPr lang="en-US" sz="1000" dirty="0" err="1"/>
              <a:t>извършва</a:t>
            </a:r>
            <a:r>
              <a:rPr lang="en-US" sz="1000" dirty="0"/>
              <a:t> </a:t>
            </a:r>
            <a:r>
              <a:rPr lang="en-US" sz="1000" dirty="0" err="1"/>
              <a:t>изцяло</a:t>
            </a:r>
            <a:r>
              <a:rPr lang="en-US" sz="1000" dirty="0"/>
              <a:t> </a:t>
            </a:r>
            <a:r>
              <a:rPr lang="en-US" sz="1000" dirty="0" err="1"/>
              <a:t>по</a:t>
            </a:r>
            <a:r>
              <a:rPr lang="en-US" sz="1000" dirty="0"/>
              <a:t> </a:t>
            </a:r>
            <a:r>
              <a:rPr lang="en-US" sz="1000" dirty="0" err="1"/>
              <a:t>електронен</a:t>
            </a:r>
            <a:r>
              <a:rPr lang="en-US" sz="1000" dirty="0"/>
              <a:t> </a:t>
            </a:r>
            <a:r>
              <a:rPr lang="en-US" sz="1000" dirty="0" err="1"/>
              <a:t>път</a:t>
            </a:r>
            <a:r>
              <a:rPr lang="en-US" sz="1000" dirty="0"/>
              <a:t> </a:t>
            </a:r>
            <a:r>
              <a:rPr lang="en-US" sz="1000" dirty="0" err="1"/>
              <a:t>чрез</a:t>
            </a:r>
            <a:r>
              <a:rPr lang="en-US" sz="1000" dirty="0"/>
              <a:t> </a:t>
            </a:r>
            <a:r>
              <a:rPr lang="en-US" sz="1000" dirty="0" err="1"/>
              <a:t>попълване</a:t>
            </a:r>
            <a:r>
              <a:rPr lang="en-US" sz="1000" dirty="0"/>
              <a:t> </a:t>
            </a:r>
            <a:r>
              <a:rPr lang="en-US" sz="1000" dirty="0" err="1"/>
              <a:t>на</a:t>
            </a:r>
            <a:r>
              <a:rPr lang="en-US" sz="1000" dirty="0"/>
              <a:t> </a:t>
            </a:r>
            <a:r>
              <a:rPr lang="en-US" sz="1000" dirty="0" err="1"/>
              <a:t>уеб</a:t>
            </a:r>
            <a:r>
              <a:rPr lang="en-US" sz="1000" dirty="0"/>
              <a:t> </a:t>
            </a:r>
            <a:r>
              <a:rPr lang="en-US" sz="1000" dirty="0" err="1"/>
              <a:t>базиран</a:t>
            </a:r>
            <a:r>
              <a:rPr lang="en-US" sz="1000" dirty="0"/>
              <a:t> </a:t>
            </a:r>
            <a:r>
              <a:rPr lang="en-US" sz="1000" dirty="0" err="1"/>
              <a:t>формуляр</a:t>
            </a:r>
            <a:r>
              <a:rPr lang="en-US" sz="1000" dirty="0"/>
              <a:t> </a:t>
            </a:r>
            <a:r>
              <a:rPr lang="en-US" sz="1000" dirty="0" err="1"/>
              <a:t>за</a:t>
            </a:r>
            <a:r>
              <a:rPr lang="en-US" sz="1000" dirty="0"/>
              <a:t> </a:t>
            </a:r>
            <a:r>
              <a:rPr lang="en-US" sz="1000" dirty="0" err="1"/>
              <a:t>кандидатстване</a:t>
            </a:r>
            <a:r>
              <a:rPr lang="en-US" sz="1000" dirty="0"/>
              <a:t> и </a:t>
            </a:r>
            <a:r>
              <a:rPr lang="en-US" sz="1000" dirty="0" err="1"/>
              <a:t>подаване</a:t>
            </a:r>
            <a:r>
              <a:rPr lang="en-US" sz="1000" dirty="0"/>
              <a:t> </a:t>
            </a:r>
            <a:r>
              <a:rPr lang="en-US" sz="1000" dirty="0" err="1"/>
              <a:t>на</a:t>
            </a:r>
            <a:r>
              <a:rPr lang="en-US" sz="1000" dirty="0"/>
              <a:t> </a:t>
            </a:r>
            <a:r>
              <a:rPr lang="en-US" sz="1000" dirty="0" err="1"/>
              <a:t>формуляра</a:t>
            </a:r>
            <a:r>
              <a:rPr lang="en-US" sz="1000" dirty="0"/>
              <a:t> и </a:t>
            </a:r>
            <a:r>
              <a:rPr lang="en-US" sz="1000" dirty="0" err="1"/>
              <a:t>придружителните</a:t>
            </a:r>
            <a:r>
              <a:rPr lang="en-US" sz="1000" dirty="0"/>
              <a:t> </a:t>
            </a:r>
            <a:r>
              <a:rPr lang="en-US" sz="1000" dirty="0" err="1"/>
              <a:t>документи</a:t>
            </a:r>
            <a:r>
              <a:rPr lang="en-US" sz="1000" dirty="0"/>
              <a:t> </a:t>
            </a:r>
            <a:r>
              <a:rPr lang="en-US" sz="1000" dirty="0" err="1"/>
              <a:t>чрез</a:t>
            </a:r>
            <a:r>
              <a:rPr lang="en-US" sz="1000" dirty="0"/>
              <a:t> </a:t>
            </a:r>
            <a:r>
              <a:rPr lang="en-US" sz="1000" dirty="0" err="1"/>
              <a:t>Информационната</a:t>
            </a:r>
            <a:r>
              <a:rPr lang="en-US" sz="1000" dirty="0"/>
              <a:t> </a:t>
            </a:r>
            <a:r>
              <a:rPr lang="en-US" sz="1000" dirty="0" err="1"/>
              <a:t>система</a:t>
            </a:r>
            <a:r>
              <a:rPr lang="en-US" sz="1000" dirty="0"/>
              <a:t> </a:t>
            </a:r>
            <a:r>
              <a:rPr lang="en-US" sz="1000" dirty="0" err="1"/>
              <a:t>за</a:t>
            </a:r>
            <a:r>
              <a:rPr lang="en-US" sz="1000" dirty="0"/>
              <a:t> </a:t>
            </a:r>
            <a:r>
              <a:rPr lang="en-US" sz="1000" dirty="0" err="1"/>
              <a:t>управление</a:t>
            </a:r>
            <a:r>
              <a:rPr lang="en-US" sz="1000" dirty="0"/>
              <a:t> и </a:t>
            </a:r>
            <a:r>
              <a:rPr lang="en-US" sz="1000" dirty="0" err="1"/>
              <a:t>наблюдение</a:t>
            </a:r>
            <a:r>
              <a:rPr lang="en-US" sz="1000" dirty="0"/>
              <a:t> </a:t>
            </a:r>
            <a:r>
              <a:rPr lang="en-US" sz="1000" dirty="0" err="1"/>
              <a:t>на</a:t>
            </a:r>
            <a:r>
              <a:rPr lang="en-US" sz="1000" dirty="0"/>
              <a:t> </a:t>
            </a:r>
            <a:r>
              <a:rPr lang="en-US" sz="1000" dirty="0" err="1"/>
              <a:t>Структурните</a:t>
            </a:r>
            <a:r>
              <a:rPr lang="en-US" sz="1000" dirty="0"/>
              <a:t> </a:t>
            </a:r>
            <a:r>
              <a:rPr lang="en-US" sz="1000" dirty="0" err="1"/>
              <a:t>инструменти</a:t>
            </a:r>
            <a:r>
              <a:rPr lang="en-US" sz="1000" dirty="0"/>
              <a:t> </a:t>
            </a:r>
            <a:r>
              <a:rPr lang="en-US" sz="1000" dirty="0" err="1"/>
              <a:t>на</a:t>
            </a:r>
            <a:r>
              <a:rPr lang="en-US" sz="1000" dirty="0"/>
              <a:t> ЕС в </a:t>
            </a:r>
            <a:r>
              <a:rPr lang="en-US" sz="1000" dirty="0" err="1"/>
              <a:t>България</a:t>
            </a:r>
            <a:r>
              <a:rPr lang="en-US" sz="1000" dirty="0"/>
              <a:t> (ИСУН 2020), </a:t>
            </a:r>
            <a:r>
              <a:rPr lang="en-US" sz="1000" dirty="0" err="1"/>
              <a:t>чрез</a:t>
            </a:r>
            <a:r>
              <a:rPr lang="en-US" sz="1000" dirty="0"/>
              <a:t> </a:t>
            </a:r>
            <a:r>
              <a:rPr lang="en-US" sz="1000" dirty="0" err="1"/>
              <a:t>модула</a:t>
            </a:r>
            <a:r>
              <a:rPr lang="en-US" sz="1000" dirty="0"/>
              <a:t> „Е-</a:t>
            </a:r>
            <a:r>
              <a:rPr lang="en-US" sz="1000" dirty="0" err="1"/>
              <a:t>кандидатстване</a:t>
            </a:r>
            <a:r>
              <a:rPr lang="en-US" sz="1000" dirty="0"/>
              <a:t>“ </a:t>
            </a:r>
            <a:r>
              <a:rPr lang="en-US" sz="1000" dirty="0" err="1"/>
              <a:t>на</a:t>
            </a:r>
            <a:r>
              <a:rPr lang="en-US" sz="1000" dirty="0"/>
              <a:t> </a:t>
            </a:r>
            <a:r>
              <a:rPr lang="en-US" sz="1000" dirty="0" err="1"/>
              <a:t>следния</a:t>
            </a:r>
            <a:r>
              <a:rPr lang="en-US" sz="1000" dirty="0"/>
              <a:t> </a:t>
            </a:r>
            <a:r>
              <a:rPr lang="en-US" sz="1000" dirty="0" err="1"/>
              <a:t>интернет</a:t>
            </a:r>
            <a:r>
              <a:rPr lang="en-US" sz="1000" dirty="0"/>
              <a:t> </a:t>
            </a:r>
            <a:r>
              <a:rPr lang="en-US" sz="1000" dirty="0" err="1"/>
              <a:t>адрес</a:t>
            </a:r>
            <a:r>
              <a:rPr lang="en-US" sz="1000" dirty="0"/>
              <a:t>: https://eumis2020.government.bg ,  </a:t>
            </a:r>
            <a:r>
              <a:rPr lang="en-US" sz="1000" dirty="0" err="1"/>
              <a:t>лично</a:t>
            </a:r>
            <a:r>
              <a:rPr lang="en-US" sz="1000" dirty="0"/>
              <a:t> </a:t>
            </a:r>
            <a:r>
              <a:rPr lang="en-US" sz="1000" dirty="0" err="1"/>
              <a:t>от</a:t>
            </a:r>
            <a:r>
              <a:rPr lang="en-US" sz="1000" dirty="0"/>
              <a:t> </a:t>
            </a:r>
            <a:r>
              <a:rPr lang="en-US" sz="1000" dirty="0" err="1"/>
              <a:t>законния</a:t>
            </a:r>
            <a:r>
              <a:rPr lang="en-US" sz="1000" dirty="0"/>
              <a:t> </a:t>
            </a:r>
            <a:r>
              <a:rPr lang="en-US" sz="1000" dirty="0" err="1"/>
              <a:t>представител</a:t>
            </a:r>
            <a:r>
              <a:rPr lang="en-US" sz="1000" dirty="0"/>
              <a:t> </a:t>
            </a:r>
            <a:r>
              <a:rPr lang="en-US" sz="1000" dirty="0" err="1"/>
              <a:t>на</a:t>
            </a:r>
            <a:r>
              <a:rPr lang="en-US" sz="1000" dirty="0"/>
              <a:t> </a:t>
            </a:r>
            <a:r>
              <a:rPr lang="en-US" sz="1000" dirty="0" err="1"/>
              <a:t>кандидата</a:t>
            </a:r>
            <a:r>
              <a:rPr lang="en-US" sz="1000" dirty="0"/>
              <a:t> </a:t>
            </a:r>
            <a:r>
              <a:rPr lang="en-US" sz="1000" dirty="0" err="1"/>
              <a:t>или</a:t>
            </a:r>
            <a:r>
              <a:rPr lang="en-US" sz="1000" dirty="0"/>
              <a:t> </a:t>
            </a:r>
            <a:r>
              <a:rPr lang="en-US" sz="1000" dirty="0" err="1"/>
              <a:t>от</a:t>
            </a:r>
            <a:r>
              <a:rPr lang="en-US" sz="1000" dirty="0"/>
              <a:t> </a:t>
            </a:r>
            <a:r>
              <a:rPr lang="en-US" sz="1000" dirty="0" err="1"/>
              <a:t>упълномощено</a:t>
            </a:r>
            <a:r>
              <a:rPr lang="en-US" sz="1000" dirty="0"/>
              <a:t> </a:t>
            </a:r>
            <a:r>
              <a:rPr lang="en-US" sz="1000" dirty="0" err="1"/>
              <a:t>от</a:t>
            </a:r>
            <a:r>
              <a:rPr lang="en-US" sz="1000" dirty="0"/>
              <a:t> </a:t>
            </a:r>
            <a:r>
              <a:rPr lang="en-US" sz="1000" dirty="0" err="1"/>
              <a:t>него</a:t>
            </a:r>
            <a:r>
              <a:rPr lang="en-US" sz="1000" dirty="0"/>
              <a:t> </a:t>
            </a:r>
            <a:r>
              <a:rPr lang="en-US" sz="1000" dirty="0" err="1"/>
              <a:t>лице</a:t>
            </a:r>
            <a:r>
              <a:rPr lang="en-US" sz="1000" dirty="0"/>
              <a:t> .</a:t>
            </a:r>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29512038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3518"/>
            <a:ext cx="8245475" cy="611187"/>
          </a:xfrm>
        </p:spPr>
        <p:txBody>
          <a:bodyPr rtlCol="0">
            <a:noAutofit/>
          </a:bodyPr>
          <a:lstStyle/>
          <a:p>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err="1" smtClean="0">
                <a:effectLst/>
              </a:rPr>
              <a:t>Начален</a:t>
            </a:r>
            <a:r>
              <a:rPr lang="en-US" sz="1800" b="1" dirty="0" smtClean="0">
                <a:effectLst/>
              </a:rPr>
              <a:t> </a:t>
            </a:r>
            <a:r>
              <a:rPr lang="en-US" sz="1800" b="1" dirty="0">
                <a:effectLst/>
              </a:rPr>
              <a:t>и </a:t>
            </a:r>
            <a:r>
              <a:rPr lang="en-US" sz="1800" b="1" dirty="0" err="1">
                <a:effectLst/>
              </a:rPr>
              <a:t>краен</a:t>
            </a:r>
            <a:r>
              <a:rPr lang="en-US" sz="1800" b="1" dirty="0">
                <a:effectLst/>
              </a:rPr>
              <a:t> </a:t>
            </a:r>
            <a:r>
              <a:rPr lang="en-US" sz="1800" b="1" dirty="0" err="1">
                <a:effectLst/>
              </a:rPr>
              <a:t>срок</a:t>
            </a:r>
            <a:r>
              <a:rPr lang="en-US" sz="1800" b="1" dirty="0">
                <a:effectLst/>
              </a:rPr>
              <a:t> </a:t>
            </a:r>
            <a:r>
              <a:rPr lang="en-US" sz="1800" b="1" dirty="0" err="1">
                <a:effectLst/>
              </a:rPr>
              <a:t>за</a:t>
            </a:r>
            <a:r>
              <a:rPr lang="en-US" sz="1800" b="1" dirty="0">
                <a:effectLst/>
              </a:rPr>
              <a:t> </a:t>
            </a:r>
            <a:r>
              <a:rPr lang="en-US" sz="1800" b="1" dirty="0" err="1">
                <a:effectLst/>
              </a:rPr>
              <a:t>подаване</a:t>
            </a:r>
            <a:r>
              <a:rPr lang="en-US" sz="1800" b="1" dirty="0">
                <a:effectLst/>
              </a:rPr>
              <a:t> </a:t>
            </a:r>
            <a:r>
              <a:rPr lang="en-US" sz="1800" b="1" dirty="0" smtClean="0">
                <a:effectLst/>
              </a:rPr>
              <a:t/>
            </a:r>
            <a:br>
              <a:rPr lang="en-US" sz="1800" b="1" dirty="0" smtClean="0">
                <a:effectLst/>
              </a:rPr>
            </a:br>
            <a:r>
              <a:rPr lang="en-US" sz="1800" b="1" dirty="0" err="1" smtClean="0">
                <a:effectLst/>
              </a:rPr>
              <a:t>на</a:t>
            </a:r>
            <a:r>
              <a:rPr lang="en-US" sz="1800" b="1" dirty="0" smtClean="0">
                <a:effectLst/>
              </a:rPr>
              <a:t> </a:t>
            </a:r>
            <a:r>
              <a:rPr lang="en-US" sz="1800" b="1" dirty="0" err="1">
                <a:effectLst/>
              </a:rPr>
              <a:t>проектните</a:t>
            </a:r>
            <a:r>
              <a:rPr lang="en-US" sz="1800" b="1" dirty="0">
                <a:effectLst/>
              </a:rPr>
              <a:t> </a:t>
            </a:r>
            <a:r>
              <a:rPr lang="en-US" sz="1800" b="1" dirty="0" err="1">
                <a:effectLst/>
              </a:rPr>
              <a:t>предложения</a:t>
            </a:r>
            <a:r>
              <a:rPr lang="bg-BG" sz="1800" b="1" dirty="0">
                <a:effectLst/>
              </a:rPr>
              <a:t>:</a:t>
            </a:r>
            <a:r>
              <a:rPr lang="en-US" sz="1800" dirty="0">
                <a:effectLst/>
              </a:rPr>
              <a:t/>
            </a:r>
            <a:br>
              <a:rPr lang="en-US" sz="1800" dirty="0">
                <a:effectLst/>
              </a:rPr>
            </a:br>
            <a:r>
              <a:rPr lang="en-US" sz="1800" b="1" dirty="0">
                <a:effectLst/>
              </a:rPr>
              <a:t/>
            </a:r>
            <a:br>
              <a:rPr lang="en-US" sz="1800" b="1" dirty="0">
                <a:effectLst/>
              </a:rPr>
            </a:br>
            <a:r>
              <a:rPr lang="en-US" sz="1800" dirty="0">
                <a:effectLst/>
              </a:rPr>
              <a:t/>
            </a:r>
            <a:br>
              <a:rPr lang="en-US" sz="1800" dirty="0">
                <a:effectLst/>
              </a:rPr>
            </a:br>
            <a:r>
              <a:rPr lang="en-US" sz="1800" dirty="0"/>
              <a:t/>
            </a:r>
            <a:br>
              <a:rPr lang="en-US" sz="1800" dirty="0"/>
            </a:br>
            <a:r>
              <a:rPr lang="en-US" sz="2000" b="1" dirty="0" smtClean="0">
                <a:effectLst/>
              </a:rPr>
              <a:t> </a:t>
            </a:r>
            <a:endParaRPr lang="en-US" sz="2000" dirty="0">
              <a:effectLst/>
            </a:endParaRPr>
          </a:p>
        </p:txBody>
      </p:sp>
      <p:sp>
        <p:nvSpPr>
          <p:cNvPr id="3" name="Content Placeholder 2"/>
          <p:cNvSpPr>
            <a:spLocks noGrp="1"/>
          </p:cNvSpPr>
          <p:nvPr>
            <p:ph idx="1"/>
          </p:nvPr>
        </p:nvSpPr>
        <p:spPr>
          <a:xfrm>
            <a:off x="107504" y="1275606"/>
            <a:ext cx="9036496" cy="3359508"/>
          </a:xfrm>
        </p:spPr>
        <p:txBody>
          <a:bodyPr/>
          <a:lstStyle/>
          <a:p>
            <a:pPr marL="0" indent="0">
              <a:buNone/>
            </a:pPr>
            <a:r>
              <a:rPr lang="en-US" sz="1000" dirty="0" err="1"/>
              <a:t>Ще</a:t>
            </a:r>
            <a:r>
              <a:rPr lang="en-US" sz="1000" dirty="0"/>
              <a:t> </a:t>
            </a:r>
            <a:r>
              <a:rPr lang="en-US" sz="1000" dirty="0" err="1"/>
              <a:t>се</a:t>
            </a:r>
            <a:r>
              <a:rPr lang="en-US" sz="1000" dirty="0"/>
              <a:t> </a:t>
            </a:r>
            <a:r>
              <a:rPr lang="en-US" sz="1000" dirty="0" err="1"/>
              <a:t>прилага</a:t>
            </a:r>
            <a:r>
              <a:rPr lang="en-US" sz="1000" dirty="0"/>
              <a:t> </a:t>
            </a:r>
            <a:r>
              <a:rPr lang="en-US" sz="1000" dirty="0" err="1"/>
              <a:t>процедура</a:t>
            </a:r>
            <a:r>
              <a:rPr lang="en-US" sz="1000" dirty="0"/>
              <a:t> </a:t>
            </a:r>
            <a:r>
              <a:rPr lang="en-US" sz="1000" dirty="0" err="1"/>
              <a:t>на</a:t>
            </a:r>
            <a:r>
              <a:rPr lang="en-US" sz="1000" dirty="0"/>
              <a:t> </a:t>
            </a:r>
            <a:r>
              <a:rPr lang="en-US" sz="1000" dirty="0" err="1"/>
              <a:t>подбор</a:t>
            </a:r>
            <a:r>
              <a:rPr lang="en-US" sz="1000" dirty="0"/>
              <a:t> </a:t>
            </a:r>
            <a:r>
              <a:rPr lang="en-US" sz="1000" dirty="0" err="1"/>
              <a:t>на</a:t>
            </a:r>
            <a:r>
              <a:rPr lang="en-US" sz="1000" dirty="0"/>
              <a:t> </a:t>
            </a:r>
            <a:r>
              <a:rPr lang="en-US" sz="1000" dirty="0" err="1"/>
              <a:t>проекти</a:t>
            </a:r>
            <a:r>
              <a:rPr lang="en-US" sz="1000" dirty="0"/>
              <a:t> с </a:t>
            </a:r>
            <a:r>
              <a:rPr lang="en-US" sz="1000" dirty="0" err="1"/>
              <a:t>няколко</a:t>
            </a:r>
            <a:r>
              <a:rPr lang="en-US" sz="1000" dirty="0"/>
              <a:t> </a:t>
            </a:r>
            <a:r>
              <a:rPr lang="en-US" sz="1000" dirty="0" err="1"/>
              <a:t>крайни</a:t>
            </a:r>
            <a:r>
              <a:rPr lang="en-US" sz="1000" dirty="0"/>
              <a:t> </a:t>
            </a:r>
            <a:r>
              <a:rPr lang="en-US" sz="1000" dirty="0" err="1"/>
              <a:t>срока</a:t>
            </a:r>
            <a:r>
              <a:rPr lang="en-US" sz="1000" dirty="0"/>
              <a:t> </a:t>
            </a:r>
            <a:r>
              <a:rPr lang="en-US" sz="1000" dirty="0" err="1"/>
              <a:t>за</a:t>
            </a:r>
            <a:r>
              <a:rPr lang="en-US" sz="1000" dirty="0"/>
              <a:t> </a:t>
            </a:r>
            <a:r>
              <a:rPr lang="en-US" sz="1000" dirty="0" err="1"/>
              <a:t>кандидатстване</a:t>
            </a:r>
            <a:r>
              <a:rPr lang="en-US" sz="1000" dirty="0"/>
              <a:t>:</a:t>
            </a:r>
          </a:p>
          <a:p>
            <a:pPr marL="0" indent="0">
              <a:buNone/>
            </a:pPr>
            <a:r>
              <a:rPr lang="en-US" sz="1000" b="1" dirty="0" err="1"/>
              <a:t>Начало</a:t>
            </a:r>
            <a:r>
              <a:rPr lang="en-US" sz="1000" b="1" dirty="0"/>
              <a:t> </a:t>
            </a:r>
            <a:r>
              <a:rPr lang="en-US" sz="1000" b="1" dirty="0" err="1"/>
              <a:t>на</a:t>
            </a:r>
            <a:r>
              <a:rPr lang="en-US" sz="1000" b="1" dirty="0"/>
              <a:t> </a:t>
            </a:r>
            <a:r>
              <a:rPr lang="en-US" sz="1000" b="1" dirty="0" err="1"/>
              <a:t>прием</a:t>
            </a:r>
            <a:r>
              <a:rPr lang="en-US" sz="1000" b="1" dirty="0"/>
              <a:t> : 11.01.2019 г.</a:t>
            </a:r>
            <a:endParaRPr lang="en-US" sz="1000" dirty="0"/>
          </a:p>
          <a:p>
            <a:pPr marL="0" indent="0">
              <a:buNone/>
            </a:pPr>
            <a:r>
              <a:rPr lang="en-US" sz="1000" dirty="0" err="1"/>
              <a:t>Първият</a:t>
            </a:r>
            <a:r>
              <a:rPr lang="en-US" sz="1000" dirty="0"/>
              <a:t> </a:t>
            </a:r>
            <a:r>
              <a:rPr lang="en-US" sz="1000" dirty="0" err="1"/>
              <a:t>краен</a:t>
            </a:r>
            <a:r>
              <a:rPr lang="en-US" sz="1000" dirty="0"/>
              <a:t> </a:t>
            </a:r>
            <a:r>
              <a:rPr lang="en-US" sz="1000" dirty="0" err="1"/>
              <a:t>срок</a:t>
            </a:r>
            <a:r>
              <a:rPr lang="en-US" sz="1000" dirty="0"/>
              <a:t> </a:t>
            </a:r>
            <a:r>
              <a:rPr lang="en-US" sz="1000" dirty="0" err="1"/>
              <a:t>за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проектните</a:t>
            </a:r>
            <a:r>
              <a:rPr lang="en-US" sz="1000" dirty="0"/>
              <a:t> </a:t>
            </a:r>
            <a:r>
              <a:rPr lang="en-US" sz="1000" dirty="0" err="1"/>
              <a:t>предложения</a:t>
            </a:r>
            <a:r>
              <a:rPr lang="en-US" sz="1000" dirty="0"/>
              <a:t> е </a:t>
            </a:r>
            <a:r>
              <a:rPr lang="en-US" sz="1000" dirty="0" err="1"/>
              <a:t>до</a:t>
            </a:r>
            <a:r>
              <a:rPr lang="en-US" sz="1000" dirty="0"/>
              <a:t> </a:t>
            </a:r>
            <a:r>
              <a:rPr lang="en-US" sz="1000" b="1" dirty="0"/>
              <a:t>15.02.2019г. 17.00</a:t>
            </a:r>
            <a:r>
              <a:rPr lang="en-US" sz="1000" dirty="0"/>
              <a:t> </a:t>
            </a:r>
            <a:r>
              <a:rPr lang="en-US" sz="1000" dirty="0" err="1"/>
              <a:t>часа</a:t>
            </a:r>
            <a:r>
              <a:rPr lang="en-US" sz="1000" dirty="0"/>
              <a:t>.</a:t>
            </a:r>
          </a:p>
          <a:p>
            <a:pPr marL="0" indent="0">
              <a:buNone/>
            </a:pPr>
            <a:r>
              <a:rPr lang="en-US" sz="1000" b="1" dirty="0" err="1"/>
              <a:t>Размер</a:t>
            </a:r>
            <a:r>
              <a:rPr lang="en-US" sz="1000" b="1" dirty="0"/>
              <a:t> </a:t>
            </a:r>
            <a:r>
              <a:rPr lang="en-US" sz="1000" b="1" dirty="0" err="1"/>
              <a:t>на</a:t>
            </a:r>
            <a:r>
              <a:rPr lang="en-US" sz="1000" b="1" dirty="0"/>
              <a:t> БФП </a:t>
            </a:r>
            <a:r>
              <a:rPr lang="en-US" sz="1000" b="1" dirty="0" err="1"/>
              <a:t>по</a:t>
            </a:r>
            <a:r>
              <a:rPr lang="en-US" sz="1000" b="1" dirty="0"/>
              <a:t> </a:t>
            </a:r>
            <a:r>
              <a:rPr lang="en-US" sz="1000" b="1" dirty="0" err="1"/>
              <a:t>първи</a:t>
            </a:r>
            <a:r>
              <a:rPr lang="en-US" sz="1000" b="1" dirty="0"/>
              <a:t> </a:t>
            </a:r>
            <a:r>
              <a:rPr lang="en-US" sz="1000" b="1" dirty="0" err="1"/>
              <a:t>прием</a:t>
            </a:r>
            <a:r>
              <a:rPr lang="en-US" sz="1000" b="1" dirty="0"/>
              <a:t> – 700 000 </a:t>
            </a:r>
            <a:r>
              <a:rPr lang="en-US" sz="1000" b="1" dirty="0" err="1" smtClean="0"/>
              <a:t>лв</a:t>
            </a:r>
            <a:endParaRPr lang="en-US" sz="1000" dirty="0"/>
          </a:p>
          <a:p>
            <a:pPr marL="0" indent="0">
              <a:buNone/>
            </a:pPr>
            <a:r>
              <a:rPr lang="en-US" sz="1000" b="1" dirty="0" err="1"/>
              <a:t>Начало</a:t>
            </a:r>
            <a:r>
              <a:rPr lang="en-US" sz="1000" b="1" dirty="0"/>
              <a:t> </a:t>
            </a:r>
            <a:r>
              <a:rPr lang="en-US" sz="1000" b="1" dirty="0" err="1"/>
              <a:t>на</a:t>
            </a:r>
            <a:r>
              <a:rPr lang="en-US" sz="1000" b="1" dirty="0"/>
              <a:t> прием:20.07.2019 г.</a:t>
            </a:r>
            <a:endParaRPr lang="en-US" sz="1000" dirty="0"/>
          </a:p>
          <a:p>
            <a:pPr marL="0" indent="0">
              <a:buNone/>
            </a:pPr>
            <a:r>
              <a:rPr lang="en-US" sz="1000" dirty="0" err="1"/>
              <a:t>Вторият</a:t>
            </a:r>
            <a:r>
              <a:rPr lang="en-US" sz="1000" dirty="0"/>
              <a:t> </a:t>
            </a:r>
            <a:r>
              <a:rPr lang="en-US" sz="1000" dirty="0" err="1"/>
              <a:t>краен</a:t>
            </a:r>
            <a:r>
              <a:rPr lang="en-US" sz="1000" dirty="0"/>
              <a:t> </a:t>
            </a:r>
            <a:r>
              <a:rPr lang="en-US" sz="1000" dirty="0" err="1"/>
              <a:t>срок</a:t>
            </a:r>
            <a:r>
              <a:rPr lang="en-US" sz="1000" dirty="0"/>
              <a:t> </a:t>
            </a:r>
            <a:r>
              <a:rPr lang="en-US" sz="1000" dirty="0" err="1"/>
              <a:t>за</a:t>
            </a:r>
            <a:r>
              <a:rPr lang="en-US" sz="1000" dirty="0"/>
              <a:t> </a:t>
            </a:r>
            <a:r>
              <a:rPr lang="en-US" sz="1000" dirty="0" err="1"/>
              <a:t>подаване</a:t>
            </a:r>
            <a:r>
              <a:rPr lang="en-US" sz="1000" dirty="0"/>
              <a:t> </a:t>
            </a:r>
            <a:r>
              <a:rPr lang="en-US" sz="1000" dirty="0" err="1"/>
              <a:t>на</a:t>
            </a:r>
            <a:r>
              <a:rPr lang="en-US" sz="1000" dirty="0"/>
              <a:t> </a:t>
            </a:r>
            <a:r>
              <a:rPr lang="en-US" sz="1000" dirty="0" err="1"/>
              <a:t>проектните</a:t>
            </a:r>
            <a:r>
              <a:rPr lang="en-US" sz="1000" dirty="0"/>
              <a:t> </a:t>
            </a:r>
            <a:r>
              <a:rPr lang="en-US" sz="1000" dirty="0" err="1"/>
              <a:t>предложения</a:t>
            </a:r>
            <a:r>
              <a:rPr lang="en-US" sz="1000" dirty="0"/>
              <a:t> е </a:t>
            </a:r>
            <a:r>
              <a:rPr lang="en-US" sz="1000" dirty="0" err="1"/>
              <a:t>до</a:t>
            </a:r>
            <a:r>
              <a:rPr lang="en-US" sz="1000" dirty="0"/>
              <a:t> </a:t>
            </a:r>
            <a:r>
              <a:rPr lang="en-US" sz="1000" b="1" dirty="0"/>
              <a:t>30.08.2019г., 17.00 </a:t>
            </a:r>
            <a:r>
              <a:rPr lang="en-US" sz="1000" b="1" dirty="0" err="1"/>
              <a:t>часа</a:t>
            </a:r>
            <a:r>
              <a:rPr lang="en-US" sz="1000" b="1" dirty="0"/>
              <a:t>.</a:t>
            </a:r>
            <a:r>
              <a:rPr lang="en-US" sz="1000" dirty="0"/>
              <a:t> </a:t>
            </a:r>
          </a:p>
          <a:p>
            <a:pPr marL="0" indent="0">
              <a:buNone/>
            </a:pPr>
            <a:r>
              <a:rPr lang="en-US" sz="1000" b="1" dirty="0" err="1"/>
              <a:t>Размер</a:t>
            </a:r>
            <a:r>
              <a:rPr lang="en-US" sz="1000" b="1" dirty="0"/>
              <a:t> </a:t>
            </a:r>
            <a:r>
              <a:rPr lang="en-US" sz="1000" b="1" dirty="0" err="1"/>
              <a:t>на</a:t>
            </a:r>
            <a:r>
              <a:rPr lang="en-US" sz="1000" b="1" dirty="0"/>
              <a:t> БФП </a:t>
            </a:r>
            <a:r>
              <a:rPr lang="en-US" sz="1000" b="1" dirty="0" err="1"/>
              <a:t>по</a:t>
            </a:r>
            <a:r>
              <a:rPr lang="en-US" sz="1000" b="1" dirty="0"/>
              <a:t> </a:t>
            </a:r>
            <a:r>
              <a:rPr lang="en-US" sz="1000" b="1" dirty="0" err="1"/>
              <a:t>втори</a:t>
            </a:r>
            <a:r>
              <a:rPr lang="en-US" sz="1000" b="1" dirty="0"/>
              <a:t> </a:t>
            </a:r>
            <a:r>
              <a:rPr lang="en-US" sz="1000" b="1" dirty="0" err="1"/>
              <a:t>прием</a:t>
            </a:r>
            <a:r>
              <a:rPr lang="en-US" sz="1000" b="1" dirty="0"/>
              <a:t> – </a:t>
            </a:r>
            <a:r>
              <a:rPr lang="en-US" sz="1000" b="1" dirty="0" err="1"/>
              <a:t>остатъчни</a:t>
            </a:r>
            <a:r>
              <a:rPr lang="en-US" sz="1000" b="1" dirty="0"/>
              <a:t> </a:t>
            </a:r>
            <a:r>
              <a:rPr lang="en-US" sz="1000" b="1" dirty="0" err="1"/>
              <a:t>средства</a:t>
            </a:r>
            <a:r>
              <a:rPr lang="en-US" sz="1000" b="1" dirty="0"/>
              <a:t> </a:t>
            </a:r>
            <a:r>
              <a:rPr lang="en-US" sz="1000" b="1" dirty="0" err="1"/>
              <a:t>след</a:t>
            </a:r>
            <a:r>
              <a:rPr lang="en-US" sz="1000" b="1" dirty="0"/>
              <a:t> </a:t>
            </a:r>
            <a:r>
              <a:rPr lang="en-US" sz="1000" b="1" dirty="0" err="1"/>
              <a:t>първи</a:t>
            </a:r>
            <a:r>
              <a:rPr lang="en-US" sz="1000" b="1" dirty="0"/>
              <a:t> </a:t>
            </a:r>
            <a:r>
              <a:rPr lang="en-US" sz="1000" b="1" dirty="0" err="1"/>
              <a:t>прием</a:t>
            </a:r>
            <a:r>
              <a:rPr lang="en-US" sz="1000" b="1" dirty="0" smtClean="0"/>
              <a:t>.</a:t>
            </a:r>
            <a:endParaRPr lang="en-US" sz="1000" dirty="0"/>
          </a:p>
          <a:p>
            <a:pPr marL="0" indent="0">
              <a:buNone/>
            </a:pPr>
            <a:r>
              <a:rPr lang="bg-BG" sz="1000" b="1" i="1" dirty="0"/>
              <a:t>!!!</a:t>
            </a:r>
            <a:r>
              <a:rPr lang="en-US" sz="1000" b="1" i="1" dirty="0" err="1"/>
              <a:t>Важно</a:t>
            </a:r>
            <a:r>
              <a:rPr lang="en-US" sz="1000" b="1" i="1" dirty="0"/>
              <a:t>: </a:t>
            </a:r>
            <a:endParaRPr lang="en-US" sz="1000" dirty="0"/>
          </a:p>
          <a:p>
            <a:pPr marL="0" indent="0">
              <a:buNone/>
            </a:pPr>
            <a:r>
              <a:rPr lang="en-US" sz="1000" b="1" i="1" dirty="0" err="1"/>
              <a:t>Всяко</a:t>
            </a:r>
            <a:r>
              <a:rPr lang="en-US" sz="1000" b="1" i="1" dirty="0"/>
              <a:t> </a:t>
            </a:r>
            <a:r>
              <a:rPr lang="en-US" sz="1000" b="1" i="1" dirty="0" err="1"/>
              <a:t>проектно</a:t>
            </a:r>
            <a:r>
              <a:rPr lang="en-US" sz="1000" b="1" i="1" dirty="0"/>
              <a:t> </a:t>
            </a:r>
            <a:r>
              <a:rPr lang="en-US" sz="1000" b="1" i="1" dirty="0" err="1"/>
              <a:t>предложение</a:t>
            </a:r>
            <a:r>
              <a:rPr lang="en-US" sz="1000" b="1" i="1" dirty="0"/>
              <a:t>, </a:t>
            </a:r>
            <a:r>
              <a:rPr lang="en-US" sz="1000" b="1" i="1" dirty="0" err="1"/>
              <a:t>което</a:t>
            </a:r>
            <a:r>
              <a:rPr lang="en-US" sz="1000" b="1" i="1" dirty="0"/>
              <a:t> е </a:t>
            </a:r>
            <a:r>
              <a:rPr lang="en-US" sz="1000" b="1" i="1" dirty="0" err="1"/>
              <a:t>подадено</a:t>
            </a:r>
            <a:r>
              <a:rPr lang="en-US" sz="1000" b="1" i="1" dirty="0"/>
              <a:t> </a:t>
            </a:r>
            <a:r>
              <a:rPr lang="en-US" sz="1000" b="1" i="1" dirty="0" err="1"/>
              <a:t>след</a:t>
            </a:r>
            <a:r>
              <a:rPr lang="en-US" sz="1000" b="1" i="1" dirty="0"/>
              <a:t> </a:t>
            </a:r>
            <a:r>
              <a:rPr lang="en-US" sz="1000" b="1" i="1" dirty="0" err="1"/>
              <a:t>крайния</a:t>
            </a:r>
            <a:r>
              <a:rPr lang="en-US" sz="1000" b="1" i="1" dirty="0"/>
              <a:t> </a:t>
            </a:r>
            <a:r>
              <a:rPr lang="en-US" sz="1000" b="1" i="1" dirty="0" err="1"/>
              <a:t>срок</a:t>
            </a:r>
            <a:r>
              <a:rPr lang="en-US" sz="1000" b="1" i="1" dirty="0"/>
              <a:t>, </a:t>
            </a:r>
            <a:r>
              <a:rPr lang="en-US" sz="1000" b="1" i="1" dirty="0" err="1"/>
              <a:t>ще</a:t>
            </a:r>
            <a:r>
              <a:rPr lang="en-US" sz="1000" b="1" i="1" dirty="0"/>
              <a:t> </a:t>
            </a:r>
            <a:r>
              <a:rPr lang="en-US" sz="1000" b="1" i="1" dirty="0" err="1"/>
              <a:t>бъде</a:t>
            </a:r>
            <a:r>
              <a:rPr lang="en-US" sz="1000" b="1" i="1" dirty="0"/>
              <a:t> </a:t>
            </a:r>
            <a:r>
              <a:rPr lang="en-US" sz="1000" b="1" i="1" dirty="0" err="1"/>
              <a:t>отхвърлено</a:t>
            </a:r>
            <a:r>
              <a:rPr lang="en-US" sz="1000" b="1" i="1" dirty="0"/>
              <a:t> и </a:t>
            </a:r>
            <a:r>
              <a:rPr lang="en-US" sz="1000" b="1" i="1" dirty="0" err="1"/>
              <a:t>няма</a:t>
            </a:r>
            <a:r>
              <a:rPr lang="en-US" sz="1000" b="1" i="1" dirty="0"/>
              <a:t> </a:t>
            </a:r>
            <a:r>
              <a:rPr lang="en-US" sz="1000" b="1" i="1" dirty="0" err="1"/>
              <a:t>да</a:t>
            </a:r>
            <a:r>
              <a:rPr lang="en-US" sz="1000" b="1" i="1" dirty="0"/>
              <a:t> </a:t>
            </a:r>
            <a:r>
              <a:rPr lang="en-US" sz="1000" b="1" i="1" dirty="0" err="1"/>
              <a:t>бъде</a:t>
            </a:r>
            <a:r>
              <a:rPr lang="en-US" sz="1000" b="1" i="1" dirty="0"/>
              <a:t> </a:t>
            </a:r>
            <a:r>
              <a:rPr lang="en-US" sz="1000" b="1" i="1" dirty="0" err="1"/>
              <a:t>разглеждано</a:t>
            </a:r>
            <a:r>
              <a:rPr lang="en-US" sz="1000" b="1" i="1" dirty="0"/>
              <a:t> </a:t>
            </a:r>
            <a:r>
              <a:rPr lang="en-US" sz="1000" b="1" i="1" dirty="0" err="1"/>
              <a:t>по</a:t>
            </a:r>
            <a:r>
              <a:rPr lang="en-US" sz="1000" b="1" i="1" dirty="0"/>
              <a:t> </a:t>
            </a:r>
            <a:r>
              <a:rPr lang="en-US" sz="1000" b="1" i="1" dirty="0" err="1"/>
              <a:t>настоящата</a:t>
            </a:r>
            <a:r>
              <a:rPr lang="en-US" sz="1000" b="1" i="1" dirty="0"/>
              <a:t> </a:t>
            </a:r>
            <a:r>
              <a:rPr lang="en-US" sz="1000" b="1" i="1" dirty="0" err="1"/>
              <a:t>покана</a:t>
            </a:r>
            <a:r>
              <a:rPr lang="en-US" sz="1000" b="1" i="1" dirty="0"/>
              <a:t>.</a:t>
            </a:r>
            <a:endParaRPr lang="en-US" sz="1000" dirty="0"/>
          </a:p>
          <a:p>
            <a:pPr marL="0" indent="0">
              <a:buNone/>
            </a:pPr>
            <a:r>
              <a:rPr lang="en-US" sz="1000" b="1" i="1" dirty="0" err="1"/>
              <a:t>Няма</a:t>
            </a:r>
            <a:r>
              <a:rPr lang="en-US" sz="1000" b="1" i="1" dirty="0"/>
              <a:t> </a:t>
            </a:r>
            <a:r>
              <a:rPr lang="en-US" sz="1000" b="1" i="1" dirty="0" err="1"/>
              <a:t>ограничение</a:t>
            </a:r>
            <a:r>
              <a:rPr lang="en-US" sz="1000" b="1" i="1" dirty="0"/>
              <a:t> </a:t>
            </a:r>
            <a:r>
              <a:rPr lang="en-US" sz="1000" b="1" i="1" dirty="0" err="1"/>
              <a:t>за</a:t>
            </a:r>
            <a:r>
              <a:rPr lang="en-US" sz="1000" b="1" i="1" dirty="0"/>
              <a:t> </a:t>
            </a:r>
            <a:r>
              <a:rPr lang="en-US" sz="1000" b="1" i="1" dirty="0" err="1"/>
              <a:t>броя</a:t>
            </a:r>
            <a:r>
              <a:rPr lang="en-US" sz="1000" b="1" i="1" dirty="0"/>
              <a:t> </a:t>
            </a:r>
            <a:r>
              <a:rPr lang="en-US" sz="1000" b="1" i="1" dirty="0" err="1"/>
              <a:t>на</a:t>
            </a:r>
            <a:r>
              <a:rPr lang="en-US" sz="1000" b="1" i="1" dirty="0"/>
              <a:t> </a:t>
            </a:r>
            <a:r>
              <a:rPr lang="en-US" sz="1000" b="1" i="1" dirty="0" err="1"/>
              <a:t>проектните</a:t>
            </a:r>
            <a:r>
              <a:rPr lang="en-US" sz="1000" b="1" i="1" dirty="0"/>
              <a:t> </a:t>
            </a:r>
            <a:r>
              <a:rPr lang="en-US" sz="1000" b="1" i="1" dirty="0" err="1"/>
              <a:t>предложения</a:t>
            </a:r>
            <a:r>
              <a:rPr lang="en-US" sz="1000" b="1" i="1" dirty="0"/>
              <a:t>, </a:t>
            </a:r>
            <a:r>
              <a:rPr lang="en-US" sz="1000" b="1" i="1" dirty="0" err="1"/>
              <a:t>които</a:t>
            </a:r>
            <a:r>
              <a:rPr lang="en-US" sz="1000" b="1" i="1" dirty="0"/>
              <a:t> </a:t>
            </a:r>
            <a:r>
              <a:rPr lang="en-US" sz="1000" b="1" i="1" dirty="0" err="1"/>
              <a:t>може</a:t>
            </a:r>
            <a:r>
              <a:rPr lang="en-US" sz="1000" b="1" i="1" dirty="0"/>
              <a:t> </a:t>
            </a:r>
            <a:r>
              <a:rPr lang="en-US" sz="1000" b="1" i="1" dirty="0" err="1"/>
              <a:t>да</a:t>
            </a:r>
            <a:r>
              <a:rPr lang="en-US" sz="1000" b="1" i="1" dirty="0"/>
              <a:t> </a:t>
            </a:r>
            <a:r>
              <a:rPr lang="en-US" sz="1000" b="1" i="1" dirty="0" err="1"/>
              <a:t>подаде</a:t>
            </a:r>
            <a:r>
              <a:rPr lang="en-US" sz="1000" b="1" i="1" dirty="0"/>
              <a:t> </a:t>
            </a:r>
            <a:r>
              <a:rPr lang="en-US" sz="1000" b="1" i="1" dirty="0" err="1"/>
              <a:t>един</a:t>
            </a:r>
            <a:r>
              <a:rPr lang="en-US" sz="1000" b="1" i="1" dirty="0"/>
              <a:t> </a:t>
            </a:r>
            <a:r>
              <a:rPr lang="en-US" sz="1000" b="1" i="1" dirty="0" err="1"/>
              <a:t>кандидат</a:t>
            </a:r>
            <a:r>
              <a:rPr lang="en-US" sz="1000" b="1" i="1" dirty="0"/>
              <a:t> </a:t>
            </a:r>
            <a:r>
              <a:rPr lang="en-US" sz="1000" b="1" i="1" dirty="0" err="1"/>
              <a:t>по</a:t>
            </a:r>
            <a:r>
              <a:rPr lang="en-US" sz="1000" b="1" i="1" dirty="0"/>
              <a:t> </a:t>
            </a:r>
            <a:r>
              <a:rPr lang="en-US" sz="1000" b="1" i="1" dirty="0" err="1"/>
              <a:t>настоящата</a:t>
            </a:r>
            <a:r>
              <a:rPr lang="en-US" sz="1000" b="1" i="1" dirty="0"/>
              <a:t> </a:t>
            </a:r>
            <a:r>
              <a:rPr lang="en-US" sz="1000" b="1" i="1" dirty="0" err="1"/>
              <a:t>процедура</a:t>
            </a:r>
            <a:r>
              <a:rPr lang="en-US" sz="1000" b="1" i="1" dirty="0"/>
              <a:t> </a:t>
            </a:r>
            <a:r>
              <a:rPr lang="en-US" sz="1000" b="1" i="1" dirty="0" err="1"/>
              <a:t>за</a:t>
            </a:r>
            <a:r>
              <a:rPr lang="en-US" sz="1000" b="1" i="1" dirty="0"/>
              <a:t> </a:t>
            </a:r>
            <a:r>
              <a:rPr lang="en-US" sz="1000" b="1" i="1" dirty="0" err="1"/>
              <a:t>набиране</a:t>
            </a:r>
            <a:r>
              <a:rPr lang="en-US" sz="1000" b="1" i="1" dirty="0"/>
              <a:t> </a:t>
            </a:r>
            <a:r>
              <a:rPr lang="en-US" sz="1000" b="1" i="1" dirty="0" err="1"/>
              <a:t>на</a:t>
            </a:r>
            <a:r>
              <a:rPr lang="en-US" sz="1000" b="1" i="1" dirty="0"/>
              <a:t> </a:t>
            </a:r>
            <a:r>
              <a:rPr lang="en-US" sz="1000" b="1" i="1" dirty="0" err="1"/>
              <a:t>проектни</a:t>
            </a:r>
            <a:r>
              <a:rPr lang="en-US" sz="1000" b="1" i="1" dirty="0"/>
              <a:t> </a:t>
            </a:r>
            <a:r>
              <a:rPr lang="en-US" sz="1000" b="1" i="1" dirty="0" err="1"/>
              <a:t>предложения</a:t>
            </a:r>
            <a:r>
              <a:rPr lang="en-US" sz="1000" b="1" i="1" dirty="0"/>
              <a:t>. </a:t>
            </a:r>
            <a:endParaRPr lang="en-US" sz="1000" dirty="0"/>
          </a:p>
          <a:p>
            <a:pPr marL="0" indent="0">
              <a:buNone/>
            </a:pPr>
            <a:r>
              <a:rPr lang="en-US" sz="1000" dirty="0"/>
              <a:t> </a:t>
            </a:r>
          </a:p>
          <a:p>
            <a:pPr marL="0" indent="0">
              <a:buNone/>
            </a:pPr>
            <a:r>
              <a:rPr lang="en-US" sz="1000" b="1" dirty="0" err="1"/>
              <a:t>Адрес</a:t>
            </a:r>
            <a:r>
              <a:rPr lang="en-US" sz="1000" b="1" dirty="0"/>
              <a:t> </a:t>
            </a:r>
            <a:r>
              <a:rPr lang="en-US" sz="1000" b="1" dirty="0" err="1"/>
              <a:t>за</a:t>
            </a:r>
            <a:r>
              <a:rPr lang="en-US" sz="1000" b="1" dirty="0"/>
              <a:t> </a:t>
            </a:r>
            <a:r>
              <a:rPr lang="en-US" sz="1000" b="1" dirty="0" err="1"/>
              <a:t>подаване</a:t>
            </a:r>
            <a:r>
              <a:rPr lang="en-US" sz="1000" b="1" dirty="0"/>
              <a:t> </a:t>
            </a:r>
            <a:r>
              <a:rPr lang="en-US" sz="1000" b="1" dirty="0" err="1"/>
              <a:t>на</a:t>
            </a:r>
            <a:r>
              <a:rPr lang="en-US" sz="1000" b="1" dirty="0"/>
              <a:t> </a:t>
            </a:r>
            <a:r>
              <a:rPr lang="en-US" sz="1000" b="1" dirty="0" err="1"/>
              <a:t>проектните</a:t>
            </a:r>
            <a:r>
              <a:rPr lang="en-US" sz="1000" b="1" dirty="0"/>
              <a:t> </a:t>
            </a:r>
            <a:r>
              <a:rPr lang="en-US" sz="1000" b="1" dirty="0" err="1"/>
              <a:t>предложения</a:t>
            </a:r>
            <a:r>
              <a:rPr lang="en-US" sz="1000" b="1" dirty="0"/>
              <a:t>/</a:t>
            </a:r>
            <a:r>
              <a:rPr lang="en-US" sz="1000" b="1" dirty="0" err="1"/>
              <a:t>концепциите</a:t>
            </a:r>
            <a:r>
              <a:rPr lang="en-US" sz="1000" b="1" dirty="0"/>
              <a:t> </a:t>
            </a:r>
            <a:r>
              <a:rPr lang="en-US" sz="1000" b="1" dirty="0" err="1"/>
              <a:t>за</a:t>
            </a:r>
            <a:r>
              <a:rPr lang="en-US" sz="1000" b="1" dirty="0"/>
              <a:t> </a:t>
            </a:r>
            <a:r>
              <a:rPr lang="en-US" sz="1000" b="1" dirty="0" err="1"/>
              <a:t>проектни</a:t>
            </a:r>
            <a:r>
              <a:rPr lang="en-US" sz="1000" b="1" dirty="0"/>
              <a:t> </a:t>
            </a:r>
            <a:r>
              <a:rPr lang="en-US" sz="1000" b="1" dirty="0" err="1"/>
              <a:t>предложения</a:t>
            </a:r>
            <a:r>
              <a:rPr lang="en-US" sz="1000" b="1" dirty="0"/>
              <a:t> </a:t>
            </a:r>
            <a:endParaRPr lang="en-US" sz="1000" dirty="0"/>
          </a:p>
          <a:p>
            <a:pPr marL="0" indent="0">
              <a:buNone/>
            </a:pPr>
            <a:r>
              <a:rPr lang="en-US" sz="1000" b="1" dirty="0"/>
              <a:t> </a:t>
            </a:r>
            <a:endParaRPr lang="en-US" sz="1000" dirty="0"/>
          </a:p>
          <a:p>
            <a:pPr marL="0" indent="0">
              <a:buNone/>
            </a:pPr>
            <a:r>
              <a:rPr lang="en-US" sz="1000" dirty="0" err="1"/>
              <a:t>Подаването</a:t>
            </a:r>
            <a:r>
              <a:rPr lang="en-US" sz="1000" dirty="0"/>
              <a:t> </a:t>
            </a:r>
            <a:r>
              <a:rPr lang="en-US" sz="1000" dirty="0" err="1"/>
              <a:t>на</a:t>
            </a:r>
            <a:r>
              <a:rPr lang="en-US" sz="1000" dirty="0"/>
              <a:t> </a:t>
            </a:r>
            <a:r>
              <a:rPr lang="en-US" sz="1000" dirty="0" err="1"/>
              <a:t>проектното</a:t>
            </a:r>
            <a:r>
              <a:rPr lang="en-US" sz="1000" dirty="0"/>
              <a:t> </a:t>
            </a:r>
            <a:r>
              <a:rPr lang="en-US" sz="1000" dirty="0" err="1"/>
              <a:t>предложение</a:t>
            </a:r>
            <a:r>
              <a:rPr lang="en-US" sz="1000" dirty="0"/>
              <a:t> </a:t>
            </a:r>
            <a:r>
              <a:rPr lang="en-US" sz="1000" dirty="0" err="1"/>
              <a:t>по</a:t>
            </a:r>
            <a:r>
              <a:rPr lang="en-US" sz="1000" dirty="0"/>
              <a:t> </a:t>
            </a:r>
            <a:r>
              <a:rPr lang="en-US" sz="1000" dirty="0" err="1"/>
              <a:t>настоящата</a:t>
            </a:r>
            <a:r>
              <a:rPr lang="en-US" sz="1000" dirty="0"/>
              <a:t> </a:t>
            </a:r>
            <a:r>
              <a:rPr lang="en-US" sz="1000" dirty="0" err="1"/>
              <a:t>процедура</a:t>
            </a:r>
            <a:r>
              <a:rPr lang="en-US" sz="1000" dirty="0"/>
              <a:t> </a:t>
            </a:r>
            <a:r>
              <a:rPr lang="en-US" sz="1000" dirty="0" err="1"/>
              <a:t>се</a:t>
            </a:r>
            <a:r>
              <a:rPr lang="en-US" sz="1000" dirty="0"/>
              <a:t> </a:t>
            </a:r>
            <a:r>
              <a:rPr lang="en-US" sz="1000" dirty="0" err="1"/>
              <a:t>извършва</a:t>
            </a:r>
            <a:r>
              <a:rPr lang="en-US" sz="1000" dirty="0"/>
              <a:t> </a:t>
            </a:r>
            <a:r>
              <a:rPr lang="en-US" sz="1000" dirty="0" err="1"/>
              <a:t>изцяло</a:t>
            </a:r>
            <a:r>
              <a:rPr lang="en-US" sz="1000" dirty="0"/>
              <a:t> </a:t>
            </a:r>
            <a:r>
              <a:rPr lang="en-US" sz="1000" dirty="0" err="1"/>
              <a:t>по</a:t>
            </a:r>
            <a:r>
              <a:rPr lang="en-US" sz="1000" dirty="0"/>
              <a:t> </a:t>
            </a:r>
            <a:r>
              <a:rPr lang="en-US" sz="1000" dirty="0" err="1"/>
              <a:t>електронен</a:t>
            </a:r>
            <a:r>
              <a:rPr lang="en-US" sz="1000" dirty="0"/>
              <a:t> </a:t>
            </a:r>
            <a:r>
              <a:rPr lang="en-US" sz="1000" dirty="0" err="1"/>
              <a:t>път</a:t>
            </a:r>
            <a:r>
              <a:rPr lang="en-US" sz="1000" dirty="0"/>
              <a:t> </a:t>
            </a:r>
            <a:r>
              <a:rPr lang="en-US" sz="1000" dirty="0" err="1"/>
              <a:t>чрез</a:t>
            </a:r>
            <a:r>
              <a:rPr lang="en-US" sz="1000" dirty="0"/>
              <a:t> </a:t>
            </a:r>
            <a:r>
              <a:rPr lang="en-US" sz="1000" dirty="0" err="1"/>
              <a:t>попълване</a:t>
            </a:r>
            <a:r>
              <a:rPr lang="en-US" sz="1000" dirty="0"/>
              <a:t> </a:t>
            </a:r>
            <a:r>
              <a:rPr lang="en-US" sz="1000" dirty="0" err="1"/>
              <a:t>на</a:t>
            </a:r>
            <a:r>
              <a:rPr lang="en-US" sz="1000" dirty="0"/>
              <a:t> </a:t>
            </a:r>
            <a:r>
              <a:rPr lang="en-US" sz="1000" dirty="0" err="1"/>
              <a:t>уеб</a:t>
            </a:r>
            <a:r>
              <a:rPr lang="en-US" sz="1000" dirty="0"/>
              <a:t> </a:t>
            </a:r>
            <a:r>
              <a:rPr lang="en-US" sz="1000" dirty="0" err="1"/>
              <a:t>базиран</a:t>
            </a:r>
            <a:r>
              <a:rPr lang="en-US" sz="1000" dirty="0"/>
              <a:t> </a:t>
            </a:r>
            <a:r>
              <a:rPr lang="en-US" sz="1000" dirty="0" err="1"/>
              <a:t>формуляр</a:t>
            </a:r>
            <a:r>
              <a:rPr lang="en-US" sz="1000" dirty="0"/>
              <a:t> </a:t>
            </a:r>
            <a:r>
              <a:rPr lang="en-US" sz="1000" dirty="0" err="1"/>
              <a:t>за</a:t>
            </a:r>
            <a:r>
              <a:rPr lang="en-US" sz="1000" dirty="0"/>
              <a:t> </a:t>
            </a:r>
            <a:r>
              <a:rPr lang="en-US" sz="1000" dirty="0" err="1"/>
              <a:t>кандидатстване</a:t>
            </a:r>
            <a:r>
              <a:rPr lang="en-US" sz="1000" dirty="0"/>
              <a:t> и </a:t>
            </a:r>
            <a:r>
              <a:rPr lang="en-US" sz="1000" dirty="0" err="1"/>
              <a:t>подаване</a:t>
            </a:r>
            <a:r>
              <a:rPr lang="en-US" sz="1000" dirty="0"/>
              <a:t> </a:t>
            </a:r>
            <a:r>
              <a:rPr lang="en-US" sz="1000" dirty="0" err="1"/>
              <a:t>на</a:t>
            </a:r>
            <a:r>
              <a:rPr lang="en-US" sz="1000" dirty="0"/>
              <a:t> </a:t>
            </a:r>
            <a:r>
              <a:rPr lang="en-US" sz="1000" dirty="0" err="1"/>
              <a:t>формуляра</a:t>
            </a:r>
            <a:r>
              <a:rPr lang="en-US" sz="1000" dirty="0"/>
              <a:t> и </a:t>
            </a:r>
            <a:r>
              <a:rPr lang="en-US" sz="1000" dirty="0" err="1"/>
              <a:t>придружителните</a:t>
            </a:r>
            <a:r>
              <a:rPr lang="en-US" sz="1000" dirty="0"/>
              <a:t> </a:t>
            </a:r>
            <a:r>
              <a:rPr lang="en-US" sz="1000" dirty="0" err="1"/>
              <a:t>документи</a:t>
            </a:r>
            <a:r>
              <a:rPr lang="en-US" sz="1000" dirty="0"/>
              <a:t> </a:t>
            </a:r>
            <a:r>
              <a:rPr lang="en-US" sz="1000" dirty="0" err="1"/>
              <a:t>чрез</a:t>
            </a:r>
            <a:r>
              <a:rPr lang="en-US" sz="1000" dirty="0"/>
              <a:t> </a:t>
            </a:r>
            <a:r>
              <a:rPr lang="en-US" sz="1000" dirty="0" err="1"/>
              <a:t>Информационната</a:t>
            </a:r>
            <a:r>
              <a:rPr lang="en-US" sz="1000" dirty="0"/>
              <a:t> </a:t>
            </a:r>
            <a:r>
              <a:rPr lang="en-US" sz="1000" dirty="0" err="1"/>
              <a:t>система</a:t>
            </a:r>
            <a:r>
              <a:rPr lang="en-US" sz="1000" dirty="0"/>
              <a:t> </a:t>
            </a:r>
            <a:r>
              <a:rPr lang="en-US" sz="1000" dirty="0" err="1"/>
              <a:t>за</a:t>
            </a:r>
            <a:r>
              <a:rPr lang="en-US" sz="1000" dirty="0"/>
              <a:t> </a:t>
            </a:r>
            <a:r>
              <a:rPr lang="en-US" sz="1000" dirty="0" err="1"/>
              <a:t>управление</a:t>
            </a:r>
            <a:r>
              <a:rPr lang="en-US" sz="1000" dirty="0"/>
              <a:t> и </a:t>
            </a:r>
            <a:r>
              <a:rPr lang="en-US" sz="1000" dirty="0" err="1"/>
              <a:t>наблюдение</a:t>
            </a:r>
            <a:r>
              <a:rPr lang="en-US" sz="1000" dirty="0"/>
              <a:t> </a:t>
            </a:r>
            <a:r>
              <a:rPr lang="en-US" sz="1000" dirty="0" err="1"/>
              <a:t>на</a:t>
            </a:r>
            <a:r>
              <a:rPr lang="en-US" sz="1000" dirty="0"/>
              <a:t> </a:t>
            </a:r>
            <a:r>
              <a:rPr lang="en-US" sz="1000" dirty="0" err="1"/>
              <a:t>Структурните</a:t>
            </a:r>
            <a:r>
              <a:rPr lang="en-US" sz="1000" dirty="0"/>
              <a:t> </a:t>
            </a:r>
            <a:r>
              <a:rPr lang="en-US" sz="1000" dirty="0" err="1"/>
              <a:t>инструменти</a:t>
            </a:r>
            <a:r>
              <a:rPr lang="en-US" sz="1000" dirty="0"/>
              <a:t> </a:t>
            </a:r>
            <a:r>
              <a:rPr lang="en-US" sz="1000" dirty="0" err="1"/>
              <a:t>на</a:t>
            </a:r>
            <a:r>
              <a:rPr lang="en-US" sz="1000" dirty="0"/>
              <a:t> ЕС в </a:t>
            </a:r>
            <a:r>
              <a:rPr lang="en-US" sz="1000" dirty="0" err="1"/>
              <a:t>България</a:t>
            </a:r>
            <a:r>
              <a:rPr lang="en-US" sz="1000" dirty="0"/>
              <a:t> (ИСУН 2020), </a:t>
            </a:r>
            <a:r>
              <a:rPr lang="en-US" sz="1000" dirty="0" err="1"/>
              <a:t>чрез</a:t>
            </a:r>
            <a:r>
              <a:rPr lang="en-US" sz="1000" dirty="0"/>
              <a:t> </a:t>
            </a:r>
            <a:r>
              <a:rPr lang="en-US" sz="1000" dirty="0" err="1"/>
              <a:t>модула</a:t>
            </a:r>
            <a:r>
              <a:rPr lang="en-US" sz="1000" dirty="0"/>
              <a:t> „Е-</a:t>
            </a:r>
            <a:r>
              <a:rPr lang="en-US" sz="1000" dirty="0" err="1"/>
              <a:t>кандидатстване</a:t>
            </a:r>
            <a:r>
              <a:rPr lang="en-US" sz="1000" dirty="0"/>
              <a:t>“ </a:t>
            </a:r>
            <a:r>
              <a:rPr lang="en-US" sz="1000" dirty="0" err="1"/>
              <a:t>на</a:t>
            </a:r>
            <a:r>
              <a:rPr lang="en-US" sz="1000" dirty="0"/>
              <a:t> </a:t>
            </a:r>
            <a:r>
              <a:rPr lang="en-US" sz="1000" dirty="0" err="1"/>
              <a:t>следния</a:t>
            </a:r>
            <a:r>
              <a:rPr lang="en-US" sz="1000" dirty="0"/>
              <a:t> </a:t>
            </a:r>
            <a:r>
              <a:rPr lang="en-US" sz="1000" dirty="0" err="1"/>
              <a:t>интернет</a:t>
            </a:r>
            <a:r>
              <a:rPr lang="en-US" sz="1000" dirty="0"/>
              <a:t> </a:t>
            </a:r>
            <a:r>
              <a:rPr lang="en-US" sz="1000" dirty="0" err="1"/>
              <a:t>адрес</a:t>
            </a:r>
            <a:r>
              <a:rPr lang="en-US" sz="1000" dirty="0"/>
              <a:t>: https://eumis2020.government.bg ,  </a:t>
            </a:r>
            <a:r>
              <a:rPr lang="en-US" sz="1000" dirty="0" err="1"/>
              <a:t>лично</a:t>
            </a:r>
            <a:r>
              <a:rPr lang="en-US" sz="1000" dirty="0"/>
              <a:t> </a:t>
            </a:r>
            <a:r>
              <a:rPr lang="en-US" sz="1000" dirty="0" err="1"/>
              <a:t>от</a:t>
            </a:r>
            <a:r>
              <a:rPr lang="en-US" sz="1000" dirty="0"/>
              <a:t> </a:t>
            </a:r>
            <a:r>
              <a:rPr lang="en-US" sz="1000" dirty="0" err="1"/>
              <a:t>законния</a:t>
            </a:r>
            <a:r>
              <a:rPr lang="en-US" sz="1000" dirty="0"/>
              <a:t> </a:t>
            </a:r>
            <a:r>
              <a:rPr lang="en-US" sz="1000" dirty="0" err="1"/>
              <a:t>представител</a:t>
            </a:r>
            <a:r>
              <a:rPr lang="en-US" sz="1000" dirty="0"/>
              <a:t> </a:t>
            </a:r>
            <a:r>
              <a:rPr lang="en-US" sz="1000" dirty="0" err="1"/>
              <a:t>на</a:t>
            </a:r>
            <a:r>
              <a:rPr lang="en-US" sz="1000" dirty="0"/>
              <a:t> </a:t>
            </a:r>
            <a:r>
              <a:rPr lang="en-US" sz="1000" dirty="0" err="1"/>
              <a:t>кандидата</a:t>
            </a:r>
            <a:r>
              <a:rPr lang="en-US" sz="1000" dirty="0"/>
              <a:t> </a:t>
            </a:r>
            <a:r>
              <a:rPr lang="en-US" sz="1000" dirty="0" err="1"/>
              <a:t>или</a:t>
            </a:r>
            <a:r>
              <a:rPr lang="en-US" sz="1000" dirty="0"/>
              <a:t> </a:t>
            </a:r>
            <a:r>
              <a:rPr lang="en-US" sz="1000" dirty="0" err="1"/>
              <a:t>от</a:t>
            </a:r>
            <a:r>
              <a:rPr lang="en-US" sz="1000" dirty="0"/>
              <a:t> </a:t>
            </a:r>
            <a:r>
              <a:rPr lang="en-US" sz="1000" dirty="0" err="1"/>
              <a:t>упълномощено</a:t>
            </a:r>
            <a:r>
              <a:rPr lang="en-US" sz="1000" dirty="0"/>
              <a:t> </a:t>
            </a:r>
            <a:r>
              <a:rPr lang="en-US" sz="1000" dirty="0" err="1"/>
              <a:t>от</a:t>
            </a:r>
            <a:r>
              <a:rPr lang="en-US" sz="1000" dirty="0"/>
              <a:t> </a:t>
            </a:r>
            <a:r>
              <a:rPr lang="en-US" sz="1000" dirty="0" err="1"/>
              <a:t>него</a:t>
            </a:r>
            <a:r>
              <a:rPr lang="en-US" sz="1000" dirty="0"/>
              <a:t> </a:t>
            </a:r>
            <a:r>
              <a:rPr lang="en-US" sz="1000" dirty="0" err="1"/>
              <a:t>лице</a:t>
            </a:r>
            <a:r>
              <a:rPr lang="en-US" sz="1000" dirty="0"/>
              <a:t> .</a:t>
            </a:r>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71024253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723878"/>
            <a:ext cx="3705225" cy="1228725"/>
          </a:xfrm>
          <a:prstGeom prst="rect">
            <a:avLst/>
          </a:prstGeom>
        </p:spPr>
      </p:pic>
      <p:sp>
        <p:nvSpPr>
          <p:cNvPr id="3" name="Rectangle 2"/>
          <p:cNvSpPr/>
          <p:nvPr/>
        </p:nvSpPr>
        <p:spPr>
          <a:xfrm>
            <a:off x="323528" y="1275606"/>
            <a:ext cx="8352928" cy="2345001"/>
          </a:xfrm>
          <a:prstGeom prst="rect">
            <a:avLst/>
          </a:prstGeom>
        </p:spPr>
        <p:txBody>
          <a:bodyPr wrap="square">
            <a:spAutoFit/>
          </a:bodyPr>
          <a:lstStyle/>
          <a:p>
            <a:pPr>
              <a:spcAft>
                <a:spcPts val="0"/>
              </a:spcAft>
            </a:pPr>
            <a:r>
              <a:rPr lang="bg-BG" sz="1200" b="1" dirty="0">
                <a:solidFill>
                  <a:srgbClr val="1D3A00"/>
                </a:solidFill>
                <a:latin typeface="Courier New" panose="02070309020205020404" pitchFamily="49" charset="0"/>
                <a:ea typeface="ヒラギノ角ゴ Pro W3"/>
                <a:cs typeface="Courier New" panose="02070309020205020404" pitchFamily="49" charset="0"/>
              </a:rPr>
              <a:t>КОНТАКТИ:</a:t>
            </a:r>
            <a:endParaRPr lang="en-US" sz="1200" dirty="0">
              <a:solidFill>
                <a:srgbClr val="1D3A00"/>
              </a:solidFill>
              <a:latin typeface="Courier New" panose="02070309020205020404" pitchFamily="49" charset="0"/>
              <a:ea typeface="ヒラギノ角ゴ Pro W3"/>
              <a:cs typeface="Courier New" panose="02070309020205020404" pitchFamily="49" charset="0"/>
            </a:endParaRPr>
          </a:p>
          <a:p>
            <a:pPr>
              <a:spcAft>
                <a:spcPts val="0"/>
              </a:spcAft>
            </a:pPr>
            <a:r>
              <a:rPr lang="ru-RU" sz="1200" dirty="0">
                <a:solidFill>
                  <a:srgbClr val="1D3A00"/>
                </a:solidFill>
                <a:latin typeface="Courier New" panose="02070309020205020404" pitchFamily="49" charset="0"/>
                <a:ea typeface="ヒラギノ角ゴ Pro W3"/>
                <a:cs typeface="Courier New" panose="02070309020205020404" pitchFamily="49" charset="0"/>
              </a:rPr>
              <a:t>с. Брестовица 4224, пл.”Съединение” №1, </a:t>
            </a:r>
            <a:r>
              <a:rPr lang="en-US" sz="1200" dirty="0">
                <a:solidFill>
                  <a:srgbClr val="1D3A00"/>
                </a:solidFill>
                <a:latin typeface="Courier New" panose="02070309020205020404" pitchFamily="49" charset="0"/>
                <a:ea typeface="ヒラギノ角ゴ Pro W3"/>
                <a:cs typeface="Courier New" panose="02070309020205020404" pitchFamily="49" charset="0"/>
              </a:rPr>
              <a:t/>
            </a:r>
            <a:br>
              <a:rPr lang="en-US" sz="1200" dirty="0">
                <a:solidFill>
                  <a:srgbClr val="1D3A00"/>
                </a:solidFill>
                <a:latin typeface="Courier New" panose="02070309020205020404" pitchFamily="49" charset="0"/>
                <a:ea typeface="ヒラギノ角ゴ Pro W3"/>
                <a:cs typeface="Courier New" panose="02070309020205020404" pitchFamily="49" charset="0"/>
              </a:rPr>
            </a:br>
            <a:r>
              <a:rPr lang="ru-RU" sz="1200" dirty="0">
                <a:solidFill>
                  <a:srgbClr val="1D3A00"/>
                </a:solidFill>
                <a:latin typeface="Courier New" panose="02070309020205020404" pitchFamily="49" charset="0"/>
                <a:ea typeface="ヒラギノ角ゴ Pro W3"/>
                <a:cs typeface="Courier New" panose="02070309020205020404" pitchFamily="49" charset="0"/>
              </a:rPr>
              <a:t>община Родопи, област Пловдив</a:t>
            </a:r>
            <a:endParaRPr lang="en-US" sz="1200" dirty="0">
              <a:solidFill>
                <a:srgbClr val="1D3A00"/>
              </a:solidFill>
              <a:latin typeface="Courier New" panose="02070309020205020404" pitchFamily="49" charset="0"/>
              <a:ea typeface="ヒラギノ角ゴ Pro W3"/>
              <a:cs typeface="Courier New" panose="02070309020205020404" pitchFamily="49" charset="0"/>
            </a:endParaRPr>
          </a:p>
          <a:p>
            <a:pPr marL="342900" lvl="0" indent="-342900">
              <a:lnSpc>
                <a:spcPct val="107000"/>
              </a:lnSpc>
              <a:spcAft>
                <a:spcPts val="800"/>
              </a:spcAft>
              <a:buFont typeface="Wingdings" panose="05000000000000000000" pitchFamily="2" charset="2"/>
              <a:buChar char=""/>
              <a:tabLst>
                <a:tab pos="457200" algn="l"/>
              </a:tabLst>
            </a:pPr>
            <a:r>
              <a:rPr lang="ru-RU" sz="1200" dirty="0">
                <a:solidFill>
                  <a:srgbClr val="1D3A00"/>
                </a:solidFill>
                <a:latin typeface="Courier New" panose="02070309020205020404" pitchFamily="49" charset="0"/>
                <a:ea typeface="ヒラギノ角ゴ Pro W3"/>
                <a:cs typeface="Courier New" panose="02070309020205020404" pitchFamily="49" charset="0"/>
              </a:rPr>
              <a:t>Председател на УС на МИГ: Румяна Самоковарева		тел.: 00 359 882998614</a:t>
            </a:r>
            <a:endParaRPr lang="en-US" sz="1200" dirty="0">
              <a:solidFill>
                <a:srgbClr val="1D3A00"/>
              </a:solidFill>
              <a:latin typeface="Courier New" panose="02070309020205020404" pitchFamily="49" charset="0"/>
              <a:ea typeface="ヒラギノ角ゴ Pro W3"/>
              <a:cs typeface="Courier New" panose="02070309020205020404" pitchFamily="49" charset="0"/>
            </a:endParaRPr>
          </a:p>
          <a:p>
            <a:pPr marL="342900" lvl="0" indent="-342900">
              <a:lnSpc>
                <a:spcPct val="107000"/>
              </a:lnSpc>
              <a:spcAft>
                <a:spcPts val="800"/>
              </a:spcAft>
              <a:buFont typeface="Wingdings" panose="05000000000000000000" pitchFamily="2" charset="2"/>
              <a:buChar char=""/>
              <a:tabLst>
                <a:tab pos="457200" algn="l"/>
              </a:tabLst>
            </a:pPr>
            <a:r>
              <a:rPr lang="ru-RU" sz="1200" dirty="0">
                <a:solidFill>
                  <a:srgbClr val="1D3A00"/>
                </a:solidFill>
                <a:latin typeface="Courier New" panose="02070309020205020404" pitchFamily="49" charset="0"/>
                <a:ea typeface="ヒラギノ角ゴ Pro W3"/>
                <a:cs typeface="Courier New" panose="02070309020205020404" pitchFamily="49" charset="0"/>
              </a:rPr>
              <a:t>Изпълнителен директор:  Даниела Салкина		</a:t>
            </a:r>
            <a:r>
              <a:rPr lang="ru-RU" sz="1200" dirty="0" smtClean="0">
                <a:solidFill>
                  <a:srgbClr val="1D3A00"/>
                </a:solidFill>
                <a:latin typeface="Courier New" panose="02070309020205020404" pitchFamily="49" charset="0"/>
                <a:ea typeface="ヒラギノ角ゴ Pro W3"/>
                <a:cs typeface="Courier New" panose="02070309020205020404" pitchFamily="49" charset="0"/>
              </a:rPr>
              <a:t>тел</a:t>
            </a:r>
            <a:r>
              <a:rPr lang="ru-RU" sz="1200" dirty="0">
                <a:solidFill>
                  <a:srgbClr val="1D3A00"/>
                </a:solidFill>
                <a:latin typeface="Courier New" panose="02070309020205020404" pitchFamily="49" charset="0"/>
                <a:ea typeface="ヒラギノ角ゴ Pro W3"/>
                <a:cs typeface="Courier New" panose="02070309020205020404" pitchFamily="49" charset="0"/>
              </a:rPr>
              <a:t>.: 00 359 885202428</a:t>
            </a:r>
            <a:endParaRPr lang="en-US" sz="1200" dirty="0">
              <a:solidFill>
                <a:srgbClr val="1D3A00"/>
              </a:solidFill>
              <a:latin typeface="Courier New" panose="02070309020205020404" pitchFamily="49" charset="0"/>
              <a:ea typeface="ヒラギノ角ゴ Pro W3"/>
              <a:cs typeface="Courier New" panose="02070309020205020404" pitchFamily="49" charset="0"/>
            </a:endParaRPr>
          </a:p>
          <a:p>
            <a:pPr marL="342900" lvl="0" indent="-342900">
              <a:lnSpc>
                <a:spcPct val="107000"/>
              </a:lnSpc>
              <a:spcAft>
                <a:spcPts val="800"/>
              </a:spcAft>
              <a:buFont typeface="Wingdings" panose="05000000000000000000" pitchFamily="2" charset="2"/>
              <a:buChar char=""/>
              <a:tabLst>
                <a:tab pos="457200" algn="l"/>
              </a:tabLst>
            </a:pPr>
            <a:r>
              <a:rPr lang="ru-RU" sz="1200" dirty="0">
                <a:solidFill>
                  <a:srgbClr val="1D3A00"/>
                </a:solidFill>
                <a:latin typeface="Courier New" panose="02070309020205020404" pitchFamily="49" charset="0"/>
                <a:ea typeface="ヒラギノ角ゴ Pro W3"/>
                <a:cs typeface="Courier New" panose="02070309020205020404" pitchFamily="49" charset="0"/>
              </a:rPr>
              <a:t>Експерт прилагане на СВОМР</a:t>
            </a:r>
            <a:r>
              <a:rPr lang="en-US" sz="1200" dirty="0">
                <a:solidFill>
                  <a:srgbClr val="1D3A00"/>
                </a:solidFill>
                <a:latin typeface="Courier New" panose="02070309020205020404" pitchFamily="49" charset="0"/>
                <a:ea typeface="ヒラギノ角ゴ Pro W3"/>
                <a:cs typeface="Courier New" panose="02070309020205020404" pitchFamily="49" charset="0"/>
              </a:rPr>
              <a:t>:</a:t>
            </a:r>
            <a:r>
              <a:rPr lang="ru-RU" sz="1200" dirty="0">
                <a:solidFill>
                  <a:srgbClr val="1D3A00"/>
                </a:solidFill>
                <a:latin typeface="Courier New" panose="02070309020205020404" pitchFamily="49" charset="0"/>
                <a:ea typeface="ヒラギノ角ゴ Pro W3"/>
                <a:cs typeface="Courier New" panose="02070309020205020404" pitchFamily="49" charset="0"/>
              </a:rPr>
              <a:t> Стефка Кръстева		тел</a:t>
            </a:r>
            <a:r>
              <a:rPr lang="en-US" sz="1200" dirty="0">
                <a:solidFill>
                  <a:srgbClr val="1D3A00"/>
                </a:solidFill>
                <a:latin typeface="Courier New" panose="02070309020205020404" pitchFamily="49" charset="0"/>
                <a:ea typeface="ヒラギノ角ゴ Pro W3"/>
                <a:cs typeface="Courier New" panose="02070309020205020404" pitchFamily="49" charset="0"/>
              </a:rPr>
              <a:t>.:</a:t>
            </a:r>
            <a:r>
              <a:rPr lang="ru-RU" sz="1200" dirty="0">
                <a:solidFill>
                  <a:srgbClr val="1D3A00"/>
                </a:solidFill>
                <a:latin typeface="Courier New" panose="02070309020205020404" pitchFamily="49" charset="0"/>
                <a:ea typeface="ヒラギノ角ゴ Pro W3"/>
                <a:cs typeface="Courier New" panose="02070309020205020404" pitchFamily="49" charset="0"/>
              </a:rPr>
              <a:t> 00 359 877538893</a:t>
            </a:r>
            <a:endParaRPr lang="en-US" sz="1200" dirty="0">
              <a:solidFill>
                <a:srgbClr val="1D3A00"/>
              </a:solidFill>
              <a:latin typeface="Courier New" panose="02070309020205020404" pitchFamily="49" charset="0"/>
              <a:ea typeface="ヒラギノ角ゴ Pro W3"/>
              <a:cs typeface="Courier New" panose="02070309020205020404" pitchFamily="49" charset="0"/>
            </a:endParaRPr>
          </a:p>
          <a:p>
            <a:pPr marL="342900" lvl="0" indent="-342900">
              <a:lnSpc>
                <a:spcPct val="107000"/>
              </a:lnSpc>
              <a:spcAft>
                <a:spcPts val="800"/>
              </a:spcAft>
              <a:buFont typeface="Wingdings" panose="05000000000000000000" pitchFamily="2" charset="2"/>
              <a:buChar char=""/>
            </a:pPr>
            <a:r>
              <a:rPr lang="ru-RU" sz="1200" dirty="0">
                <a:solidFill>
                  <a:srgbClr val="1D3A00"/>
                </a:solidFill>
                <a:latin typeface="Courier New" panose="02070309020205020404" pitchFamily="49" charset="0"/>
                <a:ea typeface="Times New Roman" panose="02020603050405020304" pitchFamily="18" charset="0"/>
                <a:cs typeface="Courier New" panose="02070309020205020404" pitchFamily="49" charset="0"/>
              </a:rPr>
              <a:t>Технически асистент</a:t>
            </a:r>
            <a:r>
              <a:rPr lang="en-US" sz="1200" dirty="0">
                <a:solidFill>
                  <a:srgbClr val="1D3A00"/>
                </a:solidFill>
                <a:latin typeface="Courier New" panose="02070309020205020404" pitchFamily="49" charset="0"/>
                <a:ea typeface="Times New Roman" panose="02020603050405020304" pitchFamily="18" charset="0"/>
                <a:cs typeface="Courier New" panose="02070309020205020404" pitchFamily="49" charset="0"/>
              </a:rPr>
              <a:t>:</a:t>
            </a:r>
            <a:r>
              <a:rPr lang="ru-RU" sz="1200" dirty="0">
                <a:solidFill>
                  <a:srgbClr val="1D3A00"/>
                </a:solidFill>
                <a:latin typeface="Courier New" panose="02070309020205020404" pitchFamily="49" charset="0"/>
                <a:ea typeface="Times New Roman" panose="02020603050405020304" pitchFamily="18" charset="0"/>
                <a:cs typeface="Courier New" panose="02070309020205020404" pitchFamily="49" charset="0"/>
              </a:rPr>
              <a:t> Снежина Спасова		</a:t>
            </a:r>
            <a:r>
              <a:rPr lang="ru-RU" sz="1200" dirty="0" smtClean="0">
                <a:solidFill>
                  <a:srgbClr val="1D3A00"/>
                </a:solidFill>
                <a:latin typeface="Courier New" panose="02070309020205020404" pitchFamily="49" charset="0"/>
                <a:ea typeface="Times New Roman" panose="02020603050405020304" pitchFamily="18" charset="0"/>
                <a:cs typeface="Courier New" panose="02070309020205020404" pitchFamily="49" charset="0"/>
              </a:rPr>
              <a:t>тел</a:t>
            </a:r>
            <a:r>
              <a:rPr lang="ru-RU" sz="1200" dirty="0">
                <a:solidFill>
                  <a:srgbClr val="1D3A00"/>
                </a:solidFill>
                <a:latin typeface="Courier New" panose="02070309020205020404" pitchFamily="49" charset="0"/>
                <a:ea typeface="Times New Roman" panose="02020603050405020304" pitchFamily="18" charset="0"/>
                <a:cs typeface="Courier New" panose="02070309020205020404" pitchFamily="49" charset="0"/>
              </a:rPr>
              <a:t>.: 00 359 898 823672</a:t>
            </a:r>
            <a:endParaRPr lang="en-US" sz="1200" dirty="0">
              <a:solidFill>
                <a:srgbClr val="1D3A00"/>
              </a:solidFill>
              <a:latin typeface="Courier New" panose="02070309020205020404" pitchFamily="49" charset="0"/>
              <a:ea typeface="Times New Roman" panose="02020603050405020304" pitchFamily="18" charset="0"/>
              <a:cs typeface="Courier New" panose="02070309020205020404" pitchFamily="49" charset="0"/>
            </a:endParaRPr>
          </a:p>
          <a:p>
            <a:pPr>
              <a:lnSpc>
                <a:spcPct val="107000"/>
              </a:lnSpc>
              <a:spcAft>
                <a:spcPts val="800"/>
              </a:spcAft>
            </a:pPr>
            <a:r>
              <a:rPr lang="ru-RU" sz="1200" b="1" dirty="0">
                <a:solidFill>
                  <a:srgbClr val="1D3A00"/>
                </a:solidFill>
                <a:latin typeface="Courier New" panose="02070309020205020404" pitchFamily="49" charset="0"/>
                <a:ea typeface="ヒラギノ角ゴ Pro W3"/>
                <a:cs typeface="Courier New" panose="02070309020205020404" pitchFamily="49" charset="0"/>
              </a:rPr>
              <a:t>e-mail:</a:t>
            </a:r>
            <a:r>
              <a:rPr lang="ru-RU" sz="1200" dirty="0">
                <a:solidFill>
                  <a:srgbClr val="1D3A00"/>
                </a:solidFill>
                <a:latin typeface="Courier New" panose="02070309020205020404" pitchFamily="49" charset="0"/>
                <a:ea typeface="ヒラギノ角ゴ Pro W3"/>
                <a:cs typeface="Courier New" panose="02070309020205020404" pitchFamily="49" charset="0"/>
              </a:rPr>
              <a:t>  </a:t>
            </a:r>
            <a:r>
              <a:rPr lang="ru-RU" sz="1200" u="sng" dirty="0">
                <a:solidFill>
                  <a:srgbClr val="1D3A00"/>
                </a:solidFill>
                <a:latin typeface="Courier New" panose="02070309020205020404" pitchFamily="49" charset="0"/>
                <a:ea typeface="ヒラギノ角ゴ Pro W3"/>
                <a:cs typeface="Courier New" panose="02070309020205020404" pitchFamily="49" charset="0"/>
                <a:hlinkClick r:id="rId4"/>
              </a:rPr>
              <a:t>trakijskorodopskata.yaka@abv.bg</a:t>
            </a:r>
            <a:endParaRPr lang="en-US" sz="1200" dirty="0">
              <a:solidFill>
                <a:srgbClr val="1D3A00"/>
              </a:solidFill>
              <a:latin typeface="Courier New" panose="02070309020205020404" pitchFamily="49" charset="0"/>
              <a:ea typeface="ヒラギノ角ゴ Pro W3"/>
              <a:cs typeface="Courier New" panose="02070309020205020404" pitchFamily="49" charset="0"/>
            </a:endParaRPr>
          </a:p>
          <a:p>
            <a:pPr>
              <a:lnSpc>
                <a:spcPct val="107000"/>
              </a:lnSpc>
              <a:spcAft>
                <a:spcPts val="800"/>
              </a:spcAft>
            </a:pPr>
            <a:r>
              <a:rPr lang="en-US" sz="1200" b="1" dirty="0">
                <a:solidFill>
                  <a:srgbClr val="1D3A00"/>
                </a:solidFill>
                <a:latin typeface="Courier New" panose="02070309020205020404" pitchFamily="49" charset="0"/>
                <a:ea typeface="ヒラギノ角ゴ Pro W3"/>
                <a:cs typeface="Courier New" panose="02070309020205020404" pitchFamily="49" charset="0"/>
              </a:rPr>
              <a:t>web:</a:t>
            </a:r>
            <a:r>
              <a:rPr lang="en-US" sz="1200" dirty="0">
                <a:solidFill>
                  <a:srgbClr val="1D3A00"/>
                </a:solidFill>
                <a:latin typeface="Courier New" panose="02070309020205020404" pitchFamily="49" charset="0"/>
                <a:ea typeface="ヒラギノ角ゴ Pro W3"/>
                <a:cs typeface="Courier New" panose="02070309020205020404" pitchFamily="49" charset="0"/>
              </a:rPr>
              <a:t> </a:t>
            </a:r>
            <a:r>
              <a:rPr lang="en-US" sz="1200" u="sng" dirty="0">
                <a:solidFill>
                  <a:srgbClr val="1D3A00"/>
                </a:solidFill>
                <a:latin typeface="Courier New" panose="02070309020205020404" pitchFamily="49" charset="0"/>
                <a:ea typeface="ヒラギノ角ゴ Pro W3"/>
                <a:cs typeface="Courier New" panose="02070309020205020404" pitchFamily="49" charset="0"/>
                <a:hlinkClick r:id="rId5"/>
              </a:rPr>
              <a:t>http://www.mig-p-r.org</a:t>
            </a:r>
            <a:r>
              <a:rPr lang="en-US" sz="1200" dirty="0">
                <a:solidFill>
                  <a:srgbClr val="1D3A00"/>
                </a:solidFill>
                <a:latin typeface="Courier New" panose="02070309020205020404" pitchFamily="49" charset="0"/>
                <a:ea typeface="ヒラギノ角ゴ Pro W3"/>
                <a:cs typeface="Courier New" panose="02070309020205020404" pitchFamily="49" charset="0"/>
              </a:rPr>
              <a:t> </a:t>
            </a:r>
            <a:endParaRPr lang="en-US" sz="1200" dirty="0">
              <a:solidFill>
                <a:srgbClr val="1D3A00"/>
              </a:solidFill>
              <a:effectLst/>
              <a:latin typeface="Courier New" panose="02070309020205020404" pitchFamily="49" charset="0"/>
              <a:ea typeface="ヒラギノ角ゴ Pro W3"/>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2000" b="1" dirty="0" err="1">
                <a:effectLst/>
              </a:rPr>
              <a:t>Цели</a:t>
            </a:r>
            <a:r>
              <a:rPr lang="en-US" sz="2000" b="1" dirty="0">
                <a:effectLst/>
              </a:rPr>
              <a:t> </a:t>
            </a:r>
            <a:r>
              <a:rPr lang="en-US" sz="2000" b="1" dirty="0" err="1">
                <a:effectLst/>
              </a:rPr>
              <a:t>на</a:t>
            </a:r>
            <a:r>
              <a:rPr lang="en-US" sz="2000" b="1" dirty="0">
                <a:effectLst/>
              </a:rPr>
              <a:t> </a:t>
            </a:r>
            <a:r>
              <a:rPr lang="en-US" sz="2000" b="1" dirty="0" err="1">
                <a:effectLst/>
              </a:rPr>
              <a:t>предоставяната</a:t>
            </a:r>
            <a:r>
              <a:rPr lang="en-US" sz="2000" b="1" dirty="0">
                <a:effectLst/>
              </a:rPr>
              <a:t> </a:t>
            </a:r>
            <a:r>
              <a:rPr lang="en-US" sz="2000" b="1" dirty="0" smtClean="0">
                <a:effectLst/>
              </a:rPr>
              <a:t/>
            </a:r>
            <a:br>
              <a:rPr lang="en-US" sz="2000" b="1" dirty="0" smtClean="0">
                <a:effectLst/>
              </a:rPr>
            </a:br>
            <a:r>
              <a:rPr lang="en-US" sz="2000" b="1" dirty="0" err="1" smtClean="0">
                <a:effectLst/>
              </a:rPr>
              <a:t>безвъзмездна</a:t>
            </a:r>
            <a:r>
              <a:rPr lang="en-US" sz="2000" b="1" dirty="0" smtClean="0">
                <a:effectLst/>
              </a:rPr>
              <a:t> </a:t>
            </a:r>
            <a:r>
              <a:rPr lang="en-US" sz="2000" b="1" dirty="0" err="1">
                <a:effectLst/>
              </a:rPr>
              <a:t>финансова</a:t>
            </a:r>
            <a:r>
              <a:rPr lang="en-US" sz="2000" b="1" dirty="0">
                <a:effectLst/>
              </a:rPr>
              <a:t> </a:t>
            </a:r>
            <a:r>
              <a:rPr lang="en-US" sz="2000" b="1" dirty="0" err="1">
                <a:effectLst/>
              </a:rPr>
              <a:t>помощ</a:t>
            </a:r>
            <a:r>
              <a:rPr lang="en-US" sz="2000" b="1" dirty="0">
                <a:effectLst/>
              </a:rPr>
              <a:t> </a:t>
            </a:r>
            <a:r>
              <a:rPr lang="en-US" sz="2000" b="1" dirty="0" smtClean="0">
                <a:effectLst/>
              </a:rPr>
              <a:t/>
            </a:r>
            <a:br>
              <a:rPr lang="en-US" sz="2000" b="1" dirty="0" smtClean="0">
                <a:effectLst/>
              </a:rPr>
            </a:br>
            <a:r>
              <a:rPr lang="en-US" sz="2000" b="1" dirty="0" err="1" smtClean="0">
                <a:effectLst/>
              </a:rPr>
              <a:t>по</a:t>
            </a:r>
            <a:r>
              <a:rPr lang="en-US" sz="2000" b="1" dirty="0" smtClean="0">
                <a:effectLst/>
              </a:rPr>
              <a:t> </a:t>
            </a:r>
            <a:r>
              <a:rPr lang="en-US" sz="2000" b="1" dirty="0" err="1">
                <a:effectLst/>
              </a:rPr>
              <a:t>процедурата</a:t>
            </a:r>
            <a:r>
              <a:rPr lang="en-US" sz="2000" b="1" dirty="0">
                <a:effectLst/>
              </a:rPr>
              <a:t> и </a:t>
            </a:r>
            <a:r>
              <a:rPr lang="en-US" sz="2000" b="1" dirty="0" err="1">
                <a:effectLst/>
              </a:rPr>
              <a:t>очаквани</a:t>
            </a:r>
            <a:r>
              <a:rPr lang="en-US" sz="2000" b="1" dirty="0">
                <a:effectLst/>
              </a:rPr>
              <a:t> </a:t>
            </a:r>
            <a:r>
              <a:rPr lang="en-US" sz="2000" b="1" dirty="0" err="1">
                <a:effectLst/>
              </a:rPr>
              <a:t>резултати</a:t>
            </a:r>
            <a:r>
              <a:rPr lang="bg-BG" sz="2000" b="1" dirty="0">
                <a:effectLst/>
              </a:rPr>
              <a:t>:</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marL="0" indent="0">
              <a:buNone/>
            </a:pPr>
            <a:r>
              <a:rPr lang="en-US" sz="1200" b="1" dirty="0" err="1">
                <a:latin typeface="Courier New" panose="02070309020205020404" pitchFamily="49" charset="0"/>
                <a:cs typeface="Courier New" panose="02070309020205020404" pitchFamily="49" charset="0"/>
              </a:rPr>
              <a:t>Подмярка</a:t>
            </a:r>
            <a:r>
              <a:rPr lang="en-US" sz="1200" b="1" dirty="0">
                <a:latin typeface="Courier New" panose="02070309020205020404" pitchFamily="49" charset="0"/>
                <a:cs typeface="Courier New" panose="02070309020205020404" pitchFamily="49" charset="0"/>
              </a:rPr>
              <a:t> 4.1. </a:t>
            </a:r>
            <a:r>
              <a:rPr lang="en-US" sz="1200" dirty="0" err="1">
                <a:latin typeface="Courier New" panose="02070309020205020404" pitchFamily="49" charset="0"/>
                <a:cs typeface="Courier New" panose="02070309020205020404" pitchFamily="49" charset="0"/>
              </a:rPr>
              <a:t>има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цел</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повишаване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конкурентоспособността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земеделието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територията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МИГ </a:t>
            </a:r>
            <a:r>
              <a:rPr lang="en-US" sz="1200" dirty="0" err="1">
                <a:latin typeface="Courier New" panose="02070309020205020404" pitchFamily="49" charset="0"/>
                <a:cs typeface="Courier New" panose="02070309020205020404" pitchFamily="49" charset="0"/>
              </a:rPr>
              <a:t>Перущица-Родопи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чрез</a:t>
            </a:r>
            <a:r>
              <a:rPr lang="en-US" sz="1200" dirty="0">
                <a:latin typeface="Courier New" panose="02070309020205020404" pitchFamily="49" charset="0"/>
                <a:cs typeface="Courier New" panose="02070309020205020404" pitchFamily="49" charset="0"/>
              </a:rPr>
              <a:t>:</a:t>
            </a:r>
          </a:p>
          <a:p>
            <a:pPr lvl="0">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преструктуриране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развитие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наличните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материални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мощности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стопанствата</a:t>
            </a:r>
            <a:r>
              <a:rPr lang="en-US" sz="1200" dirty="0">
                <a:latin typeface="Courier New" panose="02070309020205020404" pitchFamily="49" charset="0"/>
                <a:cs typeface="Courier New" panose="02070309020205020404" pitchFamily="49" charset="0"/>
              </a:rPr>
              <a:t>;</a:t>
            </a:r>
          </a:p>
          <a:p>
            <a:pPr lvl="0">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насърчаване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въвеждането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нови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технологии</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производството</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модернизация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физическия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капитал</a:t>
            </a:r>
            <a:r>
              <a:rPr lang="en-US" sz="1200" dirty="0">
                <a:latin typeface="Courier New" panose="02070309020205020404" pitchFamily="49" charset="0"/>
                <a:cs typeface="Courier New" panose="02070309020205020404" pitchFamily="49" charset="0"/>
              </a:rPr>
              <a:t>; </a:t>
            </a:r>
          </a:p>
          <a:p>
            <a:pPr lvl="0">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опазване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компонентите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околната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среда</a:t>
            </a:r>
            <a:r>
              <a:rPr lang="en-US" sz="1200" dirty="0">
                <a:latin typeface="Courier New" panose="02070309020205020404" pitchFamily="49" charset="0"/>
                <a:cs typeface="Courier New" panose="02070309020205020404" pitchFamily="49" charset="0"/>
              </a:rPr>
              <a:t>; </a:t>
            </a:r>
          </a:p>
          <a:p>
            <a:pPr lvl="0">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спазване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стандартите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Европейския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съюз</a:t>
            </a:r>
            <a:r>
              <a:rPr lang="en-US" sz="1200" dirty="0">
                <a:latin typeface="Courier New" panose="02070309020205020404" pitchFamily="49" charset="0"/>
                <a:cs typeface="Courier New" panose="02070309020205020404" pitchFamily="49" charset="0"/>
              </a:rPr>
              <a:t> (ЕС) и </a:t>
            </a:r>
            <a:r>
              <a:rPr lang="en-US" sz="1200" dirty="0" err="1">
                <a:latin typeface="Courier New" panose="02070309020205020404" pitchFamily="49" charset="0"/>
                <a:cs typeface="Courier New" panose="02070309020205020404" pitchFamily="49" charset="0"/>
              </a:rPr>
              <a:t>подобряване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условията</a:t>
            </a:r>
            <a:r>
              <a:rPr lang="en-US" sz="1200" dirty="0">
                <a:latin typeface="Courier New" panose="02070309020205020404" pitchFamily="49" charset="0"/>
                <a:cs typeface="Courier New" panose="02070309020205020404" pitchFamily="49" charset="0"/>
              </a:rPr>
              <a:t> в </a:t>
            </a:r>
            <a:r>
              <a:rPr lang="en-US" sz="1200" dirty="0" err="1">
                <a:latin typeface="Courier New" panose="02070309020205020404" pitchFamily="49" charset="0"/>
                <a:cs typeface="Courier New" panose="02070309020205020404" pitchFamily="49" charset="0"/>
              </a:rPr>
              <a:t>земеделските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стопанства</a:t>
            </a:r>
            <a:r>
              <a:rPr lang="en-US" sz="1200" dirty="0">
                <a:latin typeface="Courier New" panose="02070309020205020404" pitchFamily="49" charset="0"/>
                <a:cs typeface="Courier New" panose="02070309020205020404" pitchFamily="49" charset="0"/>
              </a:rPr>
              <a:t>; </a:t>
            </a:r>
          </a:p>
          <a:p>
            <a:pPr lvl="0">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насърчаване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сътрудничеството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между</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земеделските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стопани</a:t>
            </a:r>
            <a:r>
              <a:rPr lang="en-US" sz="1200" dirty="0">
                <a:latin typeface="Courier New" panose="02070309020205020404" pitchFamily="49" charset="0"/>
                <a:cs typeface="Courier New" panose="02070309020205020404" pitchFamily="49" charset="0"/>
              </a:rPr>
              <a:t>;</a:t>
            </a: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Има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принос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постигане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Приоритет</a:t>
            </a:r>
            <a:r>
              <a:rPr lang="en-US" sz="1200" dirty="0">
                <a:latin typeface="Courier New" panose="02070309020205020404" pitchFamily="49" charset="0"/>
                <a:cs typeface="Courier New" panose="02070309020205020404" pitchFamily="49" charset="0"/>
              </a:rPr>
              <a:t> І, СЦ 1.1.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СВОМР, а </a:t>
            </a:r>
            <a:r>
              <a:rPr lang="en-US" sz="1200" dirty="0" err="1">
                <a:latin typeface="Courier New" panose="02070309020205020404" pitchFamily="49" charset="0"/>
                <a:cs typeface="Courier New" panose="02070309020205020404" pitchFamily="49" charset="0"/>
              </a:rPr>
              <a:t>именно</a:t>
            </a:r>
            <a:r>
              <a:rPr lang="en-US" sz="1200" dirty="0">
                <a:latin typeface="Courier New" panose="02070309020205020404" pitchFamily="49" charset="0"/>
                <a:cs typeface="Courier New" panose="02070309020205020404" pitchFamily="49" charset="0"/>
              </a:rPr>
              <a:t>:</a:t>
            </a:r>
          </a:p>
          <a:p>
            <a:pPr>
              <a:buFont typeface="Wingdings" panose="05000000000000000000" pitchFamily="2" charset="2"/>
              <a:buChar char="Ø"/>
            </a:pPr>
            <a:r>
              <a:rPr lang="en-US" sz="1200" dirty="0" err="1">
                <a:latin typeface="Courier New" panose="02070309020205020404" pitchFamily="49" charset="0"/>
                <a:cs typeface="Courier New" panose="02070309020205020404" pitchFamily="49" charset="0"/>
              </a:rPr>
              <a:t>Специфични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цели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Приоритет</a:t>
            </a:r>
            <a:r>
              <a:rPr lang="en-US" sz="1200" dirty="0">
                <a:latin typeface="Courier New" panose="02070309020205020404" pitchFamily="49" charset="0"/>
                <a:cs typeface="Courier New" panose="02070309020205020404" pitchFamily="49" charset="0"/>
              </a:rPr>
              <a:t> 1 - </a:t>
            </a:r>
            <a:r>
              <a:rPr lang="en-US" sz="1200" dirty="0" err="1">
                <a:latin typeface="Courier New" panose="02070309020205020404" pitchFamily="49" charset="0"/>
                <a:cs typeface="Courier New" panose="02070309020205020404" pitchFamily="49" charset="0"/>
              </a:rPr>
              <a:t>Развитие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диверсификация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земеделието</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икономическите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дейности</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подобряване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конкурентоспособността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местните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продукти</a:t>
            </a:r>
            <a:r>
              <a:rPr lang="en-US" sz="1200" dirty="0">
                <a:latin typeface="Courier New" panose="02070309020205020404" pitchFamily="49" charset="0"/>
                <a:cs typeface="Courier New" panose="02070309020205020404" pitchFamily="49" charset="0"/>
              </a:rPr>
              <a:t>. </a:t>
            </a:r>
          </a:p>
          <a:p>
            <a:pPr>
              <a:buFont typeface="Wingdings" panose="05000000000000000000" pitchFamily="2" charset="2"/>
              <a:buChar char="Ø"/>
            </a:pPr>
            <a:r>
              <a:rPr lang="en-US" sz="1200" dirty="0">
                <a:latin typeface="Courier New" panose="02070309020205020404" pitchFamily="49" charset="0"/>
                <a:cs typeface="Courier New" panose="02070309020205020404" pitchFamily="49" charset="0"/>
              </a:rPr>
              <a:t>СЦ   1.1.  </a:t>
            </a:r>
            <a:r>
              <a:rPr lang="en-US" sz="1200" dirty="0" err="1">
                <a:latin typeface="Courier New" panose="02070309020205020404" pitchFamily="49" charset="0"/>
                <a:cs typeface="Courier New" panose="02070309020205020404" pitchFamily="49" charset="0"/>
              </a:rPr>
              <a:t>Производство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качествена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местна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земеделска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продукция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включително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биологичен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начин</a:t>
            </a:r>
            <a:r>
              <a:rPr lang="en-US" sz="1200" dirty="0">
                <a:latin typeface="Courier New" panose="02070309020205020404" pitchFamily="49" charset="0"/>
                <a:cs typeface="Courier New" panose="02070309020205020404" pitchFamily="49" charset="0"/>
              </a:rPr>
              <a:t>.</a:t>
            </a:r>
          </a:p>
          <a:p>
            <a:endParaRPr lang="en-US" dirty="0" smtClean="0"/>
          </a:p>
          <a:p>
            <a:endParaRPr lang="en-US" dirty="0" smtClean="0"/>
          </a:p>
        </p:txBody>
      </p:sp>
    </p:spTree>
    <p:extLst>
      <p:ext uri="{BB962C8B-B14F-4D97-AF65-F5344CB8AC3E}">
        <p14:creationId xmlns:p14="http://schemas.microsoft.com/office/powerpoint/2010/main" val="13014780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200" b="1" dirty="0" err="1">
                <a:solidFill>
                  <a:srgbClr val="1D3A00"/>
                </a:solidFill>
                <a:effectLst/>
                <a:latin typeface="Courier New" panose="02070309020205020404" pitchFamily="49" charset="0"/>
                <a:cs typeface="Courier New" panose="02070309020205020404" pitchFamily="49" charset="0"/>
              </a:rPr>
              <a:t>Общ</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размер</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на</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безвъзмездната</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финансова</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помощ</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по</a:t>
            </a:r>
            <a:r>
              <a:rPr lang="en-US" sz="2200" b="1" dirty="0">
                <a:solidFill>
                  <a:srgbClr val="1D3A00"/>
                </a:solidFill>
                <a:effectLst/>
                <a:latin typeface="Courier New" panose="02070309020205020404" pitchFamily="49" charset="0"/>
                <a:cs typeface="Courier New" panose="02070309020205020404" pitchFamily="49" charset="0"/>
              </a:rPr>
              <a:t> </a:t>
            </a:r>
            <a:r>
              <a:rPr lang="en-US" sz="2200" b="1" dirty="0" err="1">
                <a:solidFill>
                  <a:srgbClr val="1D3A00"/>
                </a:solidFill>
                <a:effectLst/>
                <a:latin typeface="Courier New" panose="02070309020205020404" pitchFamily="49" charset="0"/>
                <a:cs typeface="Courier New" panose="02070309020205020404" pitchFamily="49" charset="0"/>
              </a:rPr>
              <a:t>процедурата</a:t>
            </a:r>
            <a:r>
              <a:rPr lang="en-US" sz="2200" b="1" dirty="0">
                <a:solidFill>
                  <a:srgbClr val="1D3A00"/>
                </a:solidFill>
                <a:effectLst/>
                <a:latin typeface="Courier New" panose="02070309020205020404" pitchFamily="49" charset="0"/>
                <a:cs typeface="Courier New" panose="02070309020205020404" pitchFamily="49" charset="0"/>
              </a:rPr>
              <a:t> :</a:t>
            </a:r>
            <a:r>
              <a:rPr lang="en-US" b="1" dirty="0">
                <a:effectLst/>
              </a:rPr>
              <a:t/>
            </a:r>
            <a:br>
              <a:rPr lang="en-US" b="1" dirty="0">
                <a:effectLst/>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073426"/>
              </p:ext>
            </p:extLst>
          </p:nvPr>
        </p:nvGraphicFramePr>
        <p:xfrm>
          <a:off x="2575227" y="1707654"/>
          <a:ext cx="5942965" cy="1463040"/>
        </p:xfrm>
        <a:graphic>
          <a:graphicData uri="http://schemas.openxmlformats.org/drawingml/2006/table">
            <a:tbl>
              <a:tblPr firstRow="1" firstCol="1" lastRow="1" lastCol="1" bandRow="1" bandCol="1">
                <a:tableStyleId>{5C22544A-7EE6-4342-B048-85BDC9FD1C3A}</a:tableStyleId>
              </a:tblPr>
              <a:tblGrid>
                <a:gridCol w="2070735"/>
                <a:gridCol w="2162175"/>
                <a:gridCol w="1710055"/>
              </a:tblGrid>
              <a:tr h="733425">
                <a:tc>
                  <a:txBody>
                    <a:bodyPr/>
                    <a:lstStyle/>
                    <a:p>
                      <a:pPr marL="324485" marR="322580" algn="ctr">
                        <a:spcAft>
                          <a:spcPts val="0"/>
                        </a:spcAft>
                      </a:pPr>
                      <a:r>
                        <a:rPr lang="en-US" sz="1200" dirty="0" err="1">
                          <a:solidFill>
                            <a:srgbClr val="1D3A00"/>
                          </a:solidFill>
                          <a:effectLst/>
                        </a:rPr>
                        <a:t>Общ</a:t>
                      </a:r>
                      <a:r>
                        <a:rPr lang="en-US" sz="1200" dirty="0">
                          <a:solidFill>
                            <a:srgbClr val="1D3A00"/>
                          </a:solidFill>
                          <a:effectLst/>
                        </a:rPr>
                        <a:t> </a:t>
                      </a:r>
                      <a:r>
                        <a:rPr lang="en-US" sz="1200" dirty="0" err="1">
                          <a:solidFill>
                            <a:srgbClr val="1D3A00"/>
                          </a:solidFill>
                          <a:effectLst/>
                        </a:rPr>
                        <a:t>размер</a:t>
                      </a:r>
                      <a:r>
                        <a:rPr lang="en-US" sz="1200" dirty="0">
                          <a:solidFill>
                            <a:srgbClr val="1D3A00"/>
                          </a:solidFill>
                          <a:effectLst/>
                        </a:rPr>
                        <a:t> </a:t>
                      </a:r>
                      <a:r>
                        <a:rPr lang="en-US" sz="1200" dirty="0" err="1">
                          <a:solidFill>
                            <a:srgbClr val="1D3A00"/>
                          </a:solidFill>
                          <a:effectLst/>
                        </a:rPr>
                        <a:t>на</a:t>
                      </a:r>
                      <a:r>
                        <a:rPr lang="en-US" sz="1200" dirty="0">
                          <a:solidFill>
                            <a:srgbClr val="1D3A00"/>
                          </a:solidFill>
                          <a:effectLst/>
                        </a:rPr>
                        <a:t> </a:t>
                      </a:r>
                      <a:r>
                        <a:rPr lang="en-US" sz="1200" dirty="0" err="1">
                          <a:solidFill>
                            <a:srgbClr val="1D3A00"/>
                          </a:solidFill>
                          <a:effectLst/>
                        </a:rPr>
                        <a:t>безвъзмездната</a:t>
                      </a:r>
                      <a:r>
                        <a:rPr lang="en-US" sz="1200" dirty="0">
                          <a:solidFill>
                            <a:srgbClr val="1D3A00"/>
                          </a:solidFill>
                          <a:effectLst/>
                        </a:rPr>
                        <a:t> </a:t>
                      </a:r>
                      <a:r>
                        <a:rPr lang="en-US" sz="1200" dirty="0" err="1">
                          <a:solidFill>
                            <a:srgbClr val="1D3A00"/>
                          </a:solidFill>
                          <a:effectLst/>
                        </a:rPr>
                        <a:t>финансова</a:t>
                      </a:r>
                      <a:r>
                        <a:rPr lang="en-US" sz="1200" dirty="0">
                          <a:solidFill>
                            <a:srgbClr val="1D3A00"/>
                          </a:solidFill>
                          <a:effectLst/>
                        </a:rPr>
                        <a:t> </a:t>
                      </a:r>
                      <a:r>
                        <a:rPr lang="en-US" sz="1200" dirty="0" err="1">
                          <a:solidFill>
                            <a:srgbClr val="1D3A00"/>
                          </a:solidFill>
                          <a:effectLst/>
                        </a:rPr>
                        <a:t>помощ</a:t>
                      </a:r>
                      <a:endParaRPr lang="en-US" sz="1100" dirty="0">
                        <a:solidFill>
                          <a:srgbClr val="1D3A00"/>
                        </a:solidFill>
                        <a:effectLst/>
                        <a:latin typeface="Calibri" panose="020F0502020204030204" pitchFamily="34" charset="0"/>
                        <a:ea typeface="Calibri" panose="020F0502020204030204" pitchFamily="34" charset="0"/>
                      </a:endParaRPr>
                    </a:p>
                  </a:txBody>
                  <a:tcPr marL="0" marR="0" marT="0" marB="0">
                    <a:solidFill>
                      <a:srgbClr val="92D050"/>
                    </a:solidFill>
                  </a:tcPr>
                </a:tc>
                <a:tc>
                  <a:txBody>
                    <a:bodyPr/>
                    <a:lstStyle/>
                    <a:p>
                      <a:pPr marL="207010" marR="194945" indent="196215" algn="ctr">
                        <a:spcAft>
                          <a:spcPts val="0"/>
                        </a:spcAft>
                      </a:pPr>
                      <a:r>
                        <a:rPr lang="en-US" sz="1200" dirty="0" err="1">
                          <a:solidFill>
                            <a:srgbClr val="1D3A00"/>
                          </a:solidFill>
                          <a:effectLst/>
                        </a:rPr>
                        <a:t>Финансиране</a:t>
                      </a:r>
                      <a:r>
                        <a:rPr lang="en-US" sz="1200" dirty="0">
                          <a:solidFill>
                            <a:srgbClr val="1D3A00"/>
                          </a:solidFill>
                          <a:effectLst/>
                        </a:rPr>
                        <a:t> </a:t>
                      </a:r>
                      <a:r>
                        <a:rPr lang="en-US" sz="1200" dirty="0" err="1">
                          <a:solidFill>
                            <a:srgbClr val="1D3A00"/>
                          </a:solidFill>
                          <a:effectLst/>
                        </a:rPr>
                        <a:t>от</a:t>
                      </a:r>
                      <a:r>
                        <a:rPr lang="en-US" sz="1200" dirty="0">
                          <a:solidFill>
                            <a:srgbClr val="1D3A00"/>
                          </a:solidFill>
                          <a:effectLst/>
                        </a:rPr>
                        <a:t> </a:t>
                      </a:r>
                      <a:r>
                        <a:rPr lang="en-US" sz="1200" dirty="0" err="1">
                          <a:solidFill>
                            <a:srgbClr val="1D3A00"/>
                          </a:solidFill>
                          <a:effectLst/>
                        </a:rPr>
                        <a:t>Европейския</a:t>
                      </a:r>
                      <a:r>
                        <a:rPr lang="bg-BG" sz="1200" dirty="0">
                          <a:solidFill>
                            <a:srgbClr val="1D3A00"/>
                          </a:solidFill>
                          <a:effectLst/>
                        </a:rPr>
                        <a:t> земеделски фонд за развитие на селските райони</a:t>
                      </a:r>
                      <a:endParaRPr lang="en-US" sz="1100" dirty="0">
                        <a:solidFill>
                          <a:srgbClr val="1D3A00"/>
                        </a:solidFill>
                        <a:effectLst/>
                      </a:endParaRPr>
                    </a:p>
                    <a:p>
                      <a:pPr marL="207010" marR="194945" indent="196215" algn="ctr">
                        <a:spcAft>
                          <a:spcPts val="0"/>
                        </a:spcAft>
                      </a:pPr>
                      <a:r>
                        <a:rPr lang="en-US" sz="1200" dirty="0" err="1">
                          <a:solidFill>
                            <a:srgbClr val="1D3A00"/>
                          </a:solidFill>
                          <a:effectLst/>
                        </a:rPr>
                        <a:t>за</a:t>
                      </a:r>
                      <a:r>
                        <a:rPr lang="en-US" sz="1200" dirty="0">
                          <a:solidFill>
                            <a:srgbClr val="1D3A00"/>
                          </a:solidFill>
                          <a:effectLst/>
                        </a:rPr>
                        <a:t> </a:t>
                      </a:r>
                      <a:r>
                        <a:rPr lang="en-US" sz="1200" dirty="0" err="1">
                          <a:solidFill>
                            <a:srgbClr val="1D3A00"/>
                          </a:solidFill>
                          <a:effectLst/>
                        </a:rPr>
                        <a:t>регионално</a:t>
                      </a:r>
                      <a:r>
                        <a:rPr lang="en-US" sz="1200" dirty="0">
                          <a:solidFill>
                            <a:srgbClr val="1D3A00"/>
                          </a:solidFill>
                          <a:effectLst/>
                        </a:rPr>
                        <a:t> </a:t>
                      </a:r>
                      <a:r>
                        <a:rPr lang="en-US" sz="1200" dirty="0" err="1">
                          <a:solidFill>
                            <a:srgbClr val="1D3A00"/>
                          </a:solidFill>
                          <a:effectLst/>
                        </a:rPr>
                        <a:t>развитие</a:t>
                      </a:r>
                      <a:endParaRPr lang="en-US" sz="1100" dirty="0">
                        <a:solidFill>
                          <a:srgbClr val="1D3A00"/>
                        </a:solidFill>
                        <a:effectLst/>
                        <a:latin typeface="Calibri" panose="020F0502020204030204" pitchFamily="34" charset="0"/>
                        <a:ea typeface="Calibri" panose="020F0502020204030204" pitchFamily="34" charset="0"/>
                      </a:endParaRPr>
                    </a:p>
                  </a:txBody>
                  <a:tcPr marL="0" marR="0" marT="0" marB="0">
                    <a:solidFill>
                      <a:srgbClr val="92D050"/>
                    </a:solidFill>
                  </a:tcPr>
                </a:tc>
                <a:tc>
                  <a:txBody>
                    <a:bodyPr/>
                    <a:lstStyle/>
                    <a:p>
                      <a:pPr marL="154940" marR="432435" algn="ctr">
                        <a:spcAft>
                          <a:spcPts val="0"/>
                        </a:spcAft>
                      </a:pPr>
                      <a:r>
                        <a:rPr lang="en-US" sz="1200" dirty="0" err="1">
                          <a:solidFill>
                            <a:srgbClr val="1D3A00"/>
                          </a:solidFill>
                          <a:effectLst/>
                        </a:rPr>
                        <a:t>Национално</a:t>
                      </a:r>
                      <a:r>
                        <a:rPr lang="en-US" sz="1200" dirty="0">
                          <a:solidFill>
                            <a:srgbClr val="1D3A00"/>
                          </a:solidFill>
                          <a:effectLst/>
                        </a:rPr>
                        <a:t> </a:t>
                      </a:r>
                      <a:r>
                        <a:rPr lang="en-US" sz="1200" dirty="0" err="1">
                          <a:solidFill>
                            <a:srgbClr val="1D3A00"/>
                          </a:solidFill>
                          <a:effectLst/>
                        </a:rPr>
                        <a:t>съфинансиране</a:t>
                      </a:r>
                      <a:endParaRPr lang="en-US" sz="1100" dirty="0">
                        <a:solidFill>
                          <a:srgbClr val="1D3A00"/>
                        </a:solidFill>
                        <a:effectLst/>
                        <a:latin typeface="Calibri" panose="020F0502020204030204" pitchFamily="34" charset="0"/>
                        <a:ea typeface="Calibri" panose="020F0502020204030204" pitchFamily="34" charset="0"/>
                      </a:endParaRPr>
                    </a:p>
                  </a:txBody>
                  <a:tcPr marL="0" marR="0" marT="0" marB="0" anchor="ctr">
                    <a:solidFill>
                      <a:srgbClr val="92D050"/>
                    </a:solidFill>
                  </a:tcPr>
                </a:tc>
              </a:tr>
              <a:tr h="357505">
                <a:tc>
                  <a:txBody>
                    <a:bodyPr/>
                    <a:lstStyle/>
                    <a:p>
                      <a:pPr marL="324485" marR="322580" algn="ctr">
                        <a:spcAft>
                          <a:spcPts val="0"/>
                        </a:spcAft>
                      </a:pPr>
                      <a:r>
                        <a:rPr lang="bg-BG" sz="1200" dirty="0">
                          <a:solidFill>
                            <a:srgbClr val="1D3A00"/>
                          </a:solidFill>
                          <a:effectLst/>
                        </a:rPr>
                        <a:t>Общо: 700 000 лв. 100%</a:t>
                      </a:r>
                      <a:endParaRPr lang="en-US" sz="1100" dirty="0">
                        <a:solidFill>
                          <a:srgbClr val="1D3A00"/>
                        </a:solidFill>
                        <a:effectLst/>
                        <a:latin typeface="Calibri" panose="020F0502020204030204" pitchFamily="34" charset="0"/>
                        <a:ea typeface="Calibri" panose="020F0502020204030204" pitchFamily="34" charset="0"/>
                      </a:endParaRPr>
                    </a:p>
                  </a:txBody>
                  <a:tcPr marL="0" marR="0" marT="0" marB="0" anchor="ctr">
                    <a:solidFill>
                      <a:srgbClr val="92D050"/>
                    </a:solidFill>
                  </a:tcPr>
                </a:tc>
                <a:tc>
                  <a:txBody>
                    <a:bodyPr/>
                    <a:lstStyle/>
                    <a:p>
                      <a:pPr marL="207010" marR="194945" indent="196215" algn="ctr">
                        <a:spcAft>
                          <a:spcPts val="0"/>
                        </a:spcAft>
                      </a:pPr>
                      <a:r>
                        <a:rPr lang="bg-BG" sz="1200" dirty="0">
                          <a:solidFill>
                            <a:srgbClr val="1D3A00"/>
                          </a:solidFill>
                          <a:effectLst/>
                        </a:rPr>
                        <a:t>630 000лв.</a:t>
                      </a:r>
                      <a:endParaRPr lang="en-US" sz="1100" dirty="0">
                        <a:solidFill>
                          <a:srgbClr val="1D3A00"/>
                        </a:solidFill>
                        <a:effectLst/>
                      </a:endParaRPr>
                    </a:p>
                    <a:p>
                      <a:pPr marL="207010" marR="194945" indent="196215" algn="ctr">
                        <a:spcAft>
                          <a:spcPts val="0"/>
                        </a:spcAft>
                      </a:pPr>
                      <a:r>
                        <a:rPr lang="bg-BG" sz="1200" dirty="0">
                          <a:solidFill>
                            <a:srgbClr val="1D3A00"/>
                          </a:solidFill>
                          <a:effectLst/>
                        </a:rPr>
                        <a:t>90%</a:t>
                      </a:r>
                      <a:endParaRPr lang="en-US" sz="1100" dirty="0">
                        <a:solidFill>
                          <a:srgbClr val="1D3A00"/>
                        </a:solidFill>
                        <a:effectLst/>
                        <a:latin typeface="Calibri" panose="020F0502020204030204" pitchFamily="34" charset="0"/>
                        <a:ea typeface="Calibri" panose="020F0502020204030204" pitchFamily="34" charset="0"/>
                      </a:endParaRPr>
                    </a:p>
                  </a:txBody>
                  <a:tcPr marL="0" marR="0" marT="0" marB="0" anchor="ctr">
                    <a:solidFill>
                      <a:srgbClr val="92D050"/>
                    </a:solidFill>
                  </a:tcPr>
                </a:tc>
                <a:tc>
                  <a:txBody>
                    <a:bodyPr/>
                    <a:lstStyle/>
                    <a:p>
                      <a:pPr marL="154940" marR="432435" algn="ctr">
                        <a:spcAft>
                          <a:spcPts val="0"/>
                        </a:spcAft>
                      </a:pPr>
                      <a:r>
                        <a:rPr lang="bg-BG" sz="1200" dirty="0">
                          <a:solidFill>
                            <a:srgbClr val="1D3A00"/>
                          </a:solidFill>
                          <a:effectLst/>
                        </a:rPr>
                        <a:t>70 000лв.</a:t>
                      </a:r>
                      <a:endParaRPr lang="en-US" sz="1100" dirty="0">
                        <a:solidFill>
                          <a:srgbClr val="1D3A00"/>
                        </a:solidFill>
                        <a:effectLst/>
                      </a:endParaRPr>
                    </a:p>
                    <a:p>
                      <a:pPr marL="154940" marR="432435" algn="ctr">
                        <a:spcAft>
                          <a:spcPts val="0"/>
                        </a:spcAft>
                      </a:pPr>
                      <a:r>
                        <a:rPr lang="bg-BG" sz="1200" dirty="0">
                          <a:solidFill>
                            <a:srgbClr val="1D3A00"/>
                          </a:solidFill>
                          <a:effectLst/>
                        </a:rPr>
                        <a:t>10%</a:t>
                      </a:r>
                      <a:endParaRPr lang="en-US" sz="1100" dirty="0">
                        <a:solidFill>
                          <a:srgbClr val="1D3A00"/>
                        </a:solidFill>
                        <a:effectLst/>
                        <a:latin typeface="Calibri" panose="020F0502020204030204" pitchFamily="34" charset="0"/>
                        <a:ea typeface="Calibri" panose="020F0502020204030204" pitchFamily="34" charset="0"/>
                      </a:endParaRPr>
                    </a:p>
                  </a:txBody>
                  <a:tcPr marL="0" marR="0" marT="0" marB="0" anchor="ctr">
                    <a:solidFill>
                      <a:srgbClr val="92D050"/>
                    </a:solidFill>
                  </a:tcPr>
                </a:tc>
              </a:tr>
            </a:tbl>
          </a:graphicData>
        </a:graphic>
      </p:graphicFrame>
    </p:spTree>
    <p:extLst>
      <p:ext uri="{BB962C8B-B14F-4D97-AF65-F5344CB8AC3E}">
        <p14:creationId xmlns:p14="http://schemas.microsoft.com/office/powerpoint/2010/main" val="23409661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Минимален</a:t>
            </a:r>
            <a:r>
              <a:rPr lang="en-US" sz="1800" b="1" dirty="0">
                <a:effectLst/>
              </a:rPr>
              <a:t> ( </a:t>
            </a:r>
            <a:r>
              <a:rPr lang="en-US" sz="1800" b="1" dirty="0" err="1">
                <a:effectLst/>
              </a:rPr>
              <a:t>ако</a:t>
            </a:r>
            <a:r>
              <a:rPr lang="en-US" sz="1800" b="1" dirty="0">
                <a:effectLst/>
              </a:rPr>
              <a:t> е </a:t>
            </a:r>
            <a:r>
              <a:rPr lang="en-US" sz="1800" b="1" dirty="0" err="1">
                <a:effectLst/>
              </a:rPr>
              <a:t>приложимо</a:t>
            </a:r>
            <a:r>
              <a:rPr lang="en-US" sz="1800" b="1" dirty="0">
                <a:effectLst/>
              </a:rPr>
              <a:t> ) </a:t>
            </a:r>
            <a:r>
              <a:rPr lang="en-US" sz="1800" b="1" dirty="0" smtClean="0">
                <a:effectLst/>
              </a:rPr>
              <a:t>и </a:t>
            </a:r>
            <a:br>
              <a:rPr lang="en-US" sz="1800" b="1" dirty="0" smtClean="0">
                <a:effectLst/>
              </a:rPr>
            </a:br>
            <a:r>
              <a:rPr lang="en-US" sz="1800" b="1" dirty="0" err="1" smtClean="0">
                <a:effectLst/>
              </a:rPr>
              <a:t>максимален</a:t>
            </a:r>
            <a:r>
              <a:rPr lang="en-US" sz="1800" b="1" dirty="0" smtClean="0">
                <a:effectLst/>
              </a:rPr>
              <a:t> </a:t>
            </a:r>
            <a:r>
              <a:rPr lang="en-US" sz="1800" b="1" dirty="0" err="1">
                <a:effectLst/>
              </a:rPr>
              <a:t>размер</a:t>
            </a:r>
            <a:r>
              <a:rPr lang="en-US" sz="1800" b="1" dirty="0">
                <a:effectLst/>
              </a:rPr>
              <a:t> </a:t>
            </a:r>
            <a:r>
              <a:rPr lang="en-US" sz="1800" b="1" dirty="0" err="1">
                <a:effectLst/>
              </a:rPr>
              <a:t>на</a:t>
            </a:r>
            <a:r>
              <a:rPr lang="en-US" sz="1800" b="1" dirty="0">
                <a:effectLst/>
              </a:rPr>
              <a:t> </a:t>
            </a:r>
            <a:r>
              <a:rPr lang="en-US" sz="1800" b="1" dirty="0" err="1">
                <a:effectLst/>
              </a:rPr>
              <a:t>безвъзмездната</a:t>
            </a:r>
            <a:r>
              <a:rPr lang="en-US" sz="1800" b="1" dirty="0">
                <a:effectLst/>
              </a:rPr>
              <a:t> </a:t>
            </a:r>
            <a:r>
              <a:rPr lang="en-US" sz="1800" b="1" dirty="0" smtClean="0">
                <a:effectLst/>
              </a:rPr>
              <a:t/>
            </a:r>
            <a:br>
              <a:rPr lang="en-US" sz="1800" b="1" dirty="0" smtClean="0">
                <a:effectLst/>
              </a:rPr>
            </a:br>
            <a:r>
              <a:rPr lang="en-US" sz="1800" b="1" dirty="0" err="1" smtClean="0">
                <a:effectLst/>
              </a:rPr>
              <a:t>финансова</a:t>
            </a:r>
            <a:r>
              <a:rPr lang="en-US" sz="1800" b="1" dirty="0" smtClean="0">
                <a:effectLst/>
              </a:rPr>
              <a:t> </a:t>
            </a:r>
            <a:r>
              <a:rPr lang="en-US" sz="1800" b="1" dirty="0" err="1">
                <a:effectLst/>
              </a:rPr>
              <a:t>помощ</a:t>
            </a:r>
            <a:r>
              <a:rPr lang="en-US" sz="1800" b="1" dirty="0">
                <a:effectLst/>
              </a:rPr>
              <a:t> </a:t>
            </a:r>
            <a:r>
              <a:rPr lang="en-US" sz="1800" b="1" dirty="0" err="1">
                <a:effectLst/>
              </a:rPr>
              <a:t>за</a:t>
            </a:r>
            <a:r>
              <a:rPr lang="en-US" sz="1800" b="1" dirty="0">
                <a:effectLst/>
              </a:rPr>
              <a:t> </a:t>
            </a:r>
            <a:r>
              <a:rPr lang="en-US" sz="1800" b="1" dirty="0" err="1">
                <a:effectLst/>
              </a:rPr>
              <a:t>конкретен</a:t>
            </a:r>
            <a:r>
              <a:rPr lang="en-US" sz="1800" b="1" dirty="0">
                <a:effectLst/>
              </a:rPr>
              <a:t> </a:t>
            </a:r>
            <a:r>
              <a:rPr lang="en-US" sz="1800" b="1" dirty="0" err="1">
                <a:effectLst/>
              </a:rPr>
              <a:t>проект</a:t>
            </a:r>
            <a:r>
              <a:rPr lang="en-US" sz="1800" b="1" dirty="0">
                <a:effectLst/>
              </a:rPr>
              <a:t>:</a:t>
            </a:r>
            <a:r>
              <a:rPr lang="en-US" sz="2000" b="1" dirty="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a:buFont typeface="Wingdings" panose="05000000000000000000" pitchFamily="2" charset="2"/>
              <a:buChar char="Ø"/>
            </a:pPr>
            <a:endParaRPr lang="en-US" sz="1200" dirty="0" smtClean="0"/>
          </a:p>
          <a:p>
            <a:pPr>
              <a:buFont typeface="Wingdings" panose="05000000000000000000" pitchFamily="2" charset="2"/>
              <a:buChar char="Ø"/>
            </a:pPr>
            <a:endParaRPr lang="en-US" sz="1200" dirty="0"/>
          </a:p>
          <a:p>
            <a:pPr>
              <a:buFont typeface="Wingdings" panose="05000000000000000000" pitchFamily="2" charset="2"/>
              <a:buChar char="Ø"/>
            </a:pPr>
            <a:endParaRPr lang="en-US" sz="1200" dirty="0" smtClean="0"/>
          </a:p>
          <a:p>
            <a:pPr>
              <a:buFont typeface="Wingdings" panose="05000000000000000000" pitchFamily="2" charset="2"/>
              <a:buChar char="Ø"/>
            </a:pPr>
            <a:r>
              <a:rPr lang="en-US" sz="1600" dirty="0" err="1" smtClean="0"/>
              <a:t>Максимален</a:t>
            </a:r>
            <a:r>
              <a:rPr lang="en-US" sz="1600" dirty="0" smtClean="0"/>
              <a:t> </a:t>
            </a:r>
            <a:r>
              <a:rPr lang="en-US" sz="1600" dirty="0" err="1"/>
              <a:t>размер</a:t>
            </a:r>
            <a:r>
              <a:rPr lang="en-US" sz="1600" dirty="0"/>
              <a:t> </a:t>
            </a:r>
            <a:r>
              <a:rPr lang="en-US" sz="1600" dirty="0" err="1"/>
              <a:t>на</a:t>
            </a:r>
            <a:r>
              <a:rPr lang="en-US" sz="1600" dirty="0"/>
              <a:t> </a:t>
            </a:r>
            <a:r>
              <a:rPr lang="en-US" sz="1600" dirty="0" err="1"/>
              <a:t>общите</a:t>
            </a:r>
            <a:r>
              <a:rPr lang="en-US" sz="1600" dirty="0"/>
              <a:t> </a:t>
            </a:r>
            <a:r>
              <a:rPr lang="en-US" sz="1600" dirty="0" err="1"/>
              <a:t>допустими</a:t>
            </a:r>
            <a:r>
              <a:rPr lang="en-US" sz="1600" dirty="0"/>
              <a:t> </a:t>
            </a:r>
            <a:r>
              <a:rPr lang="en-US" sz="1600" dirty="0" err="1"/>
              <a:t>разходи</a:t>
            </a:r>
            <a:r>
              <a:rPr lang="en-US" sz="1600" dirty="0"/>
              <a:t> </a:t>
            </a:r>
            <a:r>
              <a:rPr lang="en-US" sz="1600" dirty="0" err="1"/>
              <a:t>за</a:t>
            </a:r>
            <a:r>
              <a:rPr lang="en-US" sz="1600" dirty="0"/>
              <a:t> </a:t>
            </a:r>
            <a:r>
              <a:rPr lang="en-US" sz="1600" dirty="0" err="1"/>
              <a:t>едни</a:t>
            </a:r>
            <a:r>
              <a:rPr lang="en-US" sz="1600" dirty="0"/>
              <a:t> </a:t>
            </a:r>
            <a:r>
              <a:rPr lang="en-US" sz="1600" dirty="0" err="1" smtClean="0"/>
              <a:t>проект</a:t>
            </a:r>
            <a:r>
              <a:rPr lang="en-US" sz="1600" dirty="0"/>
              <a:t>	</a:t>
            </a:r>
            <a:r>
              <a:rPr lang="en-US" sz="1600" b="1" dirty="0" smtClean="0"/>
              <a:t>195 </a:t>
            </a:r>
            <a:r>
              <a:rPr lang="en-US" sz="1600" b="1" dirty="0"/>
              <a:t>580,00 </a:t>
            </a:r>
            <a:r>
              <a:rPr lang="en-US" sz="1600" b="1" dirty="0" err="1"/>
              <a:t>лв</a:t>
            </a:r>
            <a:r>
              <a:rPr lang="en-US" sz="1600" b="1" dirty="0"/>
              <a:t>;</a:t>
            </a:r>
          </a:p>
          <a:p>
            <a:pPr lvl="0">
              <a:buFont typeface="Wingdings" panose="05000000000000000000" pitchFamily="2" charset="2"/>
              <a:buChar char="Ø"/>
            </a:pPr>
            <a:r>
              <a:rPr lang="en-US" sz="1600" dirty="0" err="1"/>
              <a:t>Максимален</a:t>
            </a:r>
            <a:r>
              <a:rPr lang="en-US" sz="1600" dirty="0"/>
              <a:t> </a:t>
            </a:r>
            <a:r>
              <a:rPr lang="en-US" sz="1600" dirty="0" err="1"/>
              <a:t>размер</a:t>
            </a:r>
            <a:r>
              <a:rPr lang="en-US" sz="1600" dirty="0"/>
              <a:t> </a:t>
            </a:r>
            <a:r>
              <a:rPr lang="en-US" sz="1600" dirty="0" err="1"/>
              <a:t>на</a:t>
            </a:r>
            <a:r>
              <a:rPr lang="en-US" sz="1600" dirty="0"/>
              <a:t> </a:t>
            </a:r>
            <a:r>
              <a:rPr lang="en-US" sz="1600" dirty="0" err="1"/>
              <a:t>безвъзмездна</a:t>
            </a:r>
            <a:r>
              <a:rPr lang="en-US" sz="1600" dirty="0"/>
              <a:t> </a:t>
            </a:r>
            <a:r>
              <a:rPr lang="en-US" sz="1600" dirty="0" err="1"/>
              <a:t>финансова</a:t>
            </a:r>
            <a:r>
              <a:rPr lang="en-US" sz="1600" dirty="0"/>
              <a:t> </a:t>
            </a:r>
            <a:r>
              <a:rPr lang="en-US" sz="1600" dirty="0" err="1"/>
              <a:t>помощ</a:t>
            </a:r>
            <a:r>
              <a:rPr lang="en-US" sz="1600" dirty="0"/>
              <a:t>		</a:t>
            </a:r>
            <a:r>
              <a:rPr lang="en-US" sz="1600" b="1" dirty="0" smtClean="0"/>
              <a:t>136 </a:t>
            </a:r>
            <a:r>
              <a:rPr lang="en-US" sz="1600" b="1" dirty="0"/>
              <a:t>906,00 </a:t>
            </a:r>
            <a:r>
              <a:rPr lang="en-US" sz="1600" b="1" dirty="0" err="1"/>
              <a:t>лв</a:t>
            </a:r>
            <a:endParaRPr lang="en-US" sz="1600" b="1" dirty="0"/>
          </a:p>
          <a:p>
            <a:pPr lvl="0">
              <a:buFont typeface="Wingdings" panose="05000000000000000000" pitchFamily="2" charset="2"/>
              <a:buChar char="Ø"/>
            </a:pPr>
            <a:r>
              <a:rPr lang="en-US" sz="1600" dirty="0" err="1"/>
              <a:t>Минимален</a:t>
            </a:r>
            <a:r>
              <a:rPr lang="en-US" sz="1600" dirty="0"/>
              <a:t> </a:t>
            </a:r>
            <a:r>
              <a:rPr lang="en-US" sz="1600" dirty="0" err="1"/>
              <a:t>размер</a:t>
            </a:r>
            <a:r>
              <a:rPr lang="en-US" sz="1600" dirty="0"/>
              <a:t> </a:t>
            </a:r>
            <a:r>
              <a:rPr lang="en-US" sz="1600" dirty="0" err="1"/>
              <a:t>на</a:t>
            </a:r>
            <a:r>
              <a:rPr lang="en-US" sz="1600" dirty="0"/>
              <a:t> </a:t>
            </a:r>
            <a:r>
              <a:rPr lang="en-US" sz="1600" dirty="0" err="1"/>
              <a:t>общите</a:t>
            </a:r>
            <a:r>
              <a:rPr lang="en-US" sz="1600" dirty="0"/>
              <a:t> </a:t>
            </a:r>
            <a:r>
              <a:rPr lang="en-US" sz="1600" dirty="0" err="1"/>
              <a:t>допустими</a:t>
            </a:r>
            <a:r>
              <a:rPr lang="en-US" sz="1600" dirty="0"/>
              <a:t> </a:t>
            </a:r>
            <a:r>
              <a:rPr lang="en-US" sz="1600" dirty="0" err="1"/>
              <a:t>разходи</a:t>
            </a:r>
            <a:r>
              <a:rPr lang="en-US" sz="1600" dirty="0"/>
              <a:t> </a:t>
            </a:r>
            <a:r>
              <a:rPr lang="en-US" sz="1600" dirty="0" err="1"/>
              <a:t>за</a:t>
            </a:r>
            <a:r>
              <a:rPr lang="en-US" sz="1600" dirty="0"/>
              <a:t> </a:t>
            </a:r>
            <a:r>
              <a:rPr lang="en-US" sz="1600" dirty="0" err="1"/>
              <a:t>един</a:t>
            </a:r>
            <a:r>
              <a:rPr lang="en-US" sz="1600" dirty="0"/>
              <a:t> </a:t>
            </a:r>
            <a:r>
              <a:rPr lang="en-US" sz="1600" dirty="0" err="1"/>
              <a:t>проект</a:t>
            </a:r>
            <a:r>
              <a:rPr lang="en-US" sz="1600" dirty="0"/>
              <a:t>	</a:t>
            </a:r>
            <a:r>
              <a:rPr lang="en-US" sz="1600" b="1" dirty="0" smtClean="0"/>
              <a:t>6845,30 </a:t>
            </a:r>
            <a:r>
              <a:rPr lang="en-US" sz="1600" b="1" dirty="0" err="1"/>
              <a:t>лв</a:t>
            </a:r>
            <a:endParaRPr lang="en-US" sz="1600" b="1" dirty="0"/>
          </a:p>
          <a:p>
            <a:pPr lvl="0">
              <a:buFont typeface="Wingdings" panose="05000000000000000000" pitchFamily="2" charset="2"/>
              <a:buChar char="Ø"/>
            </a:pPr>
            <a:r>
              <a:rPr lang="en-US" sz="1600" dirty="0" err="1"/>
              <a:t>Минимален</a:t>
            </a:r>
            <a:r>
              <a:rPr lang="en-US" sz="1600" dirty="0"/>
              <a:t> </a:t>
            </a:r>
            <a:r>
              <a:rPr lang="en-US" sz="1600" dirty="0" err="1"/>
              <a:t>размер</a:t>
            </a:r>
            <a:r>
              <a:rPr lang="en-US" sz="1600" dirty="0"/>
              <a:t> </a:t>
            </a:r>
            <a:r>
              <a:rPr lang="en-US" sz="1600" dirty="0" err="1"/>
              <a:t>на</a:t>
            </a:r>
            <a:r>
              <a:rPr lang="en-US" sz="1600" dirty="0"/>
              <a:t> </a:t>
            </a:r>
            <a:r>
              <a:rPr lang="en-US" sz="1600" dirty="0" err="1"/>
              <a:t>безвъзмездна</a:t>
            </a:r>
            <a:r>
              <a:rPr lang="en-US" sz="1600" dirty="0"/>
              <a:t> </a:t>
            </a:r>
            <a:r>
              <a:rPr lang="en-US" sz="1600" dirty="0" err="1"/>
              <a:t>финансова</a:t>
            </a:r>
            <a:r>
              <a:rPr lang="en-US" sz="1600" dirty="0"/>
              <a:t> </a:t>
            </a:r>
            <a:r>
              <a:rPr lang="en-US" sz="1600" dirty="0" err="1"/>
              <a:t>помощ</a:t>
            </a:r>
            <a:r>
              <a:rPr lang="en-US" sz="1600" dirty="0"/>
              <a:t> 		</a:t>
            </a:r>
            <a:r>
              <a:rPr lang="en-US" sz="1600" b="1" dirty="0" smtClean="0"/>
              <a:t>3422,65 </a:t>
            </a:r>
            <a:r>
              <a:rPr lang="en-US" sz="1600" b="1" dirty="0" err="1"/>
              <a:t>лв</a:t>
            </a:r>
            <a:endParaRPr lang="en-US" sz="1600" b="1" dirty="0"/>
          </a:p>
          <a:p>
            <a:endParaRPr lang="en-US" dirty="0" smtClean="0"/>
          </a:p>
          <a:p>
            <a:endParaRPr lang="en-US" dirty="0" smtClean="0"/>
          </a:p>
        </p:txBody>
      </p:sp>
    </p:spTree>
    <p:extLst>
      <p:ext uri="{BB962C8B-B14F-4D97-AF65-F5344CB8AC3E}">
        <p14:creationId xmlns:p14="http://schemas.microsoft.com/office/powerpoint/2010/main" val="38802688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Допустими</a:t>
            </a:r>
            <a:r>
              <a:rPr lang="en-US" sz="1800" b="1" dirty="0">
                <a:effectLst/>
              </a:rPr>
              <a:t> </a:t>
            </a:r>
            <a:r>
              <a:rPr lang="en-US" sz="1800" b="1" dirty="0" err="1">
                <a:effectLst/>
              </a:rPr>
              <a:t>кандидати</a:t>
            </a:r>
            <a:r>
              <a:rPr lang="en-US" sz="1800" b="1" dirty="0">
                <a:effectLst/>
              </a:rPr>
              <a:t>:</a:t>
            </a: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marL="0" indent="0">
              <a:buNone/>
            </a:pPr>
            <a:endParaRPr lang="en-US" sz="1200" dirty="0" smtClean="0"/>
          </a:p>
          <a:p>
            <a:pPr lvl="0">
              <a:buFont typeface="Wingdings" panose="05000000000000000000" pitchFamily="2" charset="2"/>
              <a:buChar char="Ø"/>
            </a:pPr>
            <a:r>
              <a:rPr lang="en-US" sz="1200" b="1" dirty="0" err="1">
                <a:latin typeface="Courier New" panose="02070309020205020404" pitchFamily="49" charset="0"/>
                <a:cs typeface="Courier New" panose="02070309020205020404" pitchFamily="49" charset="0"/>
              </a:rPr>
              <a:t>Земеделски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стопани</a:t>
            </a:r>
            <a:r>
              <a:rPr lang="en-US" sz="1200" b="1" dirty="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Земеделски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производители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физически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лица</a:t>
            </a:r>
            <a:r>
              <a:rPr lang="en-US" sz="1200" dirty="0">
                <a:latin typeface="Courier New" panose="02070309020205020404" pitchFamily="49" charset="0"/>
                <a:cs typeface="Courier New" panose="02070309020205020404" pitchFamily="49" charset="0"/>
              </a:rPr>
              <a:t> с </a:t>
            </a:r>
            <a:r>
              <a:rPr lang="en-US" sz="1200" dirty="0" err="1">
                <a:latin typeface="Courier New" panose="02070309020205020404" pitchFamily="49" charset="0"/>
                <a:cs typeface="Courier New" panose="02070309020205020404" pitchFamily="49" charset="0"/>
              </a:rPr>
              <a:t>постоянен</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адрес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територията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общините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Перущица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Родопи</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еднолични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търговци</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юридически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лица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седалище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адрес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управление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територията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общините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Перущица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Родопи</a:t>
            </a:r>
            <a:r>
              <a:rPr lang="en-US" sz="1200" dirty="0">
                <a:latin typeface="Courier New" panose="02070309020205020404" pitchFamily="49" charset="0"/>
                <a:cs typeface="Courier New" panose="02070309020205020404" pitchFamily="49" charset="0"/>
              </a:rPr>
              <a:t>);</a:t>
            </a:r>
          </a:p>
          <a:p>
            <a:pPr lvl="0">
              <a:buFont typeface="Wingdings" panose="05000000000000000000" pitchFamily="2" charset="2"/>
              <a:buChar char="Ø"/>
            </a:pPr>
            <a:r>
              <a:rPr lang="en-US" sz="1200" b="1" dirty="0" err="1">
                <a:latin typeface="Courier New" panose="02070309020205020404" pitchFamily="49" charset="0"/>
                <a:cs typeface="Courier New" panose="02070309020205020404" pitchFamily="49" charset="0"/>
              </a:rPr>
              <a:t>Признати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групи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производители</a:t>
            </a:r>
            <a:r>
              <a:rPr lang="en-US" sz="1200" b="1" dirty="0">
                <a:latin typeface="Courier New" panose="02070309020205020404" pitchFamily="49" charset="0"/>
                <a:cs typeface="Courier New" panose="02070309020205020404" pitchFamily="49" charset="0"/>
              </a:rPr>
              <a:t> и </a:t>
            </a:r>
            <a:r>
              <a:rPr lang="en-US" sz="1200" b="1" dirty="0" err="1">
                <a:latin typeface="Courier New" panose="02070309020205020404" pitchFamily="49" charset="0"/>
                <a:cs typeface="Courier New" panose="02070309020205020404" pitchFamily="49" charset="0"/>
              </a:rPr>
              <a:t>признати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организации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производители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земеделски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продукти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или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такива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одобрени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за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финансова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помощ</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мярка</a:t>
            </a:r>
            <a:r>
              <a:rPr lang="en-US" sz="1200" b="1" dirty="0">
                <a:latin typeface="Courier New" panose="02070309020205020404" pitchFamily="49" charset="0"/>
                <a:cs typeface="Courier New" panose="02070309020205020404" pitchFamily="49" charset="0"/>
              </a:rPr>
              <a:t> 9 "</a:t>
            </a:r>
            <a:r>
              <a:rPr lang="en-US" sz="1200" b="1" dirty="0" err="1">
                <a:latin typeface="Courier New" panose="02070309020205020404" pitchFamily="49" charset="0"/>
                <a:cs typeface="Courier New" panose="02070309020205020404" pitchFamily="49" charset="0"/>
              </a:rPr>
              <a:t>Учредяване</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групи</a:t>
            </a:r>
            <a:r>
              <a:rPr lang="en-US" sz="1200" b="1" dirty="0">
                <a:latin typeface="Courier New" panose="02070309020205020404" pitchFamily="49" charset="0"/>
                <a:cs typeface="Courier New" panose="02070309020205020404" pitchFamily="49" charset="0"/>
              </a:rPr>
              <a:t> и </a:t>
            </a:r>
            <a:r>
              <a:rPr lang="en-US" sz="1200" b="1" dirty="0" err="1">
                <a:latin typeface="Courier New" panose="02070309020205020404" pitchFamily="49" charset="0"/>
                <a:cs typeface="Courier New" panose="02070309020205020404" pitchFamily="49" charset="0"/>
              </a:rPr>
              <a:t>организации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на</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производители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от</a:t>
            </a:r>
            <a:r>
              <a:rPr lang="en-US" sz="1200" b="1" dirty="0">
                <a:latin typeface="Courier New" panose="02070309020205020404" pitchFamily="49" charset="0"/>
                <a:cs typeface="Courier New" panose="02070309020205020404" pitchFamily="49" charset="0"/>
              </a:rPr>
              <a:t> ПРСР 2014 - 2020 г. </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групите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производители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признатите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организации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производители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както</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всички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техни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членове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следва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със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седалище</a:t>
            </a:r>
            <a:r>
              <a:rPr lang="en-US" sz="1200" dirty="0">
                <a:latin typeface="Courier New" panose="02070309020205020404" pitchFamily="49" charset="0"/>
                <a:cs typeface="Courier New" panose="02070309020205020404" pitchFamily="49" charset="0"/>
              </a:rPr>
              <a:t> и </a:t>
            </a:r>
            <a:r>
              <a:rPr lang="en-US" sz="1200" dirty="0" err="1">
                <a:latin typeface="Courier New" panose="02070309020205020404" pitchFamily="49" charset="0"/>
                <a:cs typeface="Courier New" panose="02070309020205020404" pitchFamily="49" charset="0"/>
              </a:rPr>
              <a:t>адрес</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регистрация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територията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общините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Перущица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или</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Родопи</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b="1" dirty="0" err="1">
                <a:latin typeface="Courier New" panose="02070309020205020404" pitchFamily="49" charset="0"/>
                <a:cs typeface="Courier New" panose="02070309020205020404" pitchFamily="49" charset="0"/>
              </a:rPr>
              <a:t>Всички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потенциални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бенефициенти</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следва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отговарят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критериите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допустимост</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кандидатите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посочени</a:t>
            </a:r>
            <a:r>
              <a:rPr lang="en-US" sz="1200" dirty="0">
                <a:latin typeface="Courier New" panose="02070309020205020404" pitchFamily="49" charset="0"/>
                <a:cs typeface="Courier New" panose="02070309020205020404" pitchFamily="49" charset="0"/>
              </a:rPr>
              <a:t> в: ПРСР 2014 - 2020 г. и </a:t>
            </a:r>
            <a:r>
              <a:rPr lang="en-US" sz="1200" dirty="0" err="1">
                <a:latin typeface="Courier New" panose="02070309020205020404" pitchFamily="49" charset="0"/>
                <a:cs typeface="Courier New" panose="02070309020205020404" pitchFamily="49" charset="0"/>
              </a:rPr>
              <a:t>Наредба</a:t>
            </a:r>
            <a:r>
              <a:rPr lang="en-US" sz="1200" dirty="0">
                <a:latin typeface="Courier New" panose="02070309020205020404" pitchFamily="49" charset="0"/>
                <a:cs typeface="Courier New" panose="02070309020205020404" pitchFamily="49" charset="0"/>
              </a:rPr>
              <a:t> № 22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14 </a:t>
            </a:r>
            <a:r>
              <a:rPr lang="en-US" sz="1200" dirty="0" err="1">
                <a:latin typeface="Courier New" panose="02070309020205020404" pitchFamily="49" charset="0"/>
                <a:cs typeface="Courier New" panose="02070309020205020404" pitchFamily="49" charset="0"/>
              </a:rPr>
              <a:t>декември</a:t>
            </a:r>
            <a:r>
              <a:rPr lang="en-US" sz="1200" dirty="0">
                <a:latin typeface="Courier New" panose="02070309020205020404" pitchFamily="49" charset="0"/>
                <a:cs typeface="Courier New" panose="02070309020205020404" pitchFamily="49" charset="0"/>
              </a:rPr>
              <a:t> 2015 г. </a:t>
            </a:r>
            <a:r>
              <a:rPr lang="en-US" sz="1200" dirty="0" err="1">
                <a:latin typeface="Courier New" panose="02070309020205020404" pitchFamily="49" charset="0"/>
                <a:cs typeface="Courier New" panose="02070309020205020404" pitchFamily="49" charset="0"/>
              </a:rPr>
              <a:t>за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прилагане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подмярка</a:t>
            </a:r>
            <a:r>
              <a:rPr lang="en-US" sz="1200" dirty="0">
                <a:latin typeface="Courier New" panose="02070309020205020404" pitchFamily="49" charset="0"/>
                <a:cs typeface="Courier New" panose="02070309020205020404" pitchFamily="49" charset="0"/>
              </a:rPr>
              <a:t> 19.2 </a:t>
            </a:r>
            <a:r>
              <a:rPr lang="en-US" sz="1200" dirty="0" err="1">
                <a:latin typeface="Courier New" panose="02070309020205020404" pitchFamily="49" charset="0"/>
                <a:cs typeface="Courier New" panose="02070309020205020404" pitchFamily="49" charset="0"/>
              </a:rPr>
              <a:t>от</a:t>
            </a:r>
            <a:r>
              <a:rPr lang="en-US" sz="1200" dirty="0">
                <a:latin typeface="Courier New" panose="02070309020205020404" pitchFamily="49" charset="0"/>
                <a:cs typeface="Courier New" panose="02070309020205020404" pitchFamily="49" charset="0"/>
              </a:rPr>
              <a:t> ПРСР 2014 – 2020 г. и </a:t>
            </a:r>
            <a:r>
              <a:rPr lang="en-US" sz="1200" dirty="0" err="1">
                <a:latin typeface="Courier New" panose="02070309020205020404" pitchFamily="49" charset="0"/>
                <a:cs typeface="Courier New" panose="02070309020205020404" pitchFamily="49" charset="0"/>
              </a:rPr>
              <a:t>специфичните</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условия</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на</a:t>
            </a:r>
            <a:r>
              <a:rPr lang="en-US" sz="1200" dirty="0">
                <a:latin typeface="Courier New" panose="02070309020205020404" pitchFamily="49" charset="0"/>
                <a:cs typeface="Courier New" panose="02070309020205020404" pitchFamily="49" charset="0"/>
              </a:rPr>
              <a:t> СВОМР</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bg-BG" sz="1200" b="1" i="1" dirty="0">
                <a:latin typeface="Courier New" panose="02070309020205020404" pitchFamily="49" charset="0"/>
                <a:cs typeface="Courier New" panose="02070309020205020404" pitchFamily="49" charset="0"/>
              </a:rPr>
              <a:t>!!!</a:t>
            </a:r>
            <a:r>
              <a:rPr lang="en-US" sz="1200" b="1" i="1" dirty="0" err="1">
                <a:latin typeface="Courier New" panose="02070309020205020404" pitchFamily="49" charset="0"/>
                <a:cs typeface="Courier New" panose="02070309020205020404" pitchFamily="49" charset="0"/>
              </a:rPr>
              <a:t>Важно</a:t>
            </a:r>
            <a:r>
              <a:rPr lang="en-US" sz="1200" b="1" i="1" dirty="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b="1" i="1" dirty="0" err="1">
                <a:latin typeface="Courier New" panose="02070309020205020404" pitchFamily="49" charset="0"/>
                <a:cs typeface="Courier New" panose="02070309020205020404" pitchFamily="49" charset="0"/>
              </a:rPr>
              <a:t>Кандидатът</a:t>
            </a:r>
            <a:r>
              <a:rPr lang="en-US" sz="1200" b="1" i="1" dirty="0">
                <a:latin typeface="Courier New" panose="02070309020205020404" pitchFamily="49" charset="0"/>
                <a:cs typeface="Courier New" panose="02070309020205020404" pitchFamily="49" charset="0"/>
              </a:rPr>
              <a:t>/</a:t>
            </a:r>
            <a:r>
              <a:rPr lang="en-US" sz="1200" b="1" i="1" dirty="0" err="1">
                <a:latin typeface="Courier New" panose="02070309020205020404" pitchFamily="49" charset="0"/>
                <a:cs typeface="Courier New" panose="02070309020205020404" pitchFamily="49" charset="0"/>
              </a:rPr>
              <a:t>получателят</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финансова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помощ</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трябва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да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има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постоянен</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адрес</a:t>
            </a:r>
            <a:r>
              <a:rPr lang="en-US" sz="1200" b="1" i="1" dirty="0">
                <a:latin typeface="Courier New" panose="02070309020205020404" pitchFamily="49" charset="0"/>
                <a:cs typeface="Courier New" panose="02070309020205020404" pitchFamily="49" charset="0"/>
              </a:rPr>
              <a:t> - </a:t>
            </a:r>
            <a:r>
              <a:rPr lang="en-US" sz="1200" b="1" i="1" dirty="0" err="1">
                <a:latin typeface="Courier New" panose="02070309020205020404" pitchFamily="49" charset="0"/>
                <a:cs typeface="Courier New" panose="02070309020205020404" pitchFamily="49" charset="0"/>
              </a:rPr>
              <a:t>за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физическите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лица</a:t>
            </a:r>
            <a:r>
              <a:rPr lang="en-US" sz="1200" b="1" i="1" dirty="0">
                <a:latin typeface="Courier New" panose="02070309020205020404" pitchFamily="49" charset="0"/>
                <a:cs typeface="Courier New" panose="02070309020205020404" pitchFamily="49" charset="0"/>
              </a:rPr>
              <a:t>, и </a:t>
            </a:r>
            <a:r>
              <a:rPr lang="en-US" sz="1200" b="1" i="1" dirty="0" err="1">
                <a:latin typeface="Courier New" panose="02070309020205020404" pitchFamily="49" charset="0"/>
                <a:cs typeface="Courier New" panose="02070309020205020404" pitchFamily="49" charset="0"/>
              </a:rPr>
              <a:t>седалище</a:t>
            </a:r>
            <a:r>
              <a:rPr lang="en-US" sz="1200" b="1" i="1" dirty="0">
                <a:latin typeface="Courier New" panose="02070309020205020404" pitchFamily="49" charset="0"/>
                <a:cs typeface="Courier New" panose="02070309020205020404" pitchFamily="49" charset="0"/>
              </a:rPr>
              <a:t> и </a:t>
            </a:r>
            <a:r>
              <a:rPr lang="en-US" sz="1200" b="1" i="1" dirty="0" err="1">
                <a:latin typeface="Courier New" panose="02070309020205020404" pitchFamily="49" charset="0"/>
                <a:cs typeface="Courier New" panose="02070309020205020404" pitchFamily="49" charset="0"/>
              </a:rPr>
              <a:t>адрес</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управление</a:t>
            </a:r>
            <a:r>
              <a:rPr lang="en-US" sz="1200" b="1" i="1" dirty="0">
                <a:latin typeface="Courier New" panose="02070309020205020404" pitchFamily="49" charset="0"/>
                <a:cs typeface="Courier New" panose="02070309020205020404" pitchFamily="49" charset="0"/>
              </a:rPr>
              <a:t>  и </a:t>
            </a:r>
            <a:r>
              <a:rPr lang="en-US" sz="1200" b="1" i="1" dirty="0" err="1">
                <a:latin typeface="Courier New" panose="02070309020205020404" pitchFamily="49" charset="0"/>
                <a:cs typeface="Courier New" panose="02070309020205020404" pitchFamily="49" charset="0"/>
              </a:rPr>
              <a:t>да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осъществява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дейностите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по</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проекта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територията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на</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общините</a:t>
            </a:r>
            <a:r>
              <a:rPr lang="en-US" sz="1200" b="1" i="1" dirty="0">
                <a:latin typeface="Courier New" panose="02070309020205020404" pitchFamily="49" charset="0"/>
                <a:cs typeface="Courier New" panose="02070309020205020404" pitchFamily="49" charset="0"/>
              </a:rPr>
              <a:t> </a:t>
            </a:r>
            <a:r>
              <a:rPr lang="en-US" sz="1200" b="1" i="1" dirty="0" err="1">
                <a:latin typeface="Courier New" panose="02070309020205020404" pitchFamily="49" charset="0"/>
                <a:cs typeface="Courier New" panose="02070309020205020404" pitchFamily="49" charset="0"/>
              </a:rPr>
              <a:t>Перущица</a:t>
            </a:r>
            <a:r>
              <a:rPr lang="en-US" sz="1200" b="1" i="1" dirty="0">
                <a:latin typeface="Courier New" panose="02070309020205020404" pitchFamily="49" charset="0"/>
                <a:cs typeface="Courier New" panose="02070309020205020404" pitchFamily="49" charset="0"/>
              </a:rPr>
              <a:t> и </a:t>
            </a:r>
            <a:r>
              <a:rPr lang="en-US" sz="1200" b="1" i="1" dirty="0" err="1">
                <a:latin typeface="Courier New" panose="02070309020205020404" pitchFamily="49" charset="0"/>
                <a:cs typeface="Courier New" panose="02070309020205020404" pitchFamily="49" charset="0"/>
              </a:rPr>
              <a:t>Родопи</a:t>
            </a:r>
            <a:r>
              <a:rPr lang="en-US" sz="1200" b="1" i="1" dirty="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endParaRPr lang="en-US" dirty="0" smtClean="0"/>
          </a:p>
          <a:p>
            <a:endParaRPr lang="en-US" dirty="0" smtClean="0"/>
          </a:p>
        </p:txBody>
      </p:sp>
    </p:spTree>
    <p:extLst>
      <p:ext uri="{BB962C8B-B14F-4D97-AF65-F5344CB8AC3E}">
        <p14:creationId xmlns:p14="http://schemas.microsoft.com/office/powerpoint/2010/main" val="391986957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33388"/>
            <a:ext cx="8245475" cy="611187"/>
          </a:xfrm>
        </p:spPr>
        <p:txBody>
          <a:bodyPr rtlCol="0">
            <a:noAutofit/>
          </a:bodyPr>
          <a:lstStyle/>
          <a:p>
            <a:r>
              <a:rPr lang="en-US" sz="1800" b="1" dirty="0" err="1">
                <a:effectLst/>
              </a:rPr>
              <a:t>Дейности</a:t>
            </a:r>
            <a:r>
              <a:rPr lang="en-US" sz="1800" b="1" dirty="0">
                <a:effectLst/>
              </a:rPr>
              <a:t> , </a:t>
            </a:r>
            <a:r>
              <a:rPr lang="en-US" sz="1800" b="1" dirty="0" err="1">
                <a:effectLst/>
              </a:rPr>
              <a:t>допустими</a:t>
            </a:r>
            <a:r>
              <a:rPr lang="en-US" sz="1800" b="1" dirty="0">
                <a:effectLst/>
              </a:rPr>
              <a:t> </a:t>
            </a:r>
            <a:r>
              <a:rPr lang="en-US" sz="1800" b="1" dirty="0" err="1">
                <a:effectLst/>
              </a:rPr>
              <a:t>за</a:t>
            </a:r>
            <a:r>
              <a:rPr lang="en-US" sz="1800" b="1" dirty="0">
                <a:effectLst/>
              </a:rPr>
              <a:t> </a:t>
            </a:r>
            <a:r>
              <a:rPr lang="en-US" sz="1800" b="1" dirty="0" err="1">
                <a:effectLst/>
              </a:rPr>
              <a:t>финансиране</a:t>
            </a:r>
            <a:r>
              <a:rPr lang="en-US" sz="1800" b="1" dirty="0">
                <a:effectLst/>
              </a:rPr>
              <a:t>:</a:t>
            </a:r>
            <a:br>
              <a:rPr lang="en-US" sz="1800" b="1" dirty="0">
                <a:effectLst/>
              </a:rPr>
            </a:br>
            <a:r>
              <a:rPr lang="en-US" sz="1800" b="1" dirty="0" err="1">
                <a:effectLst/>
              </a:rPr>
              <a:t>Допустими</a:t>
            </a:r>
            <a:r>
              <a:rPr lang="en-US" sz="1800" b="1" dirty="0">
                <a:effectLst/>
              </a:rPr>
              <a:t> </a:t>
            </a:r>
            <a:r>
              <a:rPr lang="en-US" sz="1800" b="1" dirty="0" err="1">
                <a:effectLst/>
              </a:rPr>
              <a:t>дейности</a:t>
            </a:r>
            <a:r>
              <a:rPr lang="en-US" sz="1800" b="1" dirty="0">
                <a:effectLst/>
              </a:rPr>
              <a:t> </a:t>
            </a:r>
            <a:r>
              <a:rPr lang="en-US" sz="1800" b="1" dirty="0" err="1">
                <a:effectLst/>
              </a:rPr>
              <a:t>съгласно</a:t>
            </a:r>
            <a:r>
              <a:rPr lang="en-US" sz="1800" b="1" dirty="0">
                <a:effectLst/>
              </a:rPr>
              <a:t> СВОМР: </a:t>
            </a:r>
            <a:r>
              <a:rPr lang="en-US" sz="1800" dirty="0">
                <a:effectLst/>
              </a:rPr>
              <a:t/>
            </a:r>
            <a:br>
              <a:rPr lang="en-US" sz="1800" dirty="0">
                <a:effectLst/>
              </a:rPr>
            </a:br>
            <a:r>
              <a:rPr lang="en-US" sz="2000" b="1" dirty="0" smtClean="0">
                <a:effectLst/>
              </a:rPr>
              <a:t> </a:t>
            </a:r>
            <a:endParaRPr lang="en-US" sz="2000" dirty="0">
              <a:effectLst/>
            </a:endParaRPr>
          </a:p>
        </p:txBody>
      </p:sp>
      <p:sp>
        <p:nvSpPr>
          <p:cNvPr id="16386" name="Content Placeholder 2"/>
          <p:cNvSpPr>
            <a:spLocks noGrp="1"/>
          </p:cNvSpPr>
          <p:nvPr>
            <p:ph idx="1"/>
          </p:nvPr>
        </p:nvSpPr>
        <p:spPr>
          <a:xfrm>
            <a:off x="449263" y="1503363"/>
            <a:ext cx="8245475" cy="3359150"/>
          </a:xfrm>
        </p:spPr>
        <p:txBody>
          <a:bodyPr/>
          <a:lstStyle/>
          <a:p>
            <a:pPr marL="0" indent="0">
              <a:buNone/>
            </a:pPr>
            <a:r>
              <a:rPr lang="en-US" sz="1200" dirty="0" err="1" smtClean="0"/>
              <a:t>По</a:t>
            </a:r>
            <a:r>
              <a:rPr lang="en-US" sz="1200" dirty="0" smtClean="0"/>
              <a:t> </a:t>
            </a:r>
            <a:r>
              <a:rPr lang="en-US" sz="1200" dirty="0" err="1"/>
              <a:t>подмярка</a:t>
            </a:r>
            <a:r>
              <a:rPr lang="en-US" sz="1200" dirty="0"/>
              <a:t> 4.1. "</a:t>
            </a:r>
            <a:r>
              <a:rPr lang="en-US" sz="1200" dirty="0" err="1"/>
              <a:t>Инвестиции</a:t>
            </a:r>
            <a:r>
              <a:rPr lang="en-US" sz="1200" dirty="0"/>
              <a:t> в </a:t>
            </a:r>
            <a:r>
              <a:rPr lang="en-US" sz="1200" dirty="0" err="1"/>
              <a:t>земеделските</a:t>
            </a:r>
            <a:r>
              <a:rPr lang="en-US" sz="1200" dirty="0"/>
              <a:t> </a:t>
            </a:r>
            <a:r>
              <a:rPr lang="en-US" sz="1200" dirty="0" err="1"/>
              <a:t>стопанства</a:t>
            </a:r>
            <a:r>
              <a:rPr lang="en-US" sz="1200" dirty="0"/>
              <a:t>" </a:t>
            </a:r>
            <a:r>
              <a:rPr lang="en-US" sz="1200" dirty="0" err="1"/>
              <a:t>се</a:t>
            </a:r>
            <a:r>
              <a:rPr lang="en-US" sz="1200" dirty="0"/>
              <a:t> </a:t>
            </a:r>
            <a:r>
              <a:rPr lang="en-US" sz="1200" dirty="0" err="1"/>
              <a:t>подпомагат</a:t>
            </a:r>
            <a:r>
              <a:rPr lang="en-US" sz="1200" dirty="0"/>
              <a:t> </a:t>
            </a:r>
            <a:r>
              <a:rPr lang="en-US" sz="1200" dirty="0" err="1"/>
              <a:t>проекти</a:t>
            </a:r>
            <a:r>
              <a:rPr lang="en-US" sz="1200" dirty="0"/>
              <a:t>, </a:t>
            </a:r>
            <a:r>
              <a:rPr lang="en-US" sz="1200" dirty="0" err="1"/>
              <a:t>които</a:t>
            </a:r>
            <a:r>
              <a:rPr lang="en-US" sz="1200" dirty="0"/>
              <a:t> </a:t>
            </a:r>
            <a:r>
              <a:rPr lang="en-US" sz="1200" dirty="0" err="1"/>
              <a:t>водят</a:t>
            </a:r>
            <a:r>
              <a:rPr lang="en-US" sz="1200" dirty="0"/>
              <a:t> </a:t>
            </a:r>
            <a:r>
              <a:rPr lang="en-US" sz="1200" dirty="0" err="1"/>
              <a:t>до</a:t>
            </a:r>
            <a:r>
              <a:rPr lang="en-US" sz="1200" dirty="0"/>
              <a:t> </a:t>
            </a:r>
            <a:r>
              <a:rPr lang="en-US" sz="1200" dirty="0" err="1"/>
              <a:t>подобряване</a:t>
            </a:r>
            <a:r>
              <a:rPr lang="en-US" sz="1200" dirty="0"/>
              <a:t> </a:t>
            </a:r>
            <a:r>
              <a:rPr lang="en-US" sz="1200" dirty="0" err="1"/>
              <a:t>на</a:t>
            </a:r>
            <a:r>
              <a:rPr lang="en-US" sz="1200" dirty="0"/>
              <a:t> </a:t>
            </a:r>
            <a:r>
              <a:rPr lang="en-US" sz="1200" dirty="0" err="1"/>
              <a:t>цялостната</a:t>
            </a:r>
            <a:r>
              <a:rPr lang="en-US" sz="1200" dirty="0"/>
              <a:t> </a:t>
            </a:r>
            <a:r>
              <a:rPr lang="en-US" sz="1200" dirty="0" err="1"/>
              <a:t>дейност</a:t>
            </a:r>
            <a:r>
              <a:rPr lang="en-US" sz="1200" dirty="0"/>
              <a:t> </a:t>
            </a:r>
            <a:r>
              <a:rPr lang="en-US" sz="1200" dirty="0" err="1"/>
              <a:t>на</a:t>
            </a:r>
            <a:r>
              <a:rPr lang="en-US" sz="1200" dirty="0"/>
              <a:t> </a:t>
            </a:r>
            <a:r>
              <a:rPr lang="en-US" sz="1200" dirty="0" err="1"/>
              <a:t>земеделското</a:t>
            </a:r>
            <a:r>
              <a:rPr lang="en-US" sz="1200" dirty="0"/>
              <a:t> </a:t>
            </a:r>
            <a:r>
              <a:rPr lang="en-US" sz="1200" dirty="0" err="1"/>
              <a:t>стопанство</a:t>
            </a:r>
            <a:r>
              <a:rPr lang="en-US" sz="1200" dirty="0"/>
              <a:t> </a:t>
            </a:r>
            <a:r>
              <a:rPr lang="en-US" sz="1200" dirty="0" err="1"/>
              <a:t>чрез</a:t>
            </a:r>
            <a:r>
              <a:rPr lang="en-US" sz="1200" dirty="0"/>
              <a:t>:</a:t>
            </a:r>
          </a:p>
          <a:p>
            <a:pPr marL="0" indent="0">
              <a:buNone/>
            </a:pPr>
            <a:r>
              <a:rPr lang="en-US" sz="1200" dirty="0"/>
              <a:t> </a:t>
            </a:r>
          </a:p>
          <a:p>
            <a:pPr lvl="0">
              <a:buFont typeface="+mj-lt"/>
              <a:buAutoNum type="arabicPeriod"/>
            </a:pPr>
            <a:r>
              <a:rPr lang="en-US" sz="1200" b="1" dirty="0" err="1"/>
              <a:t>внедряване</a:t>
            </a:r>
            <a:r>
              <a:rPr lang="en-US" sz="1200" b="1" dirty="0"/>
              <a:t> </a:t>
            </a:r>
            <a:r>
              <a:rPr lang="en-US" sz="1200" b="1" dirty="0" err="1"/>
              <a:t>на</a:t>
            </a:r>
            <a:r>
              <a:rPr lang="en-US" sz="1200" b="1" dirty="0"/>
              <a:t> </a:t>
            </a:r>
            <a:r>
              <a:rPr lang="en-US" sz="1200" b="1" dirty="0" err="1"/>
              <a:t>нови</a:t>
            </a:r>
            <a:r>
              <a:rPr lang="en-US" sz="1200" b="1" dirty="0"/>
              <a:t> </a:t>
            </a:r>
            <a:r>
              <a:rPr lang="en-US" sz="1200" b="1" dirty="0" err="1"/>
              <a:t>продукти</a:t>
            </a:r>
            <a:r>
              <a:rPr lang="en-US" sz="1200" b="1" dirty="0"/>
              <a:t>, </a:t>
            </a:r>
            <a:r>
              <a:rPr lang="en-US" sz="1200" b="1" dirty="0" err="1"/>
              <a:t>процеси</a:t>
            </a:r>
            <a:r>
              <a:rPr lang="en-US" sz="1200" b="1" dirty="0"/>
              <a:t> и </a:t>
            </a:r>
            <a:r>
              <a:rPr lang="en-US" sz="1200" b="1" dirty="0" err="1"/>
              <a:t>технологии</a:t>
            </a:r>
            <a:r>
              <a:rPr lang="en-US" sz="1200" b="1" dirty="0"/>
              <a:t> и </a:t>
            </a:r>
            <a:r>
              <a:rPr lang="en-US" sz="1200" b="1" dirty="0" err="1"/>
              <a:t>обновяване</a:t>
            </a:r>
            <a:r>
              <a:rPr lang="en-US" sz="1200" b="1" dirty="0"/>
              <a:t> </a:t>
            </a:r>
            <a:r>
              <a:rPr lang="en-US" sz="1200" b="1" dirty="0" err="1"/>
              <a:t>на</a:t>
            </a:r>
            <a:r>
              <a:rPr lang="en-US" sz="1200" b="1" dirty="0"/>
              <a:t> </a:t>
            </a:r>
            <a:r>
              <a:rPr lang="en-US" sz="1200" b="1" dirty="0" err="1"/>
              <a:t>наличните</a:t>
            </a:r>
            <a:r>
              <a:rPr lang="en-US" sz="1200" b="1" dirty="0"/>
              <a:t> </a:t>
            </a:r>
            <a:r>
              <a:rPr lang="en-US" sz="1200" b="1" dirty="0" err="1"/>
              <a:t>производствени</a:t>
            </a:r>
            <a:r>
              <a:rPr lang="en-US" sz="1200" b="1" dirty="0"/>
              <a:t> </a:t>
            </a:r>
            <a:r>
              <a:rPr lang="en-US" sz="1200" b="1" dirty="0" err="1"/>
              <a:t>материални</a:t>
            </a:r>
            <a:r>
              <a:rPr lang="en-US" sz="1200" b="1" dirty="0"/>
              <a:t> и/</a:t>
            </a:r>
            <a:r>
              <a:rPr lang="en-US" sz="1200" b="1" dirty="0" err="1"/>
              <a:t>или</a:t>
            </a:r>
            <a:r>
              <a:rPr lang="en-US" sz="1200" b="1" dirty="0"/>
              <a:t> </a:t>
            </a:r>
            <a:r>
              <a:rPr lang="en-US" sz="1200" b="1" dirty="0" err="1"/>
              <a:t>нематериални</a:t>
            </a:r>
            <a:r>
              <a:rPr lang="en-US" sz="1200" b="1" dirty="0"/>
              <a:t> </a:t>
            </a:r>
            <a:r>
              <a:rPr lang="en-US" sz="1200" b="1" dirty="0" err="1"/>
              <a:t>активи</a:t>
            </a:r>
            <a:r>
              <a:rPr lang="en-US" sz="1200" b="1" dirty="0"/>
              <a:t>; </a:t>
            </a:r>
            <a:r>
              <a:rPr lang="en-US" sz="1200" b="1" dirty="0" err="1"/>
              <a:t>или</a:t>
            </a:r>
            <a:endParaRPr lang="en-US" sz="1200" dirty="0"/>
          </a:p>
          <a:p>
            <a:pPr lvl="0">
              <a:buFont typeface="+mj-lt"/>
              <a:buAutoNum type="arabicPeriod"/>
            </a:pPr>
            <a:r>
              <a:rPr lang="en-US" sz="1200" b="1" dirty="0" err="1"/>
              <a:t>насърчаване</a:t>
            </a:r>
            <a:r>
              <a:rPr lang="en-US" sz="1200" b="1" dirty="0"/>
              <a:t> </a:t>
            </a:r>
            <a:r>
              <a:rPr lang="en-US" sz="1200" b="1" dirty="0" err="1"/>
              <a:t>на</a:t>
            </a:r>
            <a:r>
              <a:rPr lang="en-US" sz="1200" b="1" dirty="0"/>
              <a:t> </a:t>
            </a:r>
            <a:r>
              <a:rPr lang="en-US" sz="1200" b="1" dirty="0" err="1"/>
              <a:t>сътрудничеството</a:t>
            </a:r>
            <a:r>
              <a:rPr lang="en-US" sz="1200" b="1" dirty="0"/>
              <a:t> с </a:t>
            </a:r>
            <a:r>
              <a:rPr lang="en-US" sz="1200" b="1" dirty="0" err="1"/>
              <a:t>производителите</a:t>
            </a:r>
            <a:r>
              <a:rPr lang="en-US" sz="1200" b="1" dirty="0"/>
              <a:t> и </a:t>
            </a:r>
            <a:r>
              <a:rPr lang="en-US" sz="1200" b="1" dirty="0" err="1"/>
              <a:t>преработвателите</a:t>
            </a:r>
            <a:r>
              <a:rPr lang="en-US" sz="1200" b="1" dirty="0"/>
              <a:t> </a:t>
            </a:r>
            <a:r>
              <a:rPr lang="en-US" sz="1200" b="1" dirty="0" err="1"/>
              <a:t>на</a:t>
            </a:r>
            <a:r>
              <a:rPr lang="en-US" sz="1200" b="1" dirty="0"/>
              <a:t> </a:t>
            </a:r>
            <a:r>
              <a:rPr lang="en-US" sz="1200" b="1" dirty="0" err="1"/>
              <a:t>земеделски</a:t>
            </a:r>
            <a:r>
              <a:rPr lang="en-US" sz="1200" b="1" dirty="0"/>
              <a:t> </a:t>
            </a:r>
            <a:r>
              <a:rPr lang="en-US" sz="1200" b="1" dirty="0" err="1"/>
              <a:t>продукти</a:t>
            </a:r>
            <a:r>
              <a:rPr lang="en-US" sz="1200" b="1" dirty="0"/>
              <a:t>; </a:t>
            </a:r>
            <a:r>
              <a:rPr lang="en-US" sz="1200" b="1" dirty="0" err="1"/>
              <a:t>или</a:t>
            </a:r>
            <a:endParaRPr lang="en-US" sz="1200" dirty="0"/>
          </a:p>
          <a:p>
            <a:pPr lvl="0">
              <a:buFont typeface="+mj-lt"/>
              <a:buAutoNum type="arabicPeriod"/>
            </a:pPr>
            <a:r>
              <a:rPr lang="en-US" sz="1200" b="1" dirty="0" err="1"/>
              <a:t>опазване</a:t>
            </a:r>
            <a:r>
              <a:rPr lang="en-US" sz="1200" b="1" dirty="0"/>
              <a:t> </a:t>
            </a:r>
            <a:r>
              <a:rPr lang="en-US" sz="1200" b="1" dirty="0" err="1"/>
              <a:t>на</a:t>
            </a:r>
            <a:r>
              <a:rPr lang="en-US" sz="1200" b="1" dirty="0"/>
              <a:t> </a:t>
            </a:r>
            <a:r>
              <a:rPr lang="en-US" sz="1200" b="1" dirty="0" err="1"/>
              <a:t>компонентите</a:t>
            </a:r>
            <a:r>
              <a:rPr lang="en-US" sz="1200" b="1" dirty="0"/>
              <a:t> </a:t>
            </a:r>
            <a:r>
              <a:rPr lang="en-US" sz="1200" b="1" dirty="0" err="1"/>
              <a:t>на</a:t>
            </a:r>
            <a:r>
              <a:rPr lang="en-US" sz="1200" b="1" dirty="0"/>
              <a:t> </a:t>
            </a:r>
            <a:r>
              <a:rPr lang="en-US" sz="1200" b="1" dirty="0" err="1"/>
              <a:t>околната</a:t>
            </a:r>
            <a:r>
              <a:rPr lang="en-US" sz="1200" b="1" dirty="0"/>
              <a:t> </a:t>
            </a:r>
            <a:r>
              <a:rPr lang="en-US" sz="1200" b="1" dirty="0" err="1"/>
              <a:t>среда</a:t>
            </a:r>
            <a:r>
              <a:rPr lang="en-US" sz="1200" b="1" dirty="0"/>
              <a:t>, </a:t>
            </a:r>
            <a:r>
              <a:rPr lang="en-US" sz="1200" b="1" dirty="0" err="1"/>
              <a:t>включително</a:t>
            </a:r>
            <a:r>
              <a:rPr lang="en-US" sz="1200" b="1" dirty="0"/>
              <a:t> с </a:t>
            </a:r>
            <a:r>
              <a:rPr lang="en-US" sz="1200" b="1" dirty="0" err="1"/>
              <a:t>намаляване</a:t>
            </a:r>
            <a:r>
              <a:rPr lang="en-US" sz="1200" b="1" dirty="0"/>
              <a:t> </a:t>
            </a:r>
            <a:r>
              <a:rPr lang="en-US" sz="1200" b="1" dirty="0" err="1"/>
              <a:t>на</a:t>
            </a:r>
            <a:r>
              <a:rPr lang="en-US" sz="1200" b="1" dirty="0"/>
              <a:t> </a:t>
            </a:r>
            <a:r>
              <a:rPr lang="en-US" sz="1200" b="1" dirty="0" err="1"/>
              <a:t>вредните</a:t>
            </a:r>
            <a:r>
              <a:rPr lang="en-US" sz="1200" b="1" dirty="0"/>
              <a:t> </a:t>
            </a:r>
            <a:r>
              <a:rPr lang="en-US" sz="1200" b="1" dirty="0" err="1"/>
              <a:t>емисии</a:t>
            </a:r>
            <a:r>
              <a:rPr lang="en-US" sz="1200" b="1" dirty="0"/>
              <a:t> и </a:t>
            </a:r>
            <a:r>
              <a:rPr lang="en-US" sz="1200" b="1" dirty="0" err="1"/>
              <a:t>отпадъци</a:t>
            </a:r>
            <a:r>
              <a:rPr lang="en-US" sz="1200" b="1" dirty="0"/>
              <a:t>; </a:t>
            </a:r>
            <a:r>
              <a:rPr lang="en-US" sz="1200" b="1" dirty="0" err="1"/>
              <a:t>или</a:t>
            </a:r>
            <a:endParaRPr lang="en-US" sz="1200" dirty="0"/>
          </a:p>
          <a:p>
            <a:pPr lvl="0">
              <a:buFont typeface="+mj-lt"/>
              <a:buAutoNum type="arabicPeriod"/>
            </a:pPr>
            <a:r>
              <a:rPr lang="en-US" sz="1200" b="1" dirty="0" err="1"/>
              <a:t>повишаване</a:t>
            </a:r>
            <a:r>
              <a:rPr lang="en-US" sz="1200" b="1" dirty="0"/>
              <a:t> </a:t>
            </a:r>
            <a:r>
              <a:rPr lang="en-US" sz="1200" b="1" dirty="0" err="1"/>
              <a:t>на</a:t>
            </a:r>
            <a:r>
              <a:rPr lang="en-US" sz="1200" b="1" dirty="0"/>
              <a:t> </a:t>
            </a:r>
            <a:r>
              <a:rPr lang="en-US" sz="1200" b="1" dirty="0" err="1"/>
              <a:t>енергийната</a:t>
            </a:r>
            <a:r>
              <a:rPr lang="en-US" sz="1200" b="1" dirty="0"/>
              <a:t> </a:t>
            </a:r>
            <a:r>
              <a:rPr lang="en-US" sz="1200" b="1" dirty="0" err="1"/>
              <a:t>ефективност</a:t>
            </a:r>
            <a:r>
              <a:rPr lang="en-US" sz="1200" b="1" dirty="0"/>
              <a:t> в </a:t>
            </a:r>
            <a:r>
              <a:rPr lang="en-US" sz="1200" b="1" dirty="0" err="1"/>
              <a:t>земеделските</a:t>
            </a:r>
            <a:r>
              <a:rPr lang="en-US" sz="1200" b="1" dirty="0"/>
              <a:t> </a:t>
            </a:r>
            <a:r>
              <a:rPr lang="en-US" sz="1200" b="1" dirty="0" err="1"/>
              <a:t>стопанства</a:t>
            </a:r>
            <a:r>
              <a:rPr lang="en-US" sz="1200" b="1" dirty="0"/>
              <a:t>; и/</a:t>
            </a:r>
            <a:r>
              <a:rPr lang="en-US" sz="1200" b="1" dirty="0" err="1"/>
              <a:t>или</a:t>
            </a:r>
            <a:endParaRPr lang="en-US" sz="1200" dirty="0"/>
          </a:p>
          <a:p>
            <a:pPr lvl="0">
              <a:buFont typeface="+mj-lt"/>
              <a:buAutoNum type="arabicPeriod"/>
            </a:pPr>
            <a:r>
              <a:rPr lang="en-US" sz="1200" b="1" dirty="0" err="1"/>
              <a:t>подобряване</a:t>
            </a:r>
            <a:r>
              <a:rPr lang="en-US" sz="1200" b="1" dirty="0"/>
              <a:t> </a:t>
            </a:r>
            <a:r>
              <a:rPr lang="en-US" sz="1200" b="1" dirty="0" err="1"/>
              <a:t>условията</a:t>
            </a:r>
            <a:r>
              <a:rPr lang="en-US" sz="1200" b="1" dirty="0"/>
              <a:t> </a:t>
            </a:r>
            <a:r>
              <a:rPr lang="en-US" sz="1200" b="1" dirty="0" err="1"/>
              <a:t>на</a:t>
            </a:r>
            <a:r>
              <a:rPr lang="en-US" sz="1200" b="1" dirty="0"/>
              <a:t> </a:t>
            </a:r>
            <a:r>
              <a:rPr lang="en-US" sz="1200" b="1" dirty="0" err="1"/>
              <a:t>труд</a:t>
            </a:r>
            <a:r>
              <a:rPr lang="en-US" sz="1200" b="1" dirty="0"/>
              <a:t>, </a:t>
            </a:r>
            <a:r>
              <a:rPr lang="en-US" sz="1200" b="1" dirty="0" err="1"/>
              <a:t>подобряване</a:t>
            </a:r>
            <a:r>
              <a:rPr lang="en-US" sz="1200" b="1" dirty="0"/>
              <a:t> </a:t>
            </a:r>
            <a:r>
              <a:rPr lang="en-US" sz="1200" b="1" dirty="0" err="1"/>
              <a:t>на</a:t>
            </a:r>
            <a:r>
              <a:rPr lang="en-US" sz="1200" b="1" dirty="0"/>
              <a:t> </a:t>
            </a:r>
            <a:r>
              <a:rPr lang="en-US" sz="1200" b="1" dirty="0" err="1"/>
              <a:t>хигиенните</a:t>
            </a:r>
            <a:r>
              <a:rPr lang="en-US" sz="1200" b="1" dirty="0"/>
              <a:t>, </a:t>
            </a:r>
            <a:r>
              <a:rPr lang="en-US" sz="1200" b="1" dirty="0" err="1"/>
              <a:t>ветеринарните</a:t>
            </a:r>
            <a:r>
              <a:rPr lang="en-US" sz="1200" b="1" dirty="0"/>
              <a:t>, </a:t>
            </a:r>
            <a:r>
              <a:rPr lang="en-US" sz="1200" b="1" dirty="0" err="1"/>
              <a:t>фитосанитарните</a:t>
            </a:r>
            <a:r>
              <a:rPr lang="en-US" sz="1200" b="1" dirty="0"/>
              <a:t>, </a:t>
            </a:r>
            <a:r>
              <a:rPr lang="en-US" sz="1200" b="1" dirty="0" err="1"/>
              <a:t>екологичните</a:t>
            </a:r>
            <a:r>
              <a:rPr lang="en-US" sz="1200" b="1" dirty="0"/>
              <a:t> и </a:t>
            </a:r>
            <a:r>
              <a:rPr lang="en-US" sz="1200" b="1" dirty="0" err="1"/>
              <a:t>други</a:t>
            </a:r>
            <a:r>
              <a:rPr lang="en-US" sz="1200" b="1" dirty="0"/>
              <a:t> </a:t>
            </a:r>
            <a:r>
              <a:rPr lang="en-US" sz="1200" b="1" dirty="0" err="1"/>
              <a:t>условия</a:t>
            </a:r>
            <a:r>
              <a:rPr lang="en-US" sz="1200" b="1" dirty="0"/>
              <a:t> </a:t>
            </a:r>
            <a:r>
              <a:rPr lang="en-US" sz="1200" b="1" dirty="0" err="1"/>
              <a:t>на</a:t>
            </a:r>
            <a:r>
              <a:rPr lang="en-US" sz="1200" b="1" dirty="0"/>
              <a:t> </a:t>
            </a:r>
            <a:r>
              <a:rPr lang="en-US" sz="1200" b="1" dirty="0" err="1"/>
              <a:t>производство</a:t>
            </a:r>
            <a:r>
              <a:rPr lang="en-US" sz="1200" b="1" dirty="0"/>
              <a:t>; </a:t>
            </a:r>
            <a:r>
              <a:rPr lang="en-US" sz="1200" b="1" dirty="0" err="1"/>
              <a:t>или</a:t>
            </a:r>
            <a:endParaRPr lang="en-US" sz="1200" dirty="0"/>
          </a:p>
          <a:p>
            <a:pPr lvl="0">
              <a:buFont typeface="+mj-lt"/>
              <a:buAutoNum type="arabicPeriod"/>
            </a:pPr>
            <a:r>
              <a:rPr lang="en-US" sz="1200" b="1" dirty="0" err="1"/>
              <a:t>подобряване</a:t>
            </a:r>
            <a:r>
              <a:rPr lang="en-US" sz="1200" b="1" dirty="0"/>
              <a:t> </a:t>
            </a:r>
            <a:r>
              <a:rPr lang="en-US" sz="1200" b="1" dirty="0" err="1"/>
              <a:t>качеството</a:t>
            </a:r>
            <a:r>
              <a:rPr lang="en-US" sz="1200" b="1" dirty="0"/>
              <a:t> </a:t>
            </a:r>
            <a:r>
              <a:rPr lang="en-US" sz="1200" b="1" dirty="0" err="1"/>
              <a:t>на</a:t>
            </a:r>
            <a:r>
              <a:rPr lang="en-US" sz="1200" b="1" dirty="0"/>
              <a:t> </a:t>
            </a:r>
            <a:r>
              <a:rPr lang="en-US" sz="1200" b="1" dirty="0" err="1"/>
              <a:t>произвежданите</a:t>
            </a:r>
            <a:r>
              <a:rPr lang="en-US" sz="1200" b="1" dirty="0"/>
              <a:t> </a:t>
            </a:r>
            <a:r>
              <a:rPr lang="en-US" sz="1200" b="1" dirty="0" err="1"/>
              <a:t>земеделски</a:t>
            </a:r>
            <a:r>
              <a:rPr lang="en-US" sz="1200" b="1" dirty="0"/>
              <a:t> </a:t>
            </a:r>
            <a:r>
              <a:rPr lang="en-US" sz="1200" b="1" dirty="0" err="1"/>
              <a:t>продукти</a:t>
            </a:r>
            <a:r>
              <a:rPr lang="en-US" sz="1200" b="1" dirty="0"/>
              <a:t>; </a:t>
            </a:r>
            <a:r>
              <a:rPr lang="en-US" sz="1200" b="1" dirty="0" err="1"/>
              <a:t>или</a:t>
            </a:r>
            <a:endParaRPr lang="en-US" sz="1200" dirty="0"/>
          </a:p>
          <a:p>
            <a:pPr lvl="0">
              <a:buFont typeface="+mj-lt"/>
              <a:buAutoNum type="arabicPeriod"/>
            </a:pPr>
            <a:r>
              <a:rPr lang="en-US" sz="1200" b="1" dirty="0" err="1"/>
              <a:t>осигуряване</a:t>
            </a:r>
            <a:r>
              <a:rPr lang="en-US" sz="1200" b="1" dirty="0"/>
              <a:t> </a:t>
            </a:r>
            <a:r>
              <a:rPr lang="en-US" sz="1200" b="1" dirty="0" err="1"/>
              <a:t>на</a:t>
            </a:r>
            <a:r>
              <a:rPr lang="en-US" sz="1200" b="1" dirty="0"/>
              <a:t> </a:t>
            </a:r>
            <a:r>
              <a:rPr lang="en-US" sz="1200" b="1" dirty="0" err="1"/>
              <a:t>възможностите</a:t>
            </a:r>
            <a:r>
              <a:rPr lang="en-US" sz="1200" b="1" dirty="0"/>
              <a:t> </a:t>
            </a:r>
            <a:r>
              <a:rPr lang="en-US" sz="1200" b="1" dirty="0" err="1"/>
              <a:t>за</a:t>
            </a:r>
            <a:r>
              <a:rPr lang="en-US" sz="1200" b="1" dirty="0"/>
              <a:t> </a:t>
            </a:r>
            <a:r>
              <a:rPr lang="en-US" sz="1200" b="1" dirty="0" err="1"/>
              <a:t>производство</a:t>
            </a:r>
            <a:r>
              <a:rPr lang="en-US" sz="1200" b="1" dirty="0"/>
              <a:t> </a:t>
            </a:r>
            <a:r>
              <a:rPr lang="en-US" sz="1200" b="1" dirty="0" err="1"/>
              <a:t>на</a:t>
            </a:r>
            <a:r>
              <a:rPr lang="en-US" sz="1200" b="1" dirty="0"/>
              <a:t> </a:t>
            </a:r>
            <a:r>
              <a:rPr lang="en-US" sz="1200" b="1" dirty="0" err="1"/>
              <a:t>биологични</a:t>
            </a:r>
            <a:r>
              <a:rPr lang="en-US" sz="1200" b="1" dirty="0"/>
              <a:t> </a:t>
            </a:r>
            <a:r>
              <a:rPr lang="en-US" sz="1200" b="1" dirty="0" err="1"/>
              <a:t>земеделски</a:t>
            </a:r>
            <a:r>
              <a:rPr lang="en-US" sz="1200" b="1" dirty="0"/>
              <a:t> </a:t>
            </a:r>
            <a:r>
              <a:rPr lang="en-US" sz="1200" b="1" dirty="0" err="1"/>
              <a:t>продукти</a:t>
            </a:r>
            <a:r>
              <a:rPr lang="en-US" sz="1200" b="1" dirty="0"/>
              <a:t>.</a:t>
            </a:r>
            <a:endParaRPr lang="en-US" sz="1200" dirty="0"/>
          </a:p>
          <a:p>
            <a:pPr marL="0" indent="0">
              <a:buNone/>
            </a:pPr>
            <a:r>
              <a:rPr lang="en-US" sz="1200" dirty="0"/>
              <a:t> </a:t>
            </a:r>
            <a:endParaRPr lang="en-US" sz="1200" dirty="0" smtClean="0"/>
          </a:p>
          <a:p>
            <a:pPr marL="0" indent="0">
              <a:buNone/>
            </a:pPr>
            <a:r>
              <a:rPr lang="en-US" sz="1200" dirty="0" err="1" smtClean="0"/>
              <a:t>По</a:t>
            </a:r>
            <a:r>
              <a:rPr lang="en-US" sz="1200" dirty="0" smtClean="0"/>
              <a:t> </a:t>
            </a:r>
            <a:r>
              <a:rPr lang="en-US" sz="1200" dirty="0" err="1"/>
              <a:t>подмярка</a:t>
            </a:r>
            <a:r>
              <a:rPr lang="en-US" sz="1200" dirty="0"/>
              <a:t> 4.1. </a:t>
            </a:r>
            <a:r>
              <a:rPr lang="en-US" sz="1200" dirty="0" err="1"/>
              <a:t>от</a:t>
            </a:r>
            <a:r>
              <a:rPr lang="en-US" sz="1200" dirty="0"/>
              <a:t> СВОМР </a:t>
            </a:r>
            <a:r>
              <a:rPr lang="en-US" sz="1200" dirty="0" err="1"/>
              <a:t>ще</a:t>
            </a:r>
            <a:r>
              <a:rPr lang="en-US" sz="1200" dirty="0"/>
              <a:t> </a:t>
            </a:r>
            <a:r>
              <a:rPr lang="en-US" sz="1200" dirty="0" err="1"/>
              <a:t>се</a:t>
            </a:r>
            <a:r>
              <a:rPr lang="en-US" sz="1200" dirty="0"/>
              <a:t> </a:t>
            </a:r>
            <a:r>
              <a:rPr lang="en-US" sz="1200" dirty="0" err="1"/>
              <a:t>подпомагат</a:t>
            </a:r>
            <a:r>
              <a:rPr lang="en-US" sz="1200" dirty="0"/>
              <a:t> </a:t>
            </a:r>
            <a:r>
              <a:rPr lang="en-US" sz="1200" dirty="0" err="1"/>
              <a:t>дейности</a:t>
            </a:r>
            <a:r>
              <a:rPr lang="en-US" sz="1200" dirty="0"/>
              <a:t> </a:t>
            </a:r>
            <a:r>
              <a:rPr lang="en-US" sz="1200" dirty="0" err="1"/>
              <a:t>посочени</a:t>
            </a:r>
            <a:r>
              <a:rPr lang="en-US" sz="1200" dirty="0"/>
              <a:t> </a:t>
            </a:r>
            <a:r>
              <a:rPr lang="en-US" sz="1200" dirty="0" err="1"/>
              <a:t>като</a:t>
            </a:r>
            <a:r>
              <a:rPr lang="en-US" sz="1200" dirty="0"/>
              <a:t> </a:t>
            </a:r>
            <a:r>
              <a:rPr lang="en-US" sz="1200" dirty="0" err="1"/>
              <a:t>допустими</a:t>
            </a:r>
            <a:r>
              <a:rPr lang="en-US" sz="1200" dirty="0"/>
              <a:t> в ПРСР 2014 - 2020 г. и </a:t>
            </a:r>
            <a:r>
              <a:rPr lang="en-US" sz="1200" dirty="0" err="1"/>
              <a:t>Наредба</a:t>
            </a:r>
            <a:r>
              <a:rPr lang="en-US" sz="1200" dirty="0"/>
              <a:t> № 22 </a:t>
            </a:r>
            <a:r>
              <a:rPr lang="en-US" sz="1200" dirty="0" err="1"/>
              <a:t>от</a:t>
            </a:r>
            <a:r>
              <a:rPr lang="en-US" sz="1200" dirty="0"/>
              <a:t> 14 </a:t>
            </a:r>
            <a:r>
              <a:rPr lang="en-US" sz="1200" dirty="0" err="1"/>
              <a:t>декември</a:t>
            </a:r>
            <a:r>
              <a:rPr lang="en-US" sz="1200" dirty="0"/>
              <a:t> 2015 г. </a:t>
            </a:r>
            <a:r>
              <a:rPr lang="en-US" sz="1200" dirty="0" err="1"/>
              <a:t>за</a:t>
            </a:r>
            <a:r>
              <a:rPr lang="en-US" sz="1200" dirty="0"/>
              <a:t> </a:t>
            </a:r>
            <a:r>
              <a:rPr lang="en-US" sz="1200" dirty="0" err="1"/>
              <a:t>прилагане</a:t>
            </a:r>
            <a:r>
              <a:rPr lang="en-US" sz="1200" dirty="0"/>
              <a:t> </a:t>
            </a:r>
            <a:r>
              <a:rPr lang="en-US" sz="1200" dirty="0" err="1"/>
              <a:t>на</a:t>
            </a:r>
            <a:r>
              <a:rPr lang="en-US" sz="1200" dirty="0"/>
              <a:t> </a:t>
            </a:r>
            <a:r>
              <a:rPr lang="en-US" sz="1200" dirty="0" err="1"/>
              <a:t>подмярка</a:t>
            </a:r>
            <a:r>
              <a:rPr lang="en-US" sz="1200" dirty="0"/>
              <a:t> 19.2 </a:t>
            </a:r>
            <a:r>
              <a:rPr lang="en-US" sz="1200" dirty="0" err="1"/>
              <a:t>от</a:t>
            </a:r>
            <a:r>
              <a:rPr lang="en-US" sz="1200" dirty="0"/>
              <a:t> ПРСР 2014 – 2020 г. и </a:t>
            </a:r>
            <a:r>
              <a:rPr lang="en-US" sz="1200" dirty="0" err="1"/>
              <a:t>съгласно</a:t>
            </a:r>
            <a:r>
              <a:rPr lang="en-US" sz="1200" dirty="0"/>
              <a:t> </a:t>
            </a:r>
            <a:r>
              <a:rPr lang="en-US" sz="1200" dirty="0" err="1"/>
              <a:t>специфичните</a:t>
            </a:r>
            <a:r>
              <a:rPr lang="en-US" sz="1200" dirty="0"/>
              <a:t> </a:t>
            </a:r>
            <a:r>
              <a:rPr lang="en-US" sz="1200" dirty="0" err="1"/>
              <a:t>условия</a:t>
            </a:r>
            <a:r>
              <a:rPr lang="en-US" sz="1200" dirty="0"/>
              <a:t> </a:t>
            </a:r>
            <a:r>
              <a:rPr lang="en-US" sz="1200" dirty="0" err="1"/>
              <a:t>на</a:t>
            </a:r>
            <a:r>
              <a:rPr lang="en-US" sz="1200" dirty="0"/>
              <a:t> СВОМР.</a:t>
            </a:r>
          </a:p>
          <a:p>
            <a:endParaRPr lang="en-US" dirty="0" smtClean="0"/>
          </a:p>
          <a:p>
            <a:endParaRPr lang="en-US" dirty="0" smtClean="0"/>
          </a:p>
        </p:txBody>
      </p:sp>
    </p:spTree>
    <p:extLst>
      <p:ext uri="{BB962C8B-B14F-4D97-AF65-F5344CB8AC3E}">
        <p14:creationId xmlns:p14="http://schemas.microsoft.com/office/powerpoint/2010/main" val="174453884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7211</Words>
  <Application>Microsoft Office PowerPoint</Application>
  <PresentationFormat>On-screen Show (16:9)</PresentationFormat>
  <Paragraphs>415</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Bookman Old Style</vt:lpstr>
      <vt:lpstr>Calibri</vt:lpstr>
      <vt:lpstr>Courier New</vt:lpstr>
      <vt:lpstr>Times New Roman</vt:lpstr>
      <vt:lpstr>Wingdings</vt:lpstr>
      <vt:lpstr>ヒラギノ角ゴ Pro W3</vt:lpstr>
      <vt:lpstr>Office Theme</vt:lpstr>
      <vt:lpstr>МЕРКИ КЪМ СТРАТЕГИЯТА ЗА  МЕСТНО РАЗВИТИЕ  НА СДРУЖЕНИЕ  „МИГ ПЕРУЩИЦА – РОДОПИ“</vt:lpstr>
      <vt:lpstr>Мерки и бюджет към СВОМР </vt:lpstr>
      <vt:lpstr> </vt:lpstr>
      <vt:lpstr>Териториален обхват:</vt:lpstr>
      <vt:lpstr>Цели на предоставяната  безвъзмездна финансова помощ  по процедурата и очаквани резултати:</vt:lpstr>
      <vt:lpstr>Общ размер на безвъзмездната финансова помощ по процедурата : </vt:lpstr>
      <vt:lpstr>Минимален ( ако е приложимо ) и  максимален размер на безвъзмездната  финансова помощ за конкретен проект: </vt:lpstr>
      <vt:lpstr>Допустими кандидати:  </vt:lpstr>
      <vt:lpstr>Дейности , допустими за финансиране: Допустими дейности съгласно СВОМР:   </vt:lpstr>
      <vt:lpstr>Условия за допустимост на дейностите:   </vt:lpstr>
      <vt:lpstr>Условия за допустимост на дейностите:   </vt:lpstr>
      <vt:lpstr>Условия за допустимост на дейностите:   </vt:lpstr>
      <vt:lpstr>Условия за допустимост на дейностите:   </vt:lpstr>
      <vt:lpstr>Условия за допустимост на дейностите:   </vt:lpstr>
      <vt:lpstr>Недопустими дейности:  </vt:lpstr>
      <vt:lpstr>Недопустими дейности:  </vt:lpstr>
      <vt:lpstr>Категории разходи,  допустими за финансиране:  </vt:lpstr>
      <vt:lpstr>Категории разходи,  допустими за финансиране:  </vt:lpstr>
      <vt:lpstr>Категории разходи,  допустими за финансиране:  </vt:lpstr>
      <vt:lpstr>Максимален  срок за  изпълнение на проекта:  </vt:lpstr>
      <vt:lpstr>Ред за оценяване на проектните предложения  </vt:lpstr>
      <vt:lpstr>Ред за оценяване на проектните предложения  </vt:lpstr>
      <vt:lpstr>Ред за оценяване на проектните предложения  </vt:lpstr>
      <vt:lpstr>Ред за оценяване на проектните предложения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Критерии и методика за  оценка на проектните предложения :   </vt:lpstr>
      <vt:lpstr> Начин на подаване на проектните  предложения/концепциите  за проектни предложения:   </vt:lpstr>
      <vt:lpstr> Начин на подаване на проектните  предложения/концепциите  за проектни предложения: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Списък на документите, които  се подават на етап кандидатстване :    </vt:lpstr>
      <vt:lpstr>   Начален и краен срок за подаване  на проектните предложения:     </vt:lpstr>
      <vt:lpstr>   Начален и краен срок за подаване  на проектните предложения: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
  <cp:lastModifiedBy/>
  <cp:revision>1</cp:revision>
  <dcterms:created xsi:type="dcterms:W3CDTF">2017-07-28T16:22:50Z</dcterms:created>
  <dcterms:modified xsi:type="dcterms:W3CDTF">2019-01-14T18:31:48Z</dcterms:modified>
</cp:coreProperties>
</file>